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147483572" r:id="rId5"/>
    <p:sldId id="2147483556" r:id="rId6"/>
    <p:sldId id="2147483563" r:id="rId7"/>
    <p:sldId id="2147483573" r:id="rId8"/>
    <p:sldId id="2147483604" r:id="rId9"/>
    <p:sldId id="2147483583" r:id="rId10"/>
    <p:sldId id="2147483584" r:id="rId11"/>
    <p:sldId id="2147483577" r:id="rId12"/>
    <p:sldId id="2147483598" r:id="rId13"/>
    <p:sldId id="2147483560" r:id="rId14"/>
    <p:sldId id="2147478181" r:id="rId15"/>
    <p:sldId id="2147483600" r:id="rId16"/>
    <p:sldId id="2147483550" r:id="rId17"/>
    <p:sldId id="2147483602" r:id="rId18"/>
    <p:sldId id="2147483571" r:id="rId19"/>
    <p:sldId id="2147483606" r:id="rId20"/>
    <p:sldId id="2147478172" r:id="rId21"/>
    <p:sldId id="2147478159" r:id="rId22"/>
    <p:sldId id="2147478187" r:id="rId23"/>
    <p:sldId id="2147483601" r:id="rId24"/>
    <p:sldId id="2147483597" r:id="rId25"/>
    <p:sldId id="2147483603" r:id="rId26"/>
    <p:sldId id="2147483559" r:id="rId27"/>
    <p:sldId id="2147478184" r:id="rId28"/>
    <p:sldId id="2147478185" r:id="rId29"/>
    <p:sldId id="2147483587" r:id="rId30"/>
    <p:sldId id="2147483605" r:id="rId31"/>
    <p:sldId id="214748360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AE1F900-F56F-4915-946A-5256B321425C}">
          <p14:sldIdLst>
            <p14:sldId id="2147483572"/>
            <p14:sldId id="2147483556"/>
            <p14:sldId id="2147483563"/>
            <p14:sldId id="2147483573"/>
            <p14:sldId id="2147483604"/>
            <p14:sldId id="2147483583"/>
            <p14:sldId id="2147483584"/>
            <p14:sldId id="2147483577"/>
            <p14:sldId id="2147483598"/>
            <p14:sldId id="2147483560"/>
            <p14:sldId id="2147478181"/>
            <p14:sldId id="2147483600"/>
            <p14:sldId id="2147483550"/>
            <p14:sldId id="2147483602"/>
            <p14:sldId id="2147483571"/>
            <p14:sldId id="2147483606"/>
            <p14:sldId id="2147478172"/>
            <p14:sldId id="2147478159"/>
            <p14:sldId id="2147478187"/>
            <p14:sldId id="2147483601"/>
            <p14:sldId id="2147483597"/>
            <p14:sldId id="2147483603"/>
            <p14:sldId id="2147483559"/>
            <p14:sldId id="2147478184"/>
            <p14:sldId id="2147478185"/>
            <p14:sldId id="2147483587"/>
            <p14:sldId id="2147483605"/>
            <p14:sldId id="214748360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BFC39-7171-5E30-B497-9729C705CEE9}" name="Helen Avery" initials="HA" userId="S::helen.avery@gfi.green::530dc6fa-58c0-47d4-806e-725b028f2475" providerId="AD"/>
  <p188:author id="{A484904A-4B09-13A4-6090-719B9A24FF41}" name="Hannah Murray" initials="HM" userId="S::Hannah.Murray@gfi.green::cf4d580a-6207-443f-8d52-615427b49577" providerId="AD"/>
  <p188:author id="{51E76C85-4354-92D2-CDA7-A6F206425F26}" name="Charlie Dixon" initials="CD" userId="S::Charlie.Dixon@gfi.green::c83f5c12-e575-47cd-a92e-868f599a10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A616"/>
    <a:srgbClr val="FFFFFF"/>
    <a:srgbClr val="305124"/>
    <a:srgbClr val="89CA73"/>
    <a:srgbClr val="3E7F56"/>
    <a:srgbClr val="4545B8"/>
    <a:srgbClr val="C7C7CE"/>
    <a:srgbClr val="EBEBED"/>
    <a:srgbClr val="F9FAFB"/>
    <a:srgbClr val="1118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46F66E-ECD5-495D-B200-ABF175DF0340}" v="40" dt="2024-09-24T09:37:54.1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62" autoAdjust="0"/>
  </p:normalViewPr>
  <p:slideViewPr>
    <p:cSldViewPr snapToGrid="0">
      <p:cViewPr varScale="1">
        <p:scale>
          <a:sx n="101" d="100"/>
          <a:sy n="101" d="100"/>
        </p:scale>
        <p:origin x="954" y="72"/>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Murray" userId="cf4d580a-6207-443f-8d52-615427b49577" providerId="ADAL" clId="{D246F66E-ECD5-495D-B200-ABF175DF0340}"/>
    <pc:docChg chg="undo custSel addSld delSld modSld modMainMaster modSection">
      <pc:chgData name="Hannah Murray" userId="cf4d580a-6207-443f-8d52-615427b49577" providerId="ADAL" clId="{D246F66E-ECD5-495D-B200-ABF175DF0340}" dt="2024-09-24T09:37:54.103" v="43" actId="1036"/>
      <pc:docMkLst>
        <pc:docMk/>
      </pc:docMkLst>
      <pc:sldChg chg="modSp mod">
        <pc:chgData name="Hannah Murray" userId="cf4d580a-6207-443f-8d52-615427b49577" providerId="ADAL" clId="{D246F66E-ECD5-495D-B200-ABF175DF0340}" dt="2024-09-19T08:02:51.255" v="2" actId="14734"/>
        <pc:sldMkLst>
          <pc:docMk/>
          <pc:sldMk cId="1377143504" sldId="2147478172"/>
        </pc:sldMkLst>
        <pc:graphicFrameChg chg="modGraphic">
          <ac:chgData name="Hannah Murray" userId="cf4d580a-6207-443f-8d52-615427b49577" providerId="ADAL" clId="{D246F66E-ECD5-495D-B200-ABF175DF0340}" dt="2024-09-19T08:02:51.255" v="2" actId="14734"/>
          <ac:graphicFrameMkLst>
            <pc:docMk/>
            <pc:sldMk cId="1377143504" sldId="2147478172"/>
            <ac:graphicFrameMk id="3" creationId="{CF94F250-FF28-3A8A-0486-E3177F8A0851}"/>
          </ac:graphicFrameMkLst>
        </pc:graphicFrameChg>
      </pc:sldChg>
      <pc:sldChg chg="addSp delSp modSp">
        <pc:chgData name="Hannah Murray" userId="cf4d580a-6207-443f-8d52-615427b49577" providerId="ADAL" clId="{D246F66E-ECD5-495D-B200-ABF175DF0340}" dt="2024-09-19T08:09:55.106" v="8" actId="1076"/>
        <pc:sldMkLst>
          <pc:docMk/>
          <pc:sldMk cId="748942942" sldId="2147478187"/>
        </pc:sldMkLst>
        <pc:picChg chg="del">
          <ac:chgData name="Hannah Murray" userId="cf4d580a-6207-443f-8d52-615427b49577" providerId="ADAL" clId="{D246F66E-ECD5-495D-B200-ABF175DF0340}" dt="2024-09-19T08:09:48.426" v="4" actId="478"/>
          <ac:picMkLst>
            <pc:docMk/>
            <pc:sldMk cId="748942942" sldId="2147478187"/>
            <ac:picMk id="3" creationId="{41F03745-F31A-132D-E73E-FB73BF81D4C2}"/>
          </ac:picMkLst>
        </pc:picChg>
        <pc:picChg chg="add mod">
          <ac:chgData name="Hannah Murray" userId="cf4d580a-6207-443f-8d52-615427b49577" providerId="ADAL" clId="{D246F66E-ECD5-495D-B200-ABF175DF0340}" dt="2024-09-19T08:09:55.106" v="8" actId="1076"/>
          <ac:picMkLst>
            <pc:docMk/>
            <pc:sldMk cId="748942942" sldId="2147478187"/>
            <ac:picMk id="13" creationId="{482FB309-2177-11AE-D2BE-B25D14D63E16}"/>
          </ac:picMkLst>
        </pc:picChg>
      </pc:sldChg>
      <pc:sldChg chg="modSp">
        <pc:chgData name="Hannah Murray" userId="cf4d580a-6207-443f-8d52-615427b49577" providerId="ADAL" clId="{D246F66E-ECD5-495D-B200-ABF175DF0340}" dt="2024-09-24T09:37:54.103" v="43" actId="1036"/>
        <pc:sldMkLst>
          <pc:docMk/>
          <pc:sldMk cId="2932857537" sldId="2147483550"/>
        </pc:sldMkLst>
        <pc:picChg chg="mod">
          <ac:chgData name="Hannah Murray" userId="cf4d580a-6207-443f-8d52-615427b49577" providerId="ADAL" clId="{D246F66E-ECD5-495D-B200-ABF175DF0340}" dt="2024-09-24T09:37:54.103" v="43" actId="1036"/>
          <ac:picMkLst>
            <pc:docMk/>
            <pc:sldMk cId="2932857537" sldId="2147483550"/>
            <ac:picMk id="4" creationId="{B31315A3-9CE7-D690-DB66-1E790E1A95ED}"/>
          </ac:picMkLst>
        </pc:picChg>
        <pc:picChg chg="mod">
          <ac:chgData name="Hannah Murray" userId="cf4d580a-6207-443f-8d52-615427b49577" providerId="ADAL" clId="{D246F66E-ECD5-495D-B200-ABF175DF0340}" dt="2024-09-24T09:37:54.103" v="43" actId="1036"/>
          <ac:picMkLst>
            <pc:docMk/>
            <pc:sldMk cId="2932857537" sldId="2147483550"/>
            <ac:picMk id="8" creationId="{C72A487C-2A1E-7FEE-F72F-AB92308A2786}"/>
          </ac:picMkLst>
        </pc:picChg>
        <pc:picChg chg="mod">
          <ac:chgData name="Hannah Murray" userId="cf4d580a-6207-443f-8d52-615427b49577" providerId="ADAL" clId="{D246F66E-ECD5-495D-B200-ABF175DF0340}" dt="2024-09-24T09:37:01.763" v="30" actId="1036"/>
          <ac:picMkLst>
            <pc:docMk/>
            <pc:sldMk cId="2932857537" sldId="2147483550"/>
            <ac:picMk id="10" creationId="{A0765B3D-F377-5297-6111-D835F0D9C979}"/>
          </ac:picMkLst>
        </pc:picChg>
        <pc:picChg chg="mod">
          <ac:chgData name="Hannah Murray" userId="cf4d580a-6207-443f-8d52-615427b49577" providerId="ADAL" clId="{D246F66E-ECD5-495D-B200-ABF175DF0340}" dt="2024-09-24T09:37:54.103" v="43" actId="1036"/>
          <ac:picMkLst>
            <pc:docMk/>
            <pc:sldMk cId="2932857537" sldId="2147483550"/>
            <ac:picMk id="18" creationId="{491716DA-D64D-39DE-03C0-66881C3C5DB4}"/>
          </ac:picMkLst>
        </pc:picChg>
        <pc:picChg chg="mod">
          <ac:chgData name="Hannah Murray" userId="cf4d580a-6207-443f-8d52-615427b49577" providerId="ADAL" clId="{D246F66E-ECD5-495D-B200-ABF175DF0340}" dt="2024-09-24T09:37:54.103" v="43" actId="1036"/>
          <ac:picMkLst>
            <pc:docMk/>
            <pc:sldMk cId="2932857537" sldId="2147483550"/>
            <ac:picMk id="19" creationId="{8E7E2B0C-74B5-BDD6-B783-D1B29C294C27}"/>
          </ac:picMkLst>
        </pc:picChg>
        <pc:picChg chg="mod">
          <ac:chgData name="Hannah Murray" userId="cf4d580a-6207-443f-8d52-615427b49577" providerId="ADAL" clId="{D246F66E-ECD5-495D-B200-ABF175DF0340}" dt="2024-09-24T09:37:54.103" v="43" actId="1036"/>
          <ac:picMkLst>
            <pc:docMk/>
            <pc:sldMk cId="2932857537" sldId="2147483550"/>
            <ac:picMk id="20" creationId="{7899F87A-688F-F49D-472E-777940629AC7}"/>
          </ac:picMkLst>
        </pc:picChg>
        <pc:picChg chg="mod">
          <ac:chgData name="Hannah Murray" userId="cf4d580a-6207-443f-8d52-615427b49577" providerId="ADAL" clId="{D246F66E-ECD5-495D-B200-ABF175DF0340}" dt="2024-09-24T09:37:54.103" v="43" actId="1036"/>
          <ac:picMkLst>
            <pc:docMk/>
            <pc:sldMk cId="2932857537" sldId="2147483550"/>
            <ac:picMk id="21" creationId="{B6F276B9-6E59-1432-9905-8F1B3C8CE4E0}"/>
          </ac:picMkLst>
        </pc:picChg>
        <pc:picChg chg="mod">
          <ac:chgData name="Hannah Murray" userId="cf4d580a-6207-443f-8d52-615427b49577" providerId="ADAL" clId="{D246F66E-ECD5-495D-B200-ABF175DF0340}" dt="2024-09-24T09:37:54.103" v="43" actId="1036"/>
          <ac:picMkLst>
            <pc:docMk/>
            <pc:sldMk cId="2932857537" sldId="2147483550"/>
            <ac:picMk id="22" creationId="{EE6DB959-06D7-8C74-127A-713D5E99FECB}"/>
          </ac:picMkLst>
        </pc:picChg>
        <pc:picChg chg="mod">
          <ac:chgData name="Hannah Murray" userId="cf4d580a-6207-443f-8d52-615427b49577" providerId="ADAL" clId="{D246F66E-ECD5-495D-B200-ABF175DF0340}" dt="2024-09-24T09:37:01.763" v="30" actId="1036"/>
          <ac:picMkLst>
            <pc:docMk/>
            <pc:sldMk cId="2932857537" sldId="2147483550"/>
            <ac:picMk id="29" creationId="{3F5FA071-1FE8-58F3-2677-BE25F6415EE0}"/>
          </ac:picMkLst>
        </pc:picChg>
        <pc:picChg chg="mod">
          <ac:chgData name="Hannah Murray" userId="cf4d580a-6207-443f-8d52-615427b49577" providerId="ADAL" clId="{D246F66E-ECD5-495D-B200-ABF175DF0340}" dt="2024-09-24T09:37:01.763" v="30" actId="1036"/>
          <ac:picMkLst>
            <pc:docMk/>
            <pc:sldMk cId="2932857537" sldId="2147483550"/>
            <ac:picMk id="41" creationId="{0C3C4720-EB4A-5586-8C24-A349064408CC}"/>
          </ac:picMkLst>
        </pc:picChg>
        <pc:picChg chg="mod">
          <ac:chgData name="Hannah Murray" userId="cf4d580a-6207-443f-8d52-615427b49577" providerId="ADAL" clId="{D246F66E-ECD5-495D-B200-ABF175DF0340}" dt="2024-09-24T09:37:01.763" v="30" actId="1036"/>
          <ac:picMkLst>
            <pc:docMk/>
            <pc:sldMk cId="2932857537" sldId="2147483550"/>
            <ac:picMk id="42" creationId="{9CF59580-05B0-7AD4-BC20-9EA3F7D0C048}"/>
          </ac:picMkLst>
        </pc:picChg>
        <pc:picChg chg="mod">
          <ac:chgData name="Hannah Murray" userId="cf4d580a-6207-443f-8d52-615427b49577" providerId="ADAL" clId="{D246F66E-ECD5-495D-B200-ABF175DF0340}" dt="2024-09-24T09:37:01.763" v="30" actId="1036"/>
          <ac:picMkLst>
            <pc:docMk/>
            <pc:sldMk cId="2932857537" sldId="2147483550"/>
            <ac:picMk id="43" creationId="{340FDECA-1D72-0F0E-E204-D8731C14C22E}"/>
          </ac:picMkLst>
        </pc:picChg>
        <pc:picChg chg="mod">
          <ac:chgData name="Hannah Murray" userId="cf4d580a-6207-443f-8d52-615427b49577" providerId="ADAL" clId="{D246F66E-ECD5-495D-B200-ABF175DF0340}" dt="2024-09-24T09:37:01.763" v="30" actId="1036"/>
          <ac:picMkLst>
            <pc:docMk/>
            <pc:sldMk cId="2932857537" sldId="2147483550"/>
            <ac:picMk id="47" creationId="{D4425122-8ACE-0C44-F376-00CC7AB8EE6C}"/>
          </ac:picMkLst>
        </pc:picChg>
        <pc:picChg chg="mod">
          <ac:chgData name="Hannah Murray" userId="cf4d580a-6207-443f-8d52-615427b49577" providerId="ADAL" clId="{D246F66E-ECD5-495D-B200-ABF175DF0340}" dt="2024-09-24T09:37:01.763" v="30" actId="1036"/>
          <ac:picMkLst>
            <pc:docMk/>
            <pc:sldMk cId="2932857537" sldId="2147483550"/>
            <ac:picMk id="49" creationId="{113AB556-6E1B-C42E-93CD-994941396A63}"/>
          </ac:picMkLst>
        </pc:picChg>
        <pc:picChg chg="mod">
          <ac:chgData name="Hannah Murray" userId="cf4d580a-6207-443f-8d52-615427b49577" providerId="ADAL" clId="{D246F66E-ECD5-495D-B200-ABF175DF0340}" dt="2024-09-24T09:37:01.763" v="30" actId="1036"/>
          <ac:picMkLst>
            <pc:docMk/>
            <pc:sldMk cId="2932857537" sldId="2147483550"/>
            <ac:picMk id="51" creationId="{2ADA36E2-27B6-D28E-DF36-2D03CD6392D1}"/>
          </ac:picMkLst>
        </pc:picChg>
        <pc:picChg chg="mod">
          <ac:chgData name="Hannah Murray" userId="cf4d580a-6207-443f-8d52-615427b49577" providerId="ADAL" clId="{D246F66E-ECD5-495D-B200-ABF175DF0340}" dt="2024-09-24T09:37:01.763" v="30" actId="1036"/>
          <ac:picMkLst>
            <pc:docMk/>
            <pc:sldMk cId="2932857537" sldId="2147483550"/>
            <ac:picMk id="53" creationId="{E7AECC39-8D87-A5CA-5BED-09CDA938A293}"/>
          </ac:picMkLst>
        </pc:picChg>
        <pc:picChg chg="mod">
          <ac:chgData name="Hannah Murray" userId="cf4d580a-6207-443f-8d52-615427b49577" providerId="ADAL" clId="{D246F66E-ECD5-495D-B200-ABF175DF0340}" dt="2024-09-24T09:37:01.763" v="30" actId="1036"/>
          <ac:picMkLst>
            <pc:docMk/>
            <pc:sldMk cId="2932857537" sldId="2147483550"/>
            <ac:picMk id="55" creationId="{7F01E64B-508F-89A8-2B83-46B131099230}"/>
          </ac:picMkLst>
        </pc:picChg>
        <pc:picChg chg="mod">
          <ac:chgData name="Hannah Murray" userId="cf4d580a-6207-443f-8d52-615427b49577" providerId="ADAL" clId="{D246F66E-ECD5-495D-B200-ABF175DF0340}" dt="2024-09-24T09:37:01.763" v="30" actId="1036"/>
          <ac:picMkLst>
            <pc:docMk/>
            <pc:sldMk cId="2932857537" sldId="2147483550"/>
            <ac:picMk id="57" creationId="{58B5A00C-994F-53CA-7571-9E73D64357EE}"/>
          </ac:picMkLst>
        </pc:picChg>
        <pc:picChg chg="mod">
          <ac:chgData name="Hannah Murray" userId="cf4d580a-6207-443f-8d52-615427b49577" providerId="ADAL" clId="{D246F66E-ECD5-495D-B200-ABF175DF0340}" dt="2024-09-24T09:37:01.763" v="30" actId="1036"/>
          <ac:picMkLst>
            <pc:docMk/>
            <pc:sldMk cId="2932857537" sldId="2147483550"/>
            <ac:picMk id="59" creationId="{3C9637CF-3BB2-3D45-E5C5-772A94395DD5}"/>
          </ac:picMkLst>
        </pc:picChg>
        <pc:picChg chg="mod">
          <ac:chgData name="Hannah Murray" userId="cf4d580a-6207-443f-8d52-615427b49577" providerId="ADAL" clId="{D246F66E-ECD5-495D-B200-ABF175DF0340}" dt="2024-09-24T09:37:01.763" v="30" actId="1036"/>
          <ac:picMkLst>
            <pc:docMk/>
            <pc:sldMk cId="2932857537" sldId="2147483550"/>
            <ac:picMk id="60" creationId="{421FA4F5-7882-B8CC-6059-375108821BA6}"/>
          </ac:picMkLst>
        </pc:picChg>
        <pc:picChg chg="mod">
          <ac:chgData name="Hannah Murray" userId="cf4d580a-6207-443f-8d52-615427b49577" providerId="ADAL" clId="{D246F66E-ECD5-495D-B200-ABF175DF0340}" dt="2024-09-24T09:37:01.763" v="30" actId="1036"/>
          <ac:picMkLst>
            <pc:docMk/>
            <pc:sldMk cId="2932857537" sldId="2147483550"/>
            <ac:picMk id="61" creationId="{0C176940-6918-A1CF-43CD-0221B1779C25}"/>
          </ac:picMkLst>
        </pc:picChg>
        <pc:picChg chg="mod">
          <ac:chgData name="Hannah Murray" userId="cf4d580a-6207-443f-8d52-615427b49577" providerId="ADAL" clId="{D246F66E-ECD5-495D-B200-ABF175DF0340}" dt="2024-09-24T09:37:54.103" v="43" actId="1036"/>
          <ac:picMkLst>
            <pc:docMk/>
            <pc:sldMk cId="2932857537" sldId="2147483550"/>
            <ac:picMk id="63" creationId="{97A4A386-12A2-3BA4-76B4-BE327F40E72A}"/>
          </ac:picMkLst>
        </pc:picChg>
        <pc:picChg chg="mod">
          <ac:chgData name="Hannah Murray" userId="cf4d580a-6207-443f-8d52-615427b49577" providerId="ADAL" clId="{D246F66E-ECD5-495D-B200-ABF175DF0340}" dt="2024-09-24T09:37:42.128" v="31" actId="1076"/>
          <ac:picMkLst>
            <pc:docMk/>
            <pc:sldMk cId="2932857537" sldId="2147483550"/>
            <ac:picMk id="1026" creationId="{61A8E03F-54B7-FB20-9D99-87AF810CBA3D}"/>
          </ac:picMkLst>
        </pc:picChg>
        <pc:picChg chg="mod">
          <ac:chgData name="Hannah Murray" userId="cf4d580a-6207-443f-8d52-615427b49577" providerId="ADAL" clId="{D246F66E-ECD5-495D-B200-ABF175DF0340}" dt="2024-09-24T09:37:54.103" v="43" actId="1036"/>
          <ac:picMkLst>
            <pc:docMk/>
            <pc:sldMk cId="2932857537" sldId="2147483550"/>
            <ac:picMk id="2048" creationId="{A0EDDE35-1434-AFAF-ADAF-0F1816B654E4}"/>
          </ac:picMkLst>
        </pc:picChg>
        <pc:picChg chg="mod">
          <ac:chgData name="Hannah Murray" userId="cf4d580a-6207-443f-8d52-615427b49577" providerId="ADAL" clId="{D246F66E-ECD5-495D-B200-ABF175DF0340}" dt="2024-09-24T09:37:54.103" v="43" actId="1036"/>
          <ac:picMkLst>
            <pc:docMk/>
            <pc:sldMk cId="2932857537" sldId="2147483550"/>
            <ac:picMk id="2050" creationId="{6669E0E0-9F9E-A456-FA0D-A7865BA8398A}"/>
          </ac:picMkLst>
        </pc:picChg>
        <pc:picChg chg="mod">
          <ac:chgData name="Hannah Murray" userId="cf4d580a-6207-443f-8d52-615427b49577" providerId="ADAL" clId="{D246F66E-ECD5-495D-B200-ABF175DF0340}" dt="2024-09-24T09:37:54.103" v="43" actId="1036"/>
          <ac:picMkLst>
            <pc:docMk/>
            <pc:sldMk cId="2932857537" sldId="2147483550"/>
            <ac:picMk id="2051" creationId="{593D8855-0759-8B62-C3F8-7A0AA2D94775}"/>
          </ac:picMkLst>
        </pc:picChg>
        <pc:picChg chg="mod">
          <ac:chgData name="Hannah Murray" userId="cf4d580a-6207-443f-8d52-615427b49577" providerId="ADAL" clId="{D246F66E-ECD5-495D-B200-ABF175DF0340}" dt="2024-09-24T09:37:42.128" v="31" actId="1076"/>
          <ac:picMkLst>
            <pc:docMk/>
            <pc:sldMk cId="2932857537" sldId="2147483550"/>
            <ac:picMk id="2052" creationId="{C9CCE28B-6634-A20F-109B-793EBD21F8AB}"/>
          </ac:picMkLst>
        </pc:picChg>
        <pc:picChg chg="mod">
          <ac:chgData name="Hannah Murray" userId="cf4d580a-6207-443f-8d52-615427b49577" providerId="ADAL" clId="{D246F66E-ECD5-495D-B200-ABF175DF0340}" dt="2024-09-24T09:37:42.128" v="31" actId="1076"/>
          <ac:picMkLst>
            <pc:docMk/>
            <pc:sldMk cId="2932857537" sldId="2147483550"/>
            <ac:picMk id="2053" creationId="{2188A0C2-9DE1-A267-92BC-8B5F26955320}"/>
          </ac:picMkLst>
        </pc:picChg>
        <pc:picChg chg="mod">
          <ac:chgData name="Hannah Murray" userId="cf4d580a-6207-443f-8d52-615427b49577" providerId="ADAL" clId="{D246F66E-ECD5-495D-B200-ABF175DF0340}" dt="2024-09-24T09:37:42.128" v="31" actId="1076"/>
          <ac:picMkLst>
            <pc:docMk/>
            <pc:sldMk cId="2932857537" sldId="2147483550"/>
            <ac:picMk id="2054" creationId="{5E7BD120-F42B-6EB2-FE90-053671C571AF}"/>
          </ac:picMkLst>
        </pc:picChg>
        <pc:picChg chg="mod">
          <ac:chgData name="Hannah Murray" userId="cf4d580a-6207-443f-8d52-615427b49577" providerId="ADAL" clId="{D246F66E-ECD5-495D-B200-ABF175DF0340}" dt="2024-09-24T09:37:42.128" v="31" actId="1076"/>
          <ac:picMkLst>
            <pc:docMk/>
            <pc:sldMk cId="2932857537" sldId="2147483550"/>
            <ac:picMk id="2056" creationId="{2C687A3E-F245-854A-BAB3-3A547DEE89D9}"/>
          </ac:picMkLst>
        </pc:picChg>
        <pc:picChg chg="mod">
          <ac:chgData name="Hannah Murray" userId="cf4d580a-6207-443f-8d52-615427b49577" providerId="ADAL" clId="{D246F66E-ECD5-495D-B200-ABF175DF0340}" dt="2024-09-24T09:37:42.128" v="31" actId="1076"/>
          <ac:picMkLst>
            <pc:docMk/>
            <pc:sldMk cId="2932857537" sldId="2147483550"/>
            <ac:picMk id="2057" creationId="{E0E2969C-C671-A41F-1312-52C564C3B3DB}"/>
          </ac:picMkLst>
        </pc:picChg>
        <pc:picChg chg="mod">
          <ac:chgData name="Hannah Murray" userId="cf4d580a-6207-443f-8d52-615427b49577" providerId="ADAL" clId="{D246F66E-ECD5-495D-B200-ABF175DF0340}" dt="2024-09-24T09:37:42.128" v="31" actId="1076"/>
          <ac:picMkLst>
            <pc:docMk/>
            <pc:sldMk cId="2932857537" sldId="2147483550"/>
            <ac:picMk id="2058" creationId="{12122272-DF2E-DC7C-5F05-F8487A31BF2B}"/>
          </ac:picMkLst>
        </pc:picChg>
        <pc:picChg chg="mod">
          <ac:chgData name="Hannah Murray" userId="cf4d580a-6207-443f-8d52-615427b49577" providerId="ADAL" clId="{D246F66E-ECD5-495D-B200-ABF175DF0340}" dt="2024-09-24T09:37:42.128" v="31" actId="1076"/>
          <ac:picMkLst>
            <pc:docMk/>
            <pc:sldMk cId="2932857537" sldId="2147483550"/>
            <ac:picMk id="2060" creationId="{4D4BD705-3D7F-6FC5-9A7A-5C2FA6F625B9}"/>
          </ac:picMkLst>
        </pc:picChg>
        <pc:picChg chg="mod">
          <ac:chgData name="Hannah Murray" userId="cf4d580a-6207-443f-8d52-615427b49577" providerId="ADAL" clId="{D246F66E-ECD5-495D-B200-ABF175DF0340}" dt="2024-09-24T09:37:42.128" v="31" actId="1076"/>
          <ac:picMkLst>
            <pc:docMk/>
            <pc:sldMk cId="2932857537" sldId="2147483550"/>
            <ac:picMk id="2061" creationId="{27938CBE-850A-DFAD-3B47-5BD60CDED333}"/>
          </ac:picMkLst>
        </pc:picChg>
        <pc:picChg chg="mod">
          <ac:chgData name="Hannah Murray" userId="cf4d580a-6207-443f-8d52-615427b49577" providerId="ADAL" clId="{D246F66E-ECD5-495D-B200-ABF175DF0340}" dt="2024-09-24T09:37:48.723" v="37" actId="1036"/>
          <ac:picMkLst>
            <pc:docMk/>
            <pc:sldMk cId="2932857537" sldId="2147483550"/>
            <ac:picMk id="2069" creationId="{4EB186F3-DA6B-ADB2-C095-68C495186F05}"/>
          </ac:picMkLst>
        </pc:picChg>
        <pc:picChg chg="mod">
          <ac:chgData name="Hannah Murray" userId="cf4d580a-6207-443f-8d52-615427b49577" providerId="ADAL" clId="{D246F66E-ECD5-495D-B200-ABF175DF0340}" dt="2024-09-24T09:37:48.723" v="37" actId="1036"/>
          <ac:picMkLst>
            <pc:docMk/>
            <pc:sldMk cId="2932857537" sldId="2147483550"/>
            <ac:picMk id="2071" creationId="{70288EFD-15DD-9AB9-0B97-2E836D5A8A4F}"/>
          </ac:picMkLst>
        </pc:picChg>
        <pc:picChg chg="mod">
          <ac:chgData name="Hannah Murray" userId="cf4d580a-6207-443f-8d52-615427b49577" providerId="ADAL" clId="{D246F66E-ECD5-495D-B200-ABF175DF0340}" dt="2024-09-24T09:37:48.723" v="37" actId="1036"/>
          <ac:picMkLst>
            <pc:docMk/>
            <pc:sldMk cId="2932857537" sldId="2147483550"/>
            <ac:picMk id="2073" creationId="{6F4DD2E1-C42F-88BE-CFD5-8EB75535450E}"/>
          </ac:picMkLst>
        </pc:picChg>
        <pc:picChg chg="mod">
          <ac:chgData name="Hannah Murray" userId="cf4d580a-6207-443f-8d52-615427b49577" providerId="ADAL" clId="{D246F66E-ECD5-495D-B200-ABF175DF0340}" dt="2024-09-24T09:37:48.723" v="37" actId="1036"/>
          <ac:picMkLst>
            <pc:docMk/>
            <pc:sldMk cId="2932857537" sldId="2147483550"/>
            <ac:picMk id="2075" creationId="{65E4A3A4-0BF5-0086-FBE3-E1F0E95ECA1D}"/>
          </ac:picMkLst>
        </pc:picChg>
        <pc:picChg chg="mod">
          <ac:chgData name="Hannah Murray" userId="cf4d580a-6207-443f-8d52-615427b49577" providerId="ADAL" clId="{D246F66E-ECD5-495D-B200-ABF175DF0340}" dt="2024-09-24T09:37:48.723" v="37" actId="1036"/>
          <ac:picMkLst>
            <pc:docMk/>
            <pc:sldMk cId="2932857537" sldId="2147483550"/>
            <ac:picMk id="2077" creationId="{F029452F-CD1C-53E2-19A3-495BCC62385E}"/>
          </ac:picMkLst>
        </pc:picChg>
        <pc:picChg chg="mod">
          <ac:chgData name="Hannah Murray" userId="cf4d580a-6207-443f-8d52-615427b49577" providerId="ADAL" clId="{D246F66E-ECD5-495D-B200-ABF175DF0340}" dt="2024-09-24T09:37:48.723" v="37" actId="1036"/>
          <ac:picMkLst>
            <pc:docMk/>
            <pc:sldMk cId="2932857537" sldId="2147483550"/>
            <ac:picMk id="2079" creationId="{F2F350E6-1EB5-1002-526D-67BDE786976B}"/>
          </ac:picMkLst>
        </pc:picChg>
        <pc:picChg chg="mod">
          <ac:chgData name="Hannah Murray" userId="cf4d580a-6207-443f-8d52-615427b49577" providerId="ADAL" clId="{D246F66E-ECD5-495D-B200-ABF175DF0340}" dt="2024-09-24T09:37:48.723" v="37" actId="1036"/>
          <ac:picMkLst>
            <pc:docMk/>
            <pc:sldMk cId="2932857537" sldId="2147483550"/>
            <ac:picMk id="2081" creationId="{088E5F6B-1861-4298-4D52-CF221831D39D}"/>
          </ac:picMkLst>
        </pc:picChg>
        <pc:picChg chg="mod">
          <ac:chgData name="Hannah Murray" userId="cf4d580a-6207-443f-8d52-615427b49577" providerId="ADAL" clId="{D246F66E-ECD5-495D-B200-ABF175DF0340}" dt="2024-09-24T09:37:48.723" v="37" actId="1036"/>
          <ac:picMkLst>
            <pc:docMk/>
            <pc:sldMk cId="2932857537" sldId="2147483550"/>
            <ac:picMk id="2083" creationId="{00011210-C577-89BB-68EB-33A288B5A224}"/>
          </ac:picMkLst>
        </pc:picChg>
        <pc:picChg chg="mod">
          <ac:chgData name="Hannah Murray" userId="cf4d580a-6207-443f-8d52-615427b49577" providerId="ADAL" clId="{D246F66E-ECD5-495D-B200-ABF175DF0340}" dt="2024-09-24T09:37:48.723" v="37" actId="1036"/>
          <ac:picMkLst>
            <pc:docMk/>
            <pc:sldMk cId="2932857537" sldId="2147483550"/>
            <ac:picMk id="2085" creationId="{DAE47188-A472-81AA-5CDB-573858DF9D03}"/>
          </ac:picMkLst>
        </pc:picChg>
        <pc:picChg chg="mod">
          <ac:chgData name="Hannah Murray" userId="cf4d580a-6207-443f-8d52-615427b49577" providerId="ADAL" clId="{D246F66E-ECD5-495D-B200-ABF175DF0340}" dt="2024-09-24T09:37:48.723" v="37" actId="1036"/>
          <ac:picMkLst>
            <pc:docMk/>
            <pc:sldMk cId="2932857537" sldId="2147483550"/>
            <ac:picMk id="2087" creationId="{9D82DCBA-39BF-CFD4-7B13-7EF68AA0D5F8}"/>
          </ac:picMkLst>
        </pc:picChg>
        <pc:picChg chg="mod">
          <ac:chgData name="Hannah Murray" userId="cf4d580a-6207-443f-8d52-615427b49577" providerId="ADAL" clId="{D246F66E-ECD5-495D-B200-ABF175DF0340}" dt="2024-09-24T09:37:48.723" v="37" actId="1036"/>
          <ac:picMkLst>
            <pc:docMk/>
            <pc:sldMk cId="2932857537" sldId="2147483550"/>
            <ac:picMk id="2089" creationId="{6DAD92BA-D540-EF9E-04B8-0F71848CEE39}"/>
          </ac:picMkLst>
        </pc:picChg>
        <pc:picChg chg="mod">
          <ac:chgData name="Hannah Murray" userId="cf4d580a-6207-443f-8d52-615427b49577" providerId="ADAL" clId="{D246F66E-ECD5-495D-B200-ABF175DF0340}" dt="2024-09-24T09:37:48.723" v="37" actId="1036"/>
          <ac:picMkLst>
            <pc:docMk/>
            <pc:sldMk cId="2932857537" sldId="2147483550"/>
            <ac:picMk id="2095" creationId="{D5623918-A27C-F3A9-EA70-9D5F51CB8500}"/>
          </ac:picMkLst>
        </pc:picChg>
        <pc:picChg chg="mod">
          <ac:chgData name="Hannah Murray" userId="cf4d580a-6207-443f-8d52-615427b49577" providerId="ADAL" clId="{D246F66E-ECD5-495D-B200-ABF175DF0340}" dt="2024-09-24T09:37:48.723" v="37" actId="1036"/>
          <ac:picMkLst>
            <pc:docMk/>
            <pc:sldMk cId="2932857537" sldId="2147483550"/>
            <ac:picMk id="2097" creationId="{D61939C4-F65E-6FE6-48E0-277AA13C9830}"/>
          </ac:picMkLst>
        </pc:picChg>
        <pc:picChg chg="mod">
          <ac:chgData name="Hannah Murray" userId="cf4d580a-6207-443f-8d52-615427b49577" providerId="ADAL" clId="{D246F66E-ECD5-495D-B200-ABF175DF0340}" dt="2024-09-24T09:37:48.723" v="37" actId="1036"/>
          <ac:picMkLst>
            <pc:docMk/>
            <pc:sldMk cId="2932857537" sldId="2147483550"/>
            <ac:picMk id="2099" creationId="{F5676159-445C-4F57-0D48-752E0B79DAB6}"/>
          </ac:picMkLst>
        </pc:picChg>
      </pc:sldChg>
      <pc:sldChg chg="delSp mod">
        <pc:chgData name="Hannah Murray" userId="cf4d580a-6207-443f-8d52-615427b49577" providerId="ADAL" clId="{D246F66E-ECD5-495D-B200-ABF175DF0340}" dt="2024-09-18T14:56:26.885" v="0" actId="478"/>
        <pc:sldMkLst>
          <pc:docMk/>
          <pc:sldMk cId="3413061489" sldId="2147483573"/>
        </pc:sldMkLst>
        <pc:picChg chg="del">
          <ac:chgData name="Hannah Murray" userId="cf4d580a-6207-443f-8d52-615427b49577" providerId="ADAL" clId="{D246F66E-ECD5-495D-B200-ABF175DF0340}" dt="2024-09-18T14:56:26.885" v="0" actId="478"/>
          <ac:picMkLst>
            <pc:docMk/>
            <pc:sldMk cId="3413061489" sldId="2147483573"/>
            <ac:picMk id="167" creationId="{7D7CF814-03C1-5620-011A-01F1F75C6EBE}"/>
          </ac:picMkLst>
        </pc:picChg>
      </pc:sldChg>
      <pc:sldChg chg="modSp mod">
        <pc:chgData name="Hannah Murray" userId="cf4d580a-6207-443f-8d52-615427b49577" providerId="ADAL" clId="{D246F66E-ECD5-495D-B200-ABF175DF0340}" dt="2024-09-19T16:20:59.586" v="15"/>
        <pc:sldMkLst>
          <pc:docMk/>
          <pc:sldMk cId="3976355739" sldId="2147483597"/>
        </pc:sldMkLst>
        <pc:spChg chg="mod">
          <ac:chgData name="Hannah Murray" userId="cf4d580a-6207-443f-8d52-615427b49577" providerId="ADAL" clId="{D246F66E-ECD5-495D-B200-ABF175DF0340}" dt="2024-09-19T16:20:59.586" v="15"/>
          <ac:spMkLst>
            <pc:docMk/>
            <pc:sldMk cId="3976355739" sldId="2147483597"/>
            <ac:spMk id="5" creationId="{D07FE6A7-AA05-500F-1CB8-0F324D585B74}"/>
          </ac:spMkLst>
        </pc:spChg>
      </pc:sldChg>
      <pc:sldChg chg="addSp modSp mod">
        <pc:chgData name="Hannah Murray" userId="cf4d580a-6207-443f-8d52-615427b49577" providerId="ADAL" clId="{D246F66E-ECD5-495D-B200-ABF175DF0340}" dt="2024-09-19T16:06:15.940" v="14" actId="1036"/>
        <pc:sldMkLst>
          <pc:docMk/>
          <pc:sldMk cId="480408259" sldId="2147483601"/>
        </pc:sldMkLst>
        <pc:spChg chg="add mod">
          <ac:chgData name="Hannah Murray" userId="cf4d580a-6207-443f-8d52-615427b49577" providerId="ADAL" clId="{D246F66E-ECD5-495D-B200-ABF175DF0340}" dt="2024-09-19T16:06:08.534" v="9"/>
          <ac:spMkLst>
            <pc:docMk/>
            <pc:sldMk cId="480408259" sldId="2147483601"/>
            <ac:spMk id="47" creationId="{6554E2A8-AB75-F43E-F2C8-D88BB4BCCD36}"/>
          </ac:spMkLst>
        </pc:spChg>
        <pc:spChg chg="add mod">
          <ac:chgData name="Hannah Murray" userId="cf4d580a-6207-443f-8d52-615427b49577" providerId="ADAL" clId="{D246F66E-ECD5-495D-B200-ABF175DF0340}" dt="2024-09-19T16:06:08.534" v="9"/>
          <ac:spMkLst>
            <pc:docMk/>
            <pc:sldMk cId="480408259" sldId="2147483601"/>
            <ac:spMk id="48" creationId="{9DCF48A1-ABA8-46A5-89FC-A8DFDE71AFAD}"/>
          </ac:spMkLst>
        </pc:spChg>
        <pc:spChg chg="add mod">
          <ac:chgData name="Hannah Murray" userId="cf4d580a-6207-443f-8d52-615427b49577" providerId="ADAL" clId="{D246F66E-ECD5-495D-B200-ABF175DF0340}" dt="2024-09-19T16:06:15.940" v="14" actId="1036"/>
          <ac:spMkLst>
            <pc:docMk/>
            <pc:sldMk cId="480408259" sldId="2147483601"/>
            <ac:spMk id="49" creationId="{F5043EE7-017D-4347-7D7E-80031E7E7540}"/>
          </ac:spMkLst>
        </pc:spChg>
      </pc:sldChg>
      <pc:sldChg chg="addSp modSp">
        <pc:chgData name="Hannah Murray" userId="cf4d580a-6207-443f-8d52-615427b49577" providerId="ADAL" clId="{D246F66E-ECD5-495D-B200-ABF175DF0340}" dt="2024-09-20T12:00:51.702" v="20"/>
        <pc:sldMkLst>
          <pc:docMk/>
          <pc:sldMk cId="729960752" sldId="2147483605"/>
        </pc:sldMkLst>
        <pc:picChg chg="add mod">
          <ac:chgData name="Hannah Murray" userId="cf4d580a-6207-443f-8d52-615427b49577" providerId="ADAL" clId="{D246F66E-ECD5-495D-B200-ABF175DF0340}" dt="2024-09-20T12:00:42.279" v="18"/>
          <ac:picMkLst>
            <pc:docMk/>
            <pc:sldMk cId="729960752" sldId="2147483605"/>
            <ac:picMk id="3" creationId="{C377F3B7-BB1D-9E97-6920-1589F0FDB951}"/>
          </ac:picMkLst>
        </pc:picChg>
        <pc:picChg chg="add mod">
          <ac:chgData name="Hannah Murray" userId="cf4d580a-6207-443f-8d52-615427b49577" providerId="ADAL" clId="{D246F66E-ECD5-495D-B200-ABF175DF0340}" dt="2024-09-20T12:00:48.248" v="19"/>
          <ac:picMkLst>
            <pc:docMk/>
            <pc:sldMk cId="729960752" sldId="2147483605"/>
            <ac:picMk id="8" creationId="{B79A74D2-A812-5AB0-6989-2D7E2A70564B}"/>
          </ac:picMkLst>
        </pc:picChg>
        <pc:picChg chg="add mod">
          <ac:chgData name="Hannah Murray" userId="cf4d580a-6207-443f-8d52-615427b49577" providerId="ADAL" clId="{D246F66E-ECD5-495D-B200-ABF175DF0340}" dt="2024-09-20T12:00:51.702" v="20"/>
          <ac:picMkLst>
            <pc:docMk/>
            <pc:sldMk cId="729960752" sldId="2147483605"/>
            <ac:picMk id="16" creationId="{BA279D11-AD24-6BC5-2012-58A52C2A3195}"/>
          </ac:picMkLst>
        </pc:picChg>
      </pc:sldChg>
      <pc:sldChg chg="add del">
        <pc:chgData name="Hannah Murray" userId="cf4d580a-6207-443f-8d52-615427b49577" providerId="ADAL" clId="{D246F66E-ECD5-495D-B200-ABF175DF0340}" dt="2024-09-20T12:00:36.812" v="17" actId="47"/>
        <pc:sldMkLst>
          <pc:docMk/>
          <pc:sldMk cId="915602124" sldId="2147483607"/>
        </pc:sldMkLst>
      </pc:sldChg>
      <pc:sldMasterChg chg="delSp mod delSldLayout">
        <pc:chgData name="Hannah Murray" userId="cf4d580a-6207-443f-8d52-615427b49577" providerId="ADAL" clId="{D246F66E-ECD5-495D-B200-ABF175DF0340}" dt="2024-09-20T12:00:36.812" v="17" actId="47"/>
        <pc:sldMasterMkLst>
          <pc:docMk/>
          <pc:sldMasterMk cId="1544034089" sldId="2147483648"/>
        </pc:sldMasterMkLst>
        <pc:picChg chg="del">
          <ac:chgData name="Hannah Murray" userId="cf4d580a-6207-443f-8d52-615427b49577" providerId="ADAL" clId="{D246F66E-ECD5-495D-B200-ABF175DF0340}" dt="2024-09-19T08:03:58.659" v="3" actId="478"/>
          <ac:picMkLst>
            <pc:docMk/>
            <pc:sldMasterMk cId="1544034089" sldId="2147483648"/>
            <ac:picMk id="3" creationId="{782D2737-CBDA-2E6C-6EE6-B218E125B6F9}"/>
          </ac:picMkLst>
        </pc:picChg>
        <pc:sldLayoutChg chg="del">
          <pc:chgData name="Hannah Murray" userId="cf4d580a-6207-443f-8d52-615427b49577" providerId="ADAL" clId="{D246F66E-ECD5-495D-B200-ABF175DF0340}" dt="2024-09-20T12:00:36.812" v="17" actId="47"/>
          <pc:sldLayoutMkLst>
            <pc:docMk/>
            <pc:sldMasterMk cId="1544034089" sldId="2147483648"/>
            <pc:sldLayoutMk cId="74647444" sldId="2147483707"/>
          </pc:sldLayoutMkLst>
        </pc:sldLayoutChg>
      </pc:sldMasterChg>
    </pc:docChg>
  </pc:docChgLst>
  <pc:docChgLst>
    <pc:chgData name="Charlie Dixon" userId="c83f5c12-e575-47cd-a92e-868f599a10d5" providerId="ADAL" clId="{C25C3CD6-BD72-4C2B-8737-CDB15BC80FAC}"/>
    <pc:docChg chg="undo custSel modSld">
      <pc:chgData name="Charlie Dixon" userId="c83f5c12-e575-47cd-a92e-868f599a10d5" providerId="ADAL" clId="{C25C3CD6-BD72-4C2B-8737-CDB15BC80FAC}" dt="2024-09-18T17:26:12.896" v="786" actId="14100"/>
      <pc:docMkLst>
        <pc:docMk/>
      </pc:docMkLst>
      <pc:sldChg chg="delSp modSp mod">
        <pc:chgData name="Charlie Dixon" userId="c83f5c12-e575-47cd-a92e-868f599a10d5" providerId="ADAL" clId="{C25C3CD6-BD72-4C2B-8737-CDB15BC80FAC}" dt="2024-09-18T17:06:46.523" v="624" actId="20577"/>
        <pc:sldMkLst>
          <pc:docMk/>
          <pc:sldMk cId="3445402236" sldId="2147478159"/>
        </pc:sldMkLst>
        <pc:spChg chg="mod">
          <ac:chgData name="Charlie Dixon" userId="c83f5c12-e575-47cd-a92e-868f599a10d5" providerId="ADAL" clId="{C25C3CD6-BD72-4C2B-8737-CDB15BC80FAC}" dt="2024-09-18T17:06:46.523" v="624" actId="20577"/>
          <ac:spMkLst>
            <pc:docMk/>
            <pc:sldMk cId="3445402236" sldId="2147478159"/>
            <ac:spMk id="4" creationId="{935A33F5-3ABA-107B-3823-BC2948276897}"/>
          </ac:spMkLst>
        </pc:spChg>
        <pc:picChg chg="del">
          <ac:chgData name="Charlie Dixon" userId="c83f5c12-e575-47cd-a92e-868f599a10d5" providerId="ADAL" clId="{C25C3CD6-BD72-4C2B-8737-CDB15BC80FAC}" dt="2024-09-18T17:06:27.445" v="622" actId="478"/>
          <ac:picMkLst>
            <pc:docMk/>
            <pc:sldMk cId="3445402236" sldId="2147478159"/>
            <ac:picMk id="11" creationId="{DEBC3027-83AE-0DBA-B7AE-9EA6DFB7E172}"/>
          </ac:picMkLst>
        </pc:picChg>
      </pc:sldChg>
      <pc:sldChg chg="modSp mod">
        <pc:chgData name="Charlie Dixon" userId="c83f5c12-e575-47cd-a92e-868f599a10d5" providerId="ADAL" clId="{C25C3CD6-BD72-4C2B-8737-CDB15BC80FAC}" dt="2024-09-18T17:06:11.741" v="621" actId="20577"/>
        <pc:sldMkLst>
          <pc:docMk/>
          <pc:sldMk cId="1377143504" sldId="2147478172"/>
        </pc:sldMkLst>
        <pc:graphicFrameChg chg="modGraphic">
          <ac:chgData name="Charlie Dixon" userId="c83f5c12-e575-47cd-a92e-868f599a10d5" providerId="ADAL" clId="{C25C3CD6-BD72-4C2B-8737-CDB15BC80FAC}" dt="2024-09-18T17:06:11.741" v="621" actId="20577"/>
          <ac:graphicFrameMkLst>
            <pc:docMk/>
            <pc:sldMk cId="1377143504" sldId="2147478172"/>
            <ac:graphicFrameMk id="3" creationId="{CF94F250-FF28-3A8A-0486-E3177F8A0851}"/>
          </ac:graphicFrameMkLst>
        </pc:graphicFrameChg>
      </pc:sldChg>
      <pc:sldChg chg="modSp mod modNotesTx">
        <pc:chgData name="Charlie Dixon" userId="c83f5c12-e575-47cd-a92e-868f599a10d5" providerId="ADAL" clId="{C25C3CD6-BD72-4C2B-8737-CDB15BC80FAC}" dt="2024-09-18T17:02:44.747" v="422" actId="20577"/>
        <pc:sldMkLst>
          <pc:docMk/>
          <pc:sldMk cId="2535104257" sldId="2147478181"/>
        </pc:sldMkLst>
        <pc:spChg chg="mod">
          <ac:chgData name="Charlie Dixon" userId="c83f5c12-e575-47cd-a92e-868f599a10d5" providerId="ADAL" clId="{C25C3CD6-BD72-4C2B-8737-CDB15BC80FAC}" dt="2024-09-18T17:01:44.169" v="418" actId="20577"/>
          <ac:spMkLst>
            <pc:docMk/>
            <pc:sldMk cId="2535104257" sldId="2147478181"/>
            <ac:spMk id="27" creationId="{94AFD141-AA48-3F70-0CD1-9C51097EE90F}"/>
          </ac:spMkLst>
        </pc:spChg>
      </pc:sldChg>
      <pc:sldChg chg="modNotesTx">
        <pc:chgData name="Charlie Dixon" userId="c83f5c12-e575-47cd-a92e-868f599a10d5" providerId="ADAL" clId="{C25C3CD6-BD72-4C2B-8737-CDB15BC80FAC}" dt="2024-09-18T17:24:53.941" v="719" actId="20577"/>
        <pc:sldMkLst>
          <pc:docMk/>
          <pc:sldMk cId="748942942" sldId="2147478187"/>
        </pc:sldMkLst>
      </pc:sldChg>
      <pc:sldChg chg="modSp modNotesTx">
        <pc:chgData name="Charlie Dixon" userId="c83f5c12-e575-47cd-a92e-868f599a10d5" providerId="ADAL" clId="{C25C3CD6-BD72-4C2B-8737-CDB15BC80FAC}" dt="2024-09-18T17:02:59.325" v="424" actId="20577"/>
        <pc:sldMkLst>
          <pc:docMk/>
          <pc:sldMk cId="2932857537" sldId="2147483550"/>
        </pc:sldMkLst>
        <pc:spChg chg="mod">
          <ac:chgData name="Charlie Dixon" userId="c83f5c12-e575-47cd-a92e-868f599a10d5" providerId="ADAL" clId="{C25C3CD6-BD72-4C2B-8737-CDB15BC80FAC}" dt="2024-09-18T17:02:33.430" v="421" actId="1076"/>
          <ac:spMkLst>
            <pc:docMk/>
            <pc:sldMk cId="2932857537" sldId="2147483550"/>
            <ac:spMk id="16" creationId="{840D0D90-84F3-73D5-41C2-30653D15190C}"/>
          </ac:spMkLst>
        </pc:spChg>
        <pc:spChg chg="mod">
          <ac:chgData name="Charlie Dixon" userId="c83f5c12-e575-47cd-a92e-868f599a10d5" providerId="ADAL" clId="{C25C3CD6-BD72-4C2B-8737-CDB15BC80FAC}" dt="2024-09-18T17:02:33.430" v="421" actId="1076"/>
          <ac:spMkLst>
            <pc:docMk/>
            <pc:sldMk cId="2932857537" sldId="2147483550"/>
            <ac:spMk id="17" creationId="{DBD0B787-214B-8EC3-0A96-E5A96DCA3267}"/>
          </ac:spMkLst>
        </pc:spChg>
        <pc:spChg chg="mod">
          <ac:chgData name="Charlie Dixon" userId="c83f5c12-e575-47cd-a92e-868f599a10d5" providerId="ADAL" clId="{C25C3CD6-BD72-4C2B-8737-CDB15BC80FAC}" dt="2024-09-18T17:02:33.430" v="421" actId="1076"/>
          <ac:spMkLst>
            <pc:docMk/>
            <pc:sldMk cId="2932857537" sldId="2147483550"/>
            <ac:spMk id="44" creationId="{779C8AC3-1563-C580-2374-E394585E45B6}"/>
          </ac:spMkLst>
        </pc:spChg>
        <pc:spChg chg="mod">
          <ac:chgData name="Charlie Dixon" userId="c83f5c12-e575-47cd-a92e-868f599a10d5" providerId="ADAL" clId="{C25C3CD6-BD72-4C2B-8737-CDB15BC80FAC}" dt="2024-09-18T17:02:33.430" v="421" actId="1076"/>
          <ac:spMkLst>
            <pc:docMk/>
            <pc:sldMk cId="2932857537" sldId="2147483550"/>
            <ac:spMk id="52" creationId="{453FBB3F-FED0-6778-2169-DB8F8F0F25EF}"/>
          </ac:spMkLst>
        </pc:spChg>
        <pc:spChg chg="mod">
          <ac:chgData name="Charlie Dixon" userId="c83f5c12-e575-47cd-a92e-868f599a10d5" providerId="ADAL" clId="{C25C3CD6-BD72-4C2B-8737-CDB15BC80FAC}" dt="2024-09-18T17:02:33.430" v="421" actId="1076"/>
          <ac:spMkLst>
            <pc:docMk/>
            <pc:sldMk cId="2932857537" sldId="2147483550"/>
            <ac:spMk id="2086" creationId="{D0472D74-5BDB-CB1A-6E50-C655C44FB20A}"/>
          </ac:spMkLst>
        </pc:spChg>
        <pc:spChg chg="mod">
          <ac:chgData name="Charlie Dixon" userId="c83f5c12-e575-47cd-a92e-868f599a10d5" providerId="ADAL" clId="{C25C3CD6-BD72-4C2B-8737-CDB15BC80FAC}" dt="2024-09-18T17:02:33.430" v="421" actId="1076"/>
          <ac:spMkLst>
            <pc:docMk/>
            <pc:sldMk cId="2932857537" sldId="2147483550"/>
            <ac:spMk id="2088" creationId="{296F497C-0D34-695E-E0A7-47757DA3FD28}"/>
          </ac:spMkLst>
        </pc:spChg>
        <pc:spChg chg="mod">
          <ac:chgData name="Charlie Dixon" userId="c83f5c12-e575-47cd-a92e-868f599a10d5" providerId="ADAL" clId="{C25C3CD6-BD72-4C2B-8737-CDB15BC80FAC}" dt="2024-09-18T17:02:33.430" v="421" actId="1076"/>
          <ac:spMkLst>
            <pc:docMk/>
            <pc:sldMk cId="2932857537" sldId="2147483550"/>
            <ac:spMk id="2090" creationId="{0B9CB346-83AA-0FBB-2C55-99D56708E785}"/>
          </ac:spMkLst>
        </pc:spChg>
        <pc:spChg chg="mod">
          <ac:chgData name="Charlie Dixon" userId="c83f5c12-e575-47cd-a92e-868f599a10d5" providerId="ADAL" clId="{C25C3CD6-BD72-4C2B-8737-CDB15BC80FAC}" dt="2024-09-18T17:02:33.430" v="421" actId="1076"/>
          <ac:spMkLst>
            <pc:docMk/>
            <pc:sldMk cId="2932857537" sldId="2147483550"/>
            <ac:spMk id="2091" creationId="{C545A633-40C7-8720-7095-7CCB8CF385F1}"/>
          </ac:spMkLst>
        </pc:spChg>
        <pc:picChg chg="mod">
          <ac:chgData name="Charlie Dixon" userId="c83f5c12-e575-47cd-a92e-868f599a10d5" providerId="ADAL" clId="{C25C3CD6-BD72-4C2B-8737-CDB15BC80FAC}" dt="2024-09-18T17:02:33.430" v="421" actId="1076"/>
          <ac:picMkLst>
            <pc:docMk/>
            <pc:sldMk cId="2932857537" sldId="2147483550"/>
            <ac:picMk id="4" creationId="{B31315A3-9CE7-D690-DB66-1E790E1A95ED}"/>
          </ac:picMkLst>
        </pc:picChg>
        <pc:picChg chg="mod">
          <ac:chgData name="Charlie Dixon" userId="c83f5c12-e575-47cd-a92e-868f599a10d5" providerId="ADAL" clId="{C25C3CD6-BD72-4C2B-8737-CDB15BC80FAC}" dt="2024-09-18T17:02:33.430" v="421" actId="1076"/>
          <ac:picMkLst>
            <pc:docMk/>
            <pc:sldMk cId="2932857537" sldId="2147483550"/>
            <ac:picMk id="10" creationId="{A0765B3D-F377-5297-6111-D835F0D9C979}"/>
          </ac:picMkLst>
        </pc:picChg>
        <pc:picChg chg="mod">
          <ac:chgData name="Charlie Dixon" userId="c83f5c12-e575-47cd-a92e-868f599a10d5" providerId="ADAL" clId="{C25C3CD6-BD72-4C2B-8737-CDB15BC80FAC}" dt="2024-09-18T17:02:33.430" v="421" actId="1076"/>
          <ac:picMkLst>
            <pc:docMk/>
            <pc:sldMk cId="2932857537" sldId="2147483550"/>
            <ac:picMk id="18" creationId="{491716DA-D64D-39DE-03C0-66881C3C5DB4}"/>
          </ac:picMkLst>
        </pc:picChg>
        <pc:picChg chg="mod">
          <ac:chgData name="Charlie Dixon" userId="c83f5c12-e575-47cd-a92e-868f599a10d5" providerId="ADAL" clId="{C25C3CD6-BD72-4C2B-8737-CDB15BC80FAC}" dt="2024-09-18T17:02:33.430" v="421" actId="1076"/>
          <ac:picMkLst>
            <pc:docMk/>
            <pc:sldMk cId="2932857537" sldId="2147483550"/>
            <ac:picMk id="19" creationId="{8E7E2B0C-74B5-BDD6-B783-D1B29C294C27}"/>
          </ac:picMkLst>
        </pc:picChg>
        <pc:picChg chg="mod">
          <ac:chgData name="Charlie Dixon" userId="c83f5c12-e575-47cd-a92e-868f599a10d5" providerId="ADAL" clId="{C25C3CD6-BD72-4C2B-8737-CDB15BC80FAC}" dt="2024-09-18T17:02:33.430" v="421" actId="1076"/>
          <ac:picMkLst>
            <pc:docMk/>
            <pc:sldMk cId="2932857537" sldId="2147483550"/>
            <ac:picMk id="20" creationId="{7899F87A-688F-F49D-472E-777940629AC7}"/>
          </ac:picMkLst>
        </pc:picChg>
        <pc:picChg chg="mod">
          <ac:chgData name="Charlie Dixon" userId="c83f5c12-e575-47cd-a92e-868f599a10d5" providerId="ADAL" clId="{C25C3CD6-BD72-4C2B-8737-CDB15BC80FAC}" dt="2024-09-18T17:02:33.430" v="421" actId="1076"/>
          <ac:picMkLst>
            <pc:docMk/>
            <pc:sldMk cId="2932857537" sldId="2147483550"/>
            <ac:picMk id="21" creationId="{B6F276B9-6E59-1432-9905-8F1B3C8CE4E0}"/>
          </ac:picMkLst>
        </pc:picChg>
        <pc:picChg chg="mod">
          <ac:chgData name="Charlie Dixon" userId="c83f5c12-e575-47cd-a92e-868f599a10d5" providerId="ADAL" clId="{C25C3CD6-BD72-4C2B-8737-CDB15BC80FAC}" dt="2024-09-18T17:02:33.430" v="421" actId="1076"/>
          <ac:picMkLst>
            <pc:docMk/>
            <pc:sldMk cId="2932857537" sldId="2147483550"/>
            <ac:picMk id="22" creationId="{EE6DB959-06D7-8C74-127A-713D5E99FECB}"/>
          </ac:picMkLst>
        </pc:picChg>
        <pc:picChg chg="mod">
          <ac:chgData name="Charlie Dixon" userId="c83f5c12-e575-47cd-a92e-868f599a10d5" providerId="ADAL" clId="{C25C3CD6-BD72-4C2B-8737-CDB15BC80FAC}" dt="2024-09-18T17:02:33.430" v="421" actId="1076"/>
          <ac:picMkLst>
            <pc:docMk/>
            <pc:sldMk cId="2932857537" sldId="2147483550"/>
            <ac:picMk id="29" creationId="{3F5FA071-1FE8-58F3-2677-BE25F6415EE0}"/>
          </ac:picMkLst>
        </pc:picChg>
        <pc:picChg chg="mod">
          <ac:chgData name="Charlie Dixon" userId="c83f5c12-e575-47cd-a92e-868f599a10d5" providerId="ADAL" clId="{C25C3CD6-BD72-4C2B-8737-CDB15BC80FAC}" dt="2024-09-18T17:02:33.430" v="421" actId="1076"/>
          <ac:picMkLst>
            <pc:docMk/>
            <pc:sldMk cId="2932857537" sldId="2147483550"/>
            <ac:picMk id="41" creationId="{0C3C4720-EB4A-5586-8C24-A349064408CC}"/>
          </ac:picMkLst>
        </pc:picChg>
        <pc:picChg chg="mod">
          <ac:chgData name="Charlie Dixon" userId="c83f5c12-e575-47cd-a92e-868f599a10d5" providerId="ADAL" clId="{C25C3CD6-BD72-4C2B-8737-CDB15BC80FAC}" dt="2024-09-18T17:02:33.430" v="421" actId="1076"/>
          <ac:picMkLst>
            <pc:docMk/>
            <pc:sldMk cId="2932857537" sldId="2147483550"/>
            <ac:picMk id="42" creationId="{9CF59580-05B0-7AD4-BC20-9EA3F7D0C048}"/>
          </ac:picMkLst>
        </pc:picChg>
        <pc:picChg chg="mod">
          <ac:chgData name="Charlie Dixon" userId="c83f5c12-e575-47cd-a92e-868f599a10d5" providerId="ADAL" clId="{C25C3CD6-BD72-4C2B-8737-CDB15BC80FAC}" dt="2024-09-18T17:02:33.430" v="421" actId="1076"/>
          <ac:picMkLst>
            <pc:docMk/>
            <pc:sldMk cId="2932857537" sldId="2147483550"/>
            <ac:picMk id="43" creationId="{340FDECA-1D72-0F0E-E204-D8731C14C22E}"/>
          </ac:picMkLst>
        </pc:picChg>
        <pc:picChg chg="mod">
          <ac:chgData name="Charlie Dixon" userId="c83f5c12-e575-47cd-a92e-868f599a10d5" providerId="ADAL" clId="{C25C3CD6-BD72-4C2B-8737-CDB15BC80FAC}" dt="2024-09-18T17:02:33.430" v="421" actId="1076"/>
          <ac:picMkLst>
            <pc:docMk/>
            <pc:sldMk cId="2932857537" sldId="2147483550"/>
            <ac:picMk id="47" creationId="{D4425122-8ACE-0C44-F376-00CC7AB8EE6C}"/>
          </ac:picMkLst>
        </pc:picChg>
        <pc:picChg chg="mod">
          <ac:chgData name="Charlie Dixon" userId="c83f5c12-e575-47cd-a92e-868f599a10d5" providerId="ADAL" clId="{C25C3CD6-BD72-4C2B-8737-CDB15BC80FAC}" dt="2024-09-18T17:02:33.430" v="421" actId="1076"/>
          <ac:picMkLst>
            <pc:docMk/>
            <pc:sldMk cId="2932857537" sldId="2147483550"/>
            <ac:picMk id="49" creationId="{113AB556-6E1B-C42E-93CD-994941396A63}"/>
          </ac:picMkLst>
        </pc:picChg>
        <pc:picChg chg="mod">
          <ac:chgData name="Charlie Dixon" userId="c83f5c12-e575-47cd-a92e-868f599a10d5" providerId="ADAL" clId="{C25C3CD6-BD72-4C2B-8737-CDB15BC80FAC}" dt="2024-09-18T17:02:33.430" v="421" actId="1076"/>
          <ac:picMkLst>
            <pc:docMk/>
            <pc:sldMk cId="2932857537" sldId="2147483550"/>
            <ac:picMk id="51" creationId="{2ADA36E2-27B6-D28E-DF36-2D03CD6392D1}"/>
          </ac:picMkLst>
        </pc:picChg>
        <pc:picChg chg="mod">
          <ac:chgData name="Charlie Dixon" userId="c83f5c12-e575-47cd-a92e-868f599a10d5" providerId="ADAL" clId="{C25C3CD6-BD72-4C2B-8737-CDB15BC80FAC}" dt="2024-09-18T17:02:33.430" v="421" actId="1076"/>
          <ac:picMkLst>
            <pc:docMk/>
            <pc:sldMk cId="2932857537" sldId="2147483550"/>
            <ac:picMk id="53" creationId="{E7AECC39-8D87-A5CA-5BED-09CDA938A293}"/>
          </ac:picMkLst>
        </pc:picChg>
        <pc:picChg chg="mod">
          <ac:chgData name="Charlie Dixon" userId="c83f5c12-e575-47cd-a92e-868f599a10d5" providerId="ADAL" clId="{C25C3CD6-BD72-4C2B-8737-CDB15BC80FAC}" dt="2024-09-18T17:02:33.430" v="421" actId="1076"/>
          <ac:picMkLst>
            <pc:docMk/>
            <pc:sldMk cId="2932857537" sldId="2147483550"/>
            <ac:picMk id="55" creationId="{7F01E64B-508F-89A8-2B83-46B131099230}"/>
          </ac:picMkLst>
        </pc:picChg>
        <pc:picChg chg="mod">
          <ac:chgData name="Charlie Dixon" userId="c83f5c12-e575-47cd-a92e-868f599a10d5" providerId="ADAL" clId="{C25C3CD6-BD72-4C2B-8737-CDB15BC80FAC}" dt="2024-09-18T17:02:33.430" v="421" actId="1076"/>
          <ac:picMkLst>
            <pc:docMk/>
            <pc:sldMk cId="2932857537" sldId="2147483550"/>
            <ac:picMk id="57" creationId="{58B5A00C-994F-53CA-7571-9E73D64357EE}"/>
          </ac:picMkLst>
        </pc:picChg>
        <pc:picChg chg="mod">
          <ac:chgData name="Charlie Dixon" userId="c83f5c12-e575-47cd-a92e-868f599a10d5" providerId="ADAL" clId="{C25C3CD6-BD72-4C2B-8737-CDB15BC80FAC}" dt="2024-09-18T17:02:33.430" v="421" actId="1076"/>
          <ac:picMkLst>
            <pc:docMk/>
            <pc:sldMk cId="2932857537" sldId="2147483550"/>
            <ac:picMk id="59" creationId="{3C9637CF-3BB2-3D45-E5C5-772A94395DD5}"/>
          </ac:picMkLst>
        </pc:picChg>
        <pc:picChg chg="mod">
          <ac:chgData name="Charlie Dixon" userId="c83f5c12-e575-47cd-a92e-868f599a10d5" providerId="ADAL" clId="{C25C3CD6-BD72-4C2B-8737-CDB15BC80FAC}" dt="2024-09-18T17:02:33.430" v="421" actId="1076"/>
          <ac:picMkLst>
            <pc:docMk/>
            <pc:sldMk cId="2932857537" sldId="2147483550"/>
            <ac:picMk id="60" creationId="{421FA4F5-7882-B8CC-6059-375108821BA6}"/>
          </ac:picMkLst>
        </pc:picChg>
        <pc:picChg chg="mod">
          <ac:chgData name="Charlie Dixon" userId="c83f5c12-e575-47cd-a92e-868f599a10d5" providerId="ADAL" clId="{C25C3CD6-BD72-4C2B-8737-CDB15BC80FAC}" dt="2024-09-18T17:02:33.430" v="421" actId="1076"/>
          <ac:picMkLst>
            <pc:docMk/>
            <pc:sldMk cId="2932857537" sldId="2147483550"/>
            <ac:picMk id="61" creationId="{0C176940-6918-A1CF-43CD-0221B1779C25}"/>
          </ac:picMkLst>
        </pc:picChg>
        <pc:picChg chg="mod">
          <ac:chgData name="Charlie Dixon" userId="c83f5c12-e575-47cd-a92e-868f599a10d5" providerId="ADAL" clId="{C25C3CD6-BD72-4C2B-8737-CDB15BC80FAC}" dt="2024-09-18T17:02:33.430" v="421" actId="1076"/>
          <ac:picMkLst>
            <pc:docMk/>
            <pc:sldMk cId="2932857537" sldId="2147483550"/>
            <ac:picMk id="63" creationId="{97A4A386-12A2-3BA4-76B4-BE327F40E72A}"/>
          </ac:picMkLst>
        </pc:picChg>
        <pc:picChg chg="mod">
          <ac:chgData name="Charlie Dixon" userId="c83f5c12-e575-47cd-a92e-868f599a10d5" providerId="ADAL" clId="{C25C3CD6-BD72-4C2B-8737-CDB15BC80FAC}" dt="2024-09-18T17:02:33.430" v="421" actId="1076"/>
          <ac:picMkLst>
            <pc:docMk/>
            <pc:sldMk cId="2932857537" sldId="2147483550"/>
            <ac:picMk id="1026" creationId="{61A8E03F-54B7-FB20-9D99-87AF810CBA3D}"/>
          </ac:picMkLst>
        </pc:picChg>
        <pc:picChg chg="mod">
          <ac:chgData name="Charlie Dixon" userId="c83f5c12-e575-47cd-a92e-868f599a10d5" providerId="ADAL" clId="{C25C3CD6-BD72-4C2B-8737-CDB15BC80FAC}" dt="2024-09-18T17:02:33.430" v="421" actId="1076"/>
          <ac:picMkLst>
            <pc:docMk/>
            <pc:sldMk cId="2932857537" sldId="2147483550"/>
            <ac:picMk id="2048" creationId="{A0EDDE35-1434-AFAF-ADAF-0F1816B654E4}"/>
          </ac:picMkLst>
        </pc:picChg>
        <pc:picChg chg="mod">
          <ac:chgData name="Charlie Dixon" userId="c83f5c12-e575-47cd-a92e-868f599a10d5" providerId="ADAL" clId="{C25C3CD6-BD72-4C2B-8737-CDB15BC80FAC}" dt="2024-09-18T17:02:33.430" v="421" actId="1076"/>
          <ac:picMkLst>
            <pc:docMk/>
            <pc:sldMk cId="2932857537" sldId="2147483550"/>
            <ac:picMk id="2050" creationId="{6669E0E0-9F9E-A456-FA0D-A7865BA8398A}"/>
          </ac:picMkLst>
        </pc:picChg>
        <pc:picChg chg="mod">
          <ac:chgData name="Charlie Dixon" userId="c83f5c12-e575-47cd-a92e-868f599a10d5" providerId="ADAL" clId="{C25C3CD6-BD72-4C2B-8737-CDB15BC80FAC}" dt="2024-09-18T17:02:33.430" v="421" actId="1076"/>
          <ac:picMkLst>
            <pc:docMk/>
            <pc:sldMk cId="2932857537" sldId="2147483550"/>
            <ac:picMk id="2051" creationId="{593D8855-0759-8B62-C3F8-7A0AA2D94775}"/>
          </ac:picMkLst>
        </pc:picChg>
        <pc:picChg chg="mod">
          <ac:chgData name="Charlie Dixon" userId="c83f5c12-e575-47cd-a92e-868f599a10d5" providerId="ADAL" clId="{C25C3CD6-BD72-4C2B-8737-CDB15BC80FAC}" dt="2024-09-18T17:02:33.430" v="421" actId="1076"/>
          <ac:picMkLst>
            <pc:docMk/>
            <pc:sldMk cId="2932857537" sldId="2147483550"/>
            <ac:picMk id="2052" creationId="{C9CCE28B-6634-A20F-109B-793EBD21F8AB}"/>
          </ac:picMkLst>
        </pc:picChg>
        <pc:picChg chg="mod">
          <ac:chgData name="Charlie Dixon" userId="c83f5c12-e575-47cd-a92e-868f599a10d5" providerId="ADAL" clId="{C25C3CD6-BD72-4C2B-8737-CDB15BC80FAC}" dt="2024-09-18T17:02:33.430" v="421" actId="1076"/>
          <ac:picMkLst>
            <pc:docMk/>
            <pc:sldMk cId="2932857537" sldId="2147483550"/>
            <ac:picMk id="2053" creationId="{2188A0C2-9DE1-A267-92BC-8B5F26955320}"/>
          </ac:picMkLst>
        </pc:picChg>
        <pc:picChg chg="mod">
          <ac:chgData name="Charlie Dixon" userId="c83f5c12-e575-47cd-a92e-868f599a10d5" providerId="ADAL" clId="{C25C3CD6-BD72-4C2B-8737-CDB15BC80FAC}" dt="2024-09-18T17:02:33.430" v="421" actId="1076"/>
          <ac:picMkLst>
            <pc:docMk/>
            <pc:sldMk cId="2932857537" sldId="2147483550"/>
            <ac:picMk id="2054" creationId="{5E7BD120-F42B-6EB2-FE90-053671C571AF}"/>
          </ac:picMkLst>
        </pc:picChg>
        <pc:picChg chg="mod">
          <ac:chgData name="Charlie Dixon" userId="c83f5c12-e575-47cd-a92e-868f599a10d5" providerId="ADAL" clId="{C25C3CD6-BD72-4C2B-8737-CDB15BC80FAC}" dt="2024-09-18T17:02:33.430" v="421" actId="1076"/>
          <ac:picMkLst>
            <pc:docMk/>
            <pc:sldMk cId="2932857537" sldId="2147483550"/>
            <ac:picMk id="2056" creationId="{2C687A3E-F245-854A-BAB3-3A547DEE89D9}"/>
          </ac:picMkLst>
        </pc:picChg>
        <pc:picChg chg="mod">
          <ac:chgData name="Charlie Dixon" userId="c83f5c12-e575-47cd-a92e-868f599a10d5" providerId="ADAL" clId="{C25C3CD6-BD72-4C2B-8737-CDB15BC80FAC}" dt="2024-09-18T17:02:33.430" v="421" actId="1076"/>
          <ac:picMkLst>
            <pc:docMk/>
            <pc:sldMk cId="2932857537" sldId="2147483550"/>
            <ac:picMk id="2057" creationId="{E0E2969C-C671-A41F-1312-52C564C3B3DB}"/>
          </ac:picMkLst>
        </pc:picChg>
        <pc:picChg chg="mod">
          <ac:chgData name="Charlie Dixon" userId="c83f5c12-e575-47cd-a92e-868f599a10d5" providerId="ADAL" clId="{C25C3CD6-BD72-4C2B-8737-CDB15BC80FAC}" dt="2024-09-18T17:02:33.430" v="421" actId="1076"/>
          <ac:picMkLst>
            <pc:docMk/>
            <pc:sldMk cId="2932857537" sldId="2147483550"/>
            <ac:picMk id="2058" creationId="{12122272-DF2E-DC7C-5F05-F8487A31BF2B}"/>
          </ac:picMkLst>
        </pc:picChg>
        <pc:picChg chg="mod">
          <ac:chgData name="Charlie Dixon" userId="c83f5c12-e575-47cd-a92e-868f599a10d5" providerId="ADAL" clId="{C25C3CD6-BD72-4C2B-8737-CDB15BC80FAC}" dt="2024-09-18T17:02:33.430" v="421" actId="1076"/>
          <ac:picMkLst>
            <pc:docMk/>
            <pc:sldMk cId="2932857537" sldId="2147483550"/>
            <ac:picMk id="2060" creationId="{4D4BD705-3D7F-6FC5-9A7A-5C2FA6F625B9}"/>
          </ac:picMkLst>
        </pc:picChg>
        <pc:picChg chg="mod">
          <ac:chgData name="Charlie Dixon" userId="c83f5c12-e575-47cd-a92e-868f599a10d5" providerId="ADAL" clId="{C25C3CD6-BD72-4C2B-8737-CDB15BC80FAC}" dt="2024-09-18T17:02:33.430" v="421" actId="1076"/>
          <ac:picMkLst>
            <pc:docMk/>
            <pc:sldMk cId="2932857537" sldId="2147483550"/>
            <ac:picMk id="2061" creationId="{27938CBE-850A-DFAD-3B47-5BD60CDED333}"/>
          </ac:picMkLst>
        </pc:picChg>
        <pc:picChg chg="mod">
          <ac:chgData name="Charlie Dixon" userId="c83f5c12-e575-47cd-a92e-868f599a10d5" providerId="ADAL" clId="{C25C3CD6-BD72-4C2B-8737-CDB15BC80FAC}" dt="2024-09-18T17:02:33.430" v="421" actId="1076"/>
          <ac:picMkLst>
            <pc:docMk/>
            <pc:sldMk cId="2932857537" sldId="2147483550"/>
            <ac:picMk id="2069" creationId="{4EB186F3-DA6B-ADB2-C095-68C495186F05}"/>
          </ac:picMkLst>
        </pc:picChg>
        <pc:picChg chg="mod">
          <ac:chgData name="Charlie Dixon" userId="c83f5c12-e575-47cd-a92e-868f599a10d5" providerId="ADAL" clId="{C25C3CD6-BD72-4C2B-8737-CDB15BC80FAC}" dt="2024-09-18T17:02:33.430" v="421" actId="1076"/>
          <ac:picMkLst>
            <pc:docMk/>
            <pc:sldMk cId="2932857537" sldId="2147483550"/>
            <ac:picMk id="2071" creationId="{70288EFD-15DD-9AB9-0B97-2E836D5A8A4F}"/>
          </ac:picMkLst>
        </pc:picChg>
        <pc:picChg chg="mod">
          <ac:chgData name="Charlie Dixon" userId="c83f5c12-e575-47cd-a92e-868f599a10d5" providerId="ADAL" clId="{C25C3CD6-BD72-4C2B-8737-CDB15BC80FAC}" dt="2024-09-18T17:02:33.430" v="421" actId="1076"/>
          <ac:picMkLst>
            <pc:docMk/>
            <pc:sldMk cId="2932857537" sldId="2147483550"/>
            <ac:picMk id="2073" creationId="{6F4DD2E1-C42F-88BE-CFD5-8EB75535450E}"/>
          </ac:picMkLst>
        </pc:picChg>
        <pc:picChg chg="mod">
          <ac:chgData name="Charlie Dixon" userId="c83f5c12-e575-47cd-a92e-868f599a10d5" providerId="ADAL" clId="{C25C3CD6-BD72-4C2B-8737-CDB15BC80FAC}" dt="2024-09-18T17:02:33.430" v="421" actId="1076"/>
          <ac:picMkLst>
            <pc:docMk/>
            <pc:sldMk cId="2932857537" sldId="2147483550"/>
            <ac:picMk id="2075" creationId="{65E4A3A4-0BF5-0086-FBE3-E1F0E95ECA1D}"/>
          </ac:picMkLst>
        </pc:picChg>
        <pc:picChg chg="mod">
          <ac:chgData name="Charlie Dixon" userId="c83f5c12-e575-47cd-a92e-868f599a10d5" providerId="ADAL" clId="{C25C3CD6-BD72-4C2B-8737-CDB15BC80FAC}" dt="2024-09-18T17:02:33.430" v="421" actId="1076"/>
          <ac:picMkLst>
            <pc:docMk/>
            <pc:sldMk cId="2932857537" sldId="2147483550"/>
            <ac:picMk id="2077" creationId="{F029452F-CD1C-53E2-19A3-495BCC62385E}"/>
          </ac:picMkLst>
        </pc:picChg>
        <pc:picChg chg="mod">
          <ac:chgData name="Charlie Dixon" userId="c83f5c12-e575-47cd-a92e-868f599a10d5" providerId="ADAL" clId="{C25C3CD6-BD72-4C2B-8737-CDB15BC80FAC}" dt="2024-09-18T17:02:33.430" v="421" actId="1076"/>
          <ac:picMkLst>
            <pc:docMk/>
            <pc:sldMk cId="2932857537" sldId="2147483550"/>
            <ac:picMk id="2079" creationId="{F2F350E6-1EB5-1002-526D-67BDE786976B}"/>
          </ac:picMkLst>
        </pc:picChg>
        <pc:picChg chg="mod">
          <ac:chgData name="Charlie Dixon" userId="c83f5c12-e575-47cd-a92e-868f599a10d5" providerId="ADAL" clId="{C25C3CD6-BD72-4C2B-8737-CDB15BC80FAC}" dt="2024-09-18T17:02:33.430" v="421" actId="1076"/>
          <ac:picMkLst>
            <pc:docMk/>
            <pc:sldMk cId="2932857537" sldId="2147483550"/>
            <ac:picMk id="2081" creationId="{088E5F6B-1861-4298-4D52-CF221831D39D}"/>
          </ac:picMkLst>
        </pc:picChg>
        <pc:picChg chg="mod">
          <ac:chgData name="Charlie Dixon" userId="c83f5c12-e575-47cd-a92e-868f599a10d5" providerId="ADAL" clId="{C25C3CD6-BD72-4C2B-8737-CDB15BC80FAC}" dt="2024-09-18T17:02:33.430" v="421" actId="1076"/>
          <ac:picMkLst>
            <pc:docMk/>
            <pc:sldMk cId="2932857537" sldId="2147483550"/>
            <ac:picMk id="2083" creationId="{00011210-C577-89BB-68EB-33A288B5A224}"/>
          </ac:picMkLst>
        </pc:picChg>
        <pc:picChg chg="mod">
          <ac:chgData name="Charlie Dixon" userId="c83f5c12-e575-47cd-a92e-868f599a10d5" providerId="ADAL" clId="{C25C3CD6-BD72-4C2B-8737-CDB15BC80FAC}" dt="2024-09-18T17:02:33.430" v="421" actId="1076"/>
          <ac:picMkLst>
            <pc:docMk/>
            <pc:sldMk cId="2932857537" sldId="2147483550"/>
            <ac:picMk id="2085" creationId="{DAE47188-A472-81AA-5CDB-573858DF9D03}"/>
          </ac:picMkLst>
        </pc:picChg>
        <pc:picChg chg="mod">
          <ac:chgData name="Charlie Dixon" userId="c83f5c12-e575-47cd-a92e-868f599a10d5" providerId="ADAL" clId="{C25C3CD6-BD72-4C2B-8737-CDB15BC80FAC}" dt="2024-09-18T17:02:33.430" v="421" actId="1076"/>
          <ac:picMkLst>
            <pc:docMk/>
            <pc:sldMk cId="2932857537" sldId="2147483550"/>
            <ac:picMk id="2087" creationId="{9D82DCBA-39BF-CFD4-7B13-7EF68AA0D5F8}"/>
          </ac:picMkLst>
        </pc:picChg>
        <pc:picChg chg="mod">
          <ac:chgData name="Charlie Dixon" userId="c83f5c12-e575-47cd-a92e-868f599a10d5" providerId="ADAL" clId="{C25C3CD6-BD72-4C2B-8737-CDB15BC80FAC}" dt="2024-09-18T17:02:33.430" v="421" actId="1076"/>
          <ac:picMkLst>
            <pc:docMk/>
            <pc:sldMk cId="2932857537" sldId="2147483550"/>
            <ac:picMk id="2089" creationId="{6DAD92BA-D540-EF9E-04B8-0F71848CEE39}"/>
          </ac:picMkLst>
        </pc:picChg>
        <pc:picChg chg="mod">
          <ac:chgData name="Charlie Dixon" userId="c83f5c12-e575-47cd-a92e-868f599a10d5" providerId="ADAL" clId="{C25C3CD6-BD72-4C2B-8737-CDB15BC80FAC}" dt="2024-09-18T17:02:33.430" v="421" actId="1076"/>
          <ac:picMkLst>
            <pc:docMk/>
            <pc:sldMk cId="2932857537" sldId="2147483550"/>
            <ac:picMk id="2095" creationId="{D5623918-A27C-F3A9-EA70-9D5F51CB8500}"/>
          </ac:picMkLst>
        </pc:picChg>
        <pc:picChg chg="mod">
          <ac:chgData name="Charlie Dixon" userId="c83f5c12-e575-47cd-a92e-868f599a10d5" providerId="ADAL" clId="{C25C3CD6-BD72-4C2B-8737-CDB15BC80FAC}" dt="2024-09-18T17:02:33.430" v="421" actId="1076"/>
          <ac:picMkLst>
            <pc:docMk/>
            <pc:sldMk cId="2932857537" sldId="2147483550"/>
            <ac:picMk id="2097" creationId="{D61939C4-F65E-6FE6-48E0-277AA13C9830}"/>
          </ac:picMkLst>
        </pc:picChg>
        <pc:picChg chg="mod">
          <ac:chgData name="Charlie Dixon" userId="c83f5c12-e575-47cd-a92e-868f599a10d5" providerId="ADAL" clId="{C25C3CD6-BD72-4C2B-8737-CDB15BC80FAC}" dt="2024-09-18T17:02:33.430" v="421" actId="1076"/>
          <ac:picMkLst>
            <pc:docMk/>
            <pc:sldMk cId="2932857537" sldId="2147483550"/>
            <ac:picMk id="2099" creationId="{F5676159-445C-4F57-0D48-752E0B79DAB6}"/>
          </ac:picMkLst>
        </pc:picChg>
        <pc:cxnChg chg="mod">
          <ac:chgData name="Charlie Dixon" userId="c83f5c12-e575-47cd-a92e-868f599a10d5" providerId="ADAL" clId="{C25C3CD6-BD72-4C2B-8737-CDB15BC80FAC}" dt="2024-09-18T17:02:33.430" v="421" actId="1076"/>
          <ac:cxnSpMkLst>
            <pc:docMk/>
            <pc:sldMk cId="2932857537" sldId="2147483550"/>
            <ac:cxnSpMk id="26" creationId="{3506F33F-E615-72A2-A299-7DF49B22020E}"/>
          </ac:cxnSpMkLst>
        </pc:cxnChg>
        <pc:cxnChg chg="mod">
          <ac:chgData name="Charlie Dixon" userId="c83f5c12-e575-47cd-a92e-868f599a10d5" providerId="ADAL" clId="{C25C3CD6-BD72-4C2B-8737-CDB15BC80FAC}" dt="2024-09-18T17:02:33.430" v="421" actId="1076"/>
          <ac:cxnSpMkLst>
            <pc:docMk/>
            <pc:sldMk cId="2932857537" sldId="2147483550"/>
            <ac:cxnSpMk id="27" creationId="{DAEF3F1C-3C27-15B2-CB4F-55F603CCE2EC}"/>
          </ac:cxnSpMkLst>
        </pc:cxnChg>
        <pc:cxnChg chg="mod">
          <ac:chgData name="Charlie Dixon" userId="c83f5c12-e575-47cd-a92e-868f599a10d5" providerId="ADAL" clId="{C25C3CD6-BD72-4C2B-8737-CDB15BC80FAC}" dt="2024-09-18T17:02:33.430" v="421" actId="1076"/>
          <ac:cxnSpMkLst>
            <pc:docMk/>
            <pc:sldMk cId="2932857537" sldId="2147483550"/>
            <ac:cxnSpMk id="28" creationId="{EC51E337-0B6F-30BD-6C04-F2901B150F3F}"/>
          </ac:cxnSpMkLst>
        </pc:cxnChg>
        <pc:cxnChg chg="mod">
          <ac:chgData name="Charlie Dixon" userId="c83f5c12-e575-47cd-a92e-868f599a10d5" providerId="ADAL" clId="{C25C3CD6-BD72-4C2B-8737-CDB15BC80FAC}" dt="2024-09-18T17:02:33.430" v="421" actId="1076"/>
          <ac:cxnSpMkLst>
            <pc:docMk/>
            <pc:sldMk cId="2932857537" sldId="2147483550"/>
            <ac:cxnSpMk id="2055" creationId="{1AB5213F-7B71-3C21-456F-4A7248AA4797}"/>
          </ac:cxnSpMkLst>
        </pc:cxnChg>
      </pc:sldChg>
      <pc:sldChg chg="modNotesTx">
        <pc:chgData name="Charlie Dixon" userId="c83f5c12-e575-47cd-a92e-868f599a10d5" providerId="ADAL" clId="{C25C3CD6-BD72-4C2B-8737-CDB15BC80FAC}" dt="2024-09-18T17:00:29.216" v="306" actId="20577"/>
        <pc:sldMkLst>
          <pc:docMk/>
          <pc:sldMk cId="3349072011" sldId="2147483560"/>
        </pc:sldMkLst>
      </pc:sldChg>
      <pc:sldChg chg="modSp mod">
        <pc:chgData name="Charlie Dixon" userId="c83f5c12-e575-47cd-a92e-868f599a10d5" providerId="ADAL" clId="{C25C3CD6-BD72-4C2B-8737-CDB15BC80FAC}" dt="2024-09-18T16:59:46.385" v="304" actId="732"/>
        <pc:sldMkLst>
          <pc:docMk/>
          <pc:sldMk cId="2850075860" sldId="2147483563"/>
        </pc:sldMkLst>
        <pc:picChg chg="mod modCrop">
          <ac:chgData name="Charlie Dixon" userId="c83f5c12-e575-47cd-a92e-868f599a10d5" providerId="ADAL" clId="{C25C3CD6-BD72-4C2B-8737-CDB15BC80FAC}" dt="2024-09-18T16:59:46.385" v="304" actId="732"/>
          <ac:picMkLst>
            <pc:docMk/>
            <pc:sldMk cId="2850075860" sldId="2147483563"/>
            <ac:picMk id="12" creationId="{89574D20-7790-212B-4580-5FF8AB292B67}"/>
          </ac:picMkLst>
        </pc:picChg>
      </pc:sldChg>
      <pc:sldChg chg="modSp mod">
        <pc:chgData name="Charlie Dixon" userId="c83f5c12-e575-47cd-a92e-868f599a10d5" providerId="ADAL" clId="{C25C3CD6-BD72-4C2B-8737-CDB15BC80FAC}" dt="2024-09-18T16:59:15.313" v="301" actId="732"/>
        <pc:sldMkLst>
          <pc:docMk/>
          <pc:sldMk cId="3735199910" sldId="2147483572"/>
        </pc:sldMkLst>
        <pc:spChg chg="mod">
          <ac:chgData name="Charlie Dixon" userId="c83f5c12-e575-47cd-a92e-868f599a10d5" providerId="ADAL" clId="{C25C3CD6-BD72-4C2B-8737-CDB15BC80FAC}" dt="2024-09-18T16:54:06.502" v="249" actId="20577"/>
          <ac:spMkLst>
            <pc:docMk/>
            <pc:sldMk cId="3735199910" sldId="2147483572"/>
            <ac:spMk id="2" creationId="{AE18653E-D7BC-1C19-2D1B-C5997C01262F}"/>
          </ac:spMkLst>
        </pc:spChg>
        <pc:spChg chg="mod">
          <ac:chgData name="Charlie Dixon" userId="c83f5c12-e575-47cd-a92e-868f599a10d5" providerId="ADAL" clId="{C25C3CD6-BD72-4C2B-8737-CDB15BC80FAC}" dt="2024-09-18T16:59:05.428" v="300" actId="14100"/>
          <ac:spMkLst>
            <pc:docMk/>
            <pc:sldMk cId="3735199910" sldId="2147483572"/>
            <ac:spMk id="10" creationId="{78084D7A-6810-FB6F-C0A8-67F880A85493}"/>
          </ac:spMkLst>
        </pc:spChg>
        <pc:picChg chg="mod modCrop">
          <ac:chgData name="Charlie Dixon" userId="c83f5c12-e575-47cd-a92e-868f599a10d5" providerId="ADAL" clId="{C25C3CD6-BD72-4C2B-8737-CDB15BC80FAC}" dt="2024-09-18T16:59:15.313" v="301" actId="732"/>
          <ac:picMkLst>
            <pc:docMk/>
            <pc:sldMk cId="3735199910" sldId="2147483572"/>
            <ac:picMk id="20" creationId="{A9361FC5-4A12-6FD2-FE01-DE586CCF0CFD}"/>
          </ac:picMkLst>
        </pc:picChg>
      </pc:sldChg>
      <pc:sldChg chg="modSp mod modNotesTx">
        <pc:chgData name="Charlie Dixon" userId="c83f5c12-e575-47cd-a92e-868f599a10d5" providerId="ADAL" clId="{C25C3CD6-BD72-4C2B-8737-CDB15BC80FAC}" dt="2024-09-18T17:22:01.845" v="690" actId="20577"/>
        <pc:sldMkLst>
          <pc:docMk/>
          <pc:sldMk cId="3413061489" sldId="2147483573"/>
        </pc:sldMkLst>
        <pc:graphicFrameChg chg="modGraphic">
          <ac:chgData name="Charlie Dixon" userId="c83f5c12-e575-47cd-a92e-868f599a10d5" providerId="ADAL" clId="{C25C3CD6-BD72-4C2B-8737-CDB15BC80FAC}" dt="2024-09-18T16:51:55.841" v="185" actId="113"/>
          <ac:graphicFrameMkLst>
            <pc:docMk/>
            <pc:sldMk cId="3413061489" sldId="2147483573"/>
            <ac:graphicFrameMk id="7" creationId="{CDDA8B47-7AC7-BDA2-1FC8-8515ABA520FE}"/>
          </ac:graphicFrameMkLst>
        </pc:graphicFrameChg>
      </pc:sldChg>
      <pc:sldChg chg="modNotesTx">
        <pc:chgData name="Charlie Dixon" userId="c83f5c12-e575-47cd-a92e-868f599a10d5" providerId="ADAL" clId="{C25C3CD6-BD72-4C2B-8737-CDB15BC80FAC}" dt="2024-09-18T16:58:53.448" v="298" actId="20577"/>
        <pc:sldMkLst>
          <pc:docMk/>
          <pc:sldMk cId="68358719" sldId="2147483577"/>
        </pc:sldMkLst>
      </pc:sldChg>
      <pc:sldChg chg="modSp mod modNotesTx">
        <pc:chgData name="Charlie Dixon" userId="c83f5c12-e575-47cd-a92e-868f599a10d5" providerId="ADAL" clId="{C25C3CD6-BD72-4C2B-8737-CDB15BC80FAC}" dt="2024-09-18T17:00:21.633" v="305" actId="20577"/>
        <pc:sldMkLst>
          <pc:docMk/>
          <pc:sldMk cId="1651378500" sldId="2147483583"/>
        </pc:sldMkLst>
        <pc:spChg chg="mod">
          <ac:chgData name="Charlie Dixon" userId="c83f5c12-e575-47cd-a92e-868f599a10d5" providerId="ADAL" clId="{C25C3CD6-BD72-4C2B-8737-CDB15BC80FAC}" dt="2024-09-18T16:52:47.038" v="208" actId="20577"/>
          <ac:spMkLst>
            <pc:docMk/>
            <pc:sldMk cId="1651378500" sldId="2147483583"/>
            <ac:spMk id="23" creationId="{5FBBF95A-24EE-0750-969B-CE4C6DB5CD4C}"/>
          </ac:spMkLst>
        </pc:spChg>
        <pc:spChg chg="mod">
          <ac:chgData name="Charlie Dixon" userId="c83f5c12-e575-47cd-a92e-868f599a10d5" providerId="ADAL" clId="{C25C3CD6-BD72-4C2B-8737-CDB15BC80FAC}" dt="2024-09-18T16:53:27.981" v="223" actId="20577"/>
          <ac:spMkLst>
            <pc:docMk/>
            <pc:sldMk cId="1651378500" sldId="2147483583"/>
            <ac:spMk id="36" creationId="{C5828667-847A-DB13-8930-BAE920A48684}"/>
          </ac:spMkLst>
        </pc:spChg>
        <pc:spChg chg="mod">
          <ac:chgData name="Charlie Dixon" userId="c83f5c12-e575-47cd-a92e-868f599a10d5" providerId="ADAL" clId="{C25C3CD6-BD72-4C2B-8737-CDB15BC80FAC}" dt="2024-09-18T16:55:23.835" v="256" actId="20577"/>
          <ac:spMkLst>
            <pc:docMk/>
            <pc:sldMk cId="1651378500" sldId="2147483583"/>
            <ac:spMk id="51" creationId="{203C069E-C43C-3EDD-70A3-72485B3E80F7}"/>
          </ac:spMkLst>
        </pc:spChg>
      </pc:sldChg>
      <pc:sldChg chg="addSp delSp modSp mod">
        <pc:chgData name="Charlie Dixon" userId="c83f5c12-e575-47cd-a92e-868f599a10d5" providerId="ADAL" clId="{C25C3CD6-BD72-4C2B-8737-CDB15BC80FAC}" dt="2024-09-18T17:23:37.605" v="718" actId="1076"/>
        <pc:sldMkLst>
          <pc:docMk/>
          <pc:sldMk cId="3124068211" sldId="2147483584"/>
        </pc:sldMkLst>
        <pc:spChg chg="mod">
          <ac:chgData name="Charlie Dixon" userId="c83f5c12-e575-47cd-a92e-868f599a10d5" providerId="ADAL" clId="{C25C3CD6-BD72-4C2B-8737-CDB15BC80FAC}" dt="2024-09-18T17:23:37.605" v="718" actId="1076"/>
          <ac:spMkLst>
            <pc:docMk/>
            <pc:sldMk cId="3124068211" sldId="2147483584"/>
            <ac:spMk id="25" creationId="{FC0C5967-73E1-31D8-04AD-2A23369909F9}"/>
          </ac:spMkLst>
        </pc:spChg>
        <pc:spChg chg="mod">
          <ac:chgData name="Charlie Dixon" userId="c83f5c12-e575-47cd-a92e-868f599a10d5" providerId="ADAL" clId="{C25C3CD6-BD72-4C2B-8737-CDB15BC80FAC}" dt="2024-09-18T16:58:07.545" v="296" actId="20577"/>
          <ac:spMkLst>
            <pc:docMk/>
            <pc:sldMk cId="3124068211" sldId="2147483584"/>
            <ac:spMk id="52" creationId="{D1DD7444-BD5E-CA41-5B6C-FE213553A099}"/>
          </ac:spMkLst>
        </pc:spChg>
        <pc:picChg chg="mod">
          <ac:chgData name="Charlie Dixon" userId="c83f5c12-e575-47cd-a92e-868f599a10d5" providerId="ADAL" clId="{C25C3CD6-BD72-4C2B-8737-CDB15BC80FAC}" dt="2024-09-18T16:57:03.971" v="260" actId="1076"/>
          <ac:picMkLst>
            <pc:docMk/>
            <pc:sldMk cId="3124068211" sldId="2147483584"/>
            <ac:picMk id="7" creationId="{E6CF170B-84F1-8D60-FFCE-CB396158A5F2}"/>
          </ac:picMkLst>
        </pc:picChg>
        <pc:picChg chg="add del">
          <ac:chgData name="Charlie Dixon" userId="c83f5c12-e575-47cd-a92e-868f599a10d5" providerId="ADAL" clId="{C25C3CD6-BD72-4C2B-8737-CDB15BC80FAC}" dt="2024-09-18T16:56:24.661" v="258" actId="478"/>
          <ac:picMkLst>
            <pc:docMk/>
            <pc:sldMk cId="3124068211" sldId="2147483584"/>
            <ac:picMk id="63" creationId="{EFE0CEFD-9AB0-8E77-721B-0C4657C15F72}"/>
          </ac:picMkLst>
        </pc:picChg>
      </pc:sldChg>
      <pc:sldChg chg="delSp mod">
        <pc:chgData name="Charlie Dixon" userId="c83f5c12-e575-47cd-a92e-868f599a10d5" providerId="ADAL" clId="{C25C3CD6-BD72-4C2B-8737-CDB15BC80FAC}" dt="2024-09-18T17:16:21.572" v="625" actId="478"/>
        <pc:sldMkLst>
          <pc:docMk/>
          <pc:sldMk cId="1106491404" sldId="2147483587"/>
        </pc:sldMkLst>
        <pc:picChg chg="del">
          <ac:chgData name="Charlie Dixon" userId="c83f5c12-e575-47cd-a92e-868f599a10d5" providerId="ADAL" clId="{C25C3CD6-BD72-4C2B-8737-CDB15BC80FAC}" dt="2024-09-18T17:16:21.572" v="625" actId="478"/>
          <ac:picMkLst>
            <pc:docMk/>
            <pc:sldMk cId="1106491404" sldId="2147483587"/>
            <ac:picMk id="22" creationId="{09CCBE6E-F9F9-C2C5-E427-4A5C655C874A}"/>
          </ac:picMkLst>
        </pc:picChg>
      </pc:sldChg>
      <pc:sldChg chg="modSp mod modNotesTx">
        <pc:chgData name="Charlie Dixon" userId="c83f5c12-e575-47cd-a92e-868f599a10d5" providerId="ADAL" clId="{C25C3CD6-BD72-4C2B-8737-CDB15BC80FAC}" dt="2024-09-18T17:26:12.896" v="786" actId="14100"/>
        <pc:sldMkLst>
          <pc:docMk/>
          <pc:sldMk cId="3194671315" sldId="2147483598"/>
        </pc:sldMkLst>
        <pc:spChg chg="mod">
          <ac:chgData name="Charlie Dixon" userId="c83f5c12-e575-47cd-a92e-868f599a10d5" providerId="ADAL" clId="{C25C3CD6-BD72-4C2B-8737-CDB15BC80FAC}" dt="2024-09-18T17:26:01.655" v="783" actId="14100"/>
          <ac:spMkLst>
            <pc:docMk/>
            <pc:sldMk cId="3194671315" sldId="2147483598"/>
            <ac:spMk id="9" creationId="{67BDA50C-5832-3D5E-A46A-CE3E9863E192}"/>
          </ac:spMkLst>
        </pc:spChg>
        <pc:spChg chg="mod">
          <ac:chgData name="Charlie Dixon" userId="c83f5c12-e575-47cd-a92e-868f599a10d5" providerId="ADAL" clId="{C25C3CD6-BD72-4C2B-8737-CDB15BC80FAC}" dt="2024-09-18T17:26:12.896" v="786" actId="14100"/>
          <ac:spMkLst>
            <pc:docMk/>
            <pc:sldMk cId="3194671315" sldId="2147483598"/>
            <ac:spMk id="15" creationId="{07AC716D-C29B-98C8-6219-619F6B157FF7}"/>
          </ac:spMkLst>
        </pc:spChg>
      </pc:sldChg>
      <pc:sldChg chg="modNotesTx">
        <pc:chgData name="Charlie Dixon" userId="c83f5c12-e575-47cd-a92e-868f599a10d5" providerId="ADAL" clId="{C25C3CD6-BD72-4C2B-8737-CDB15BC80FAC}" dt="2024-09-18T17:02:48.948" v="423" actId="20577"/>
        <pc:sldMkLst>
          <pc:docMk/>
          <pc:sldMk cId="1733481057" sldId="2147483600"/>
        </pc:sldMkLst>
      </pc:sldChg>
      <pc:sldChg chg="modSp mod modNotesTx">
        <pc:chgData name="Charlie Dixon" userId="c83f5c12-e575-47cd-a92e-868f599a10d5" providerId="ADAL" clId="{C25C3CD6-BD72-4C2B-8737-CDB15BC80FAC}" dt="2024-09-18T16:58:58.802" v="299" actId="20577"/>
        <pc:sldMkLst>
          <pc:docMk/>
          <pc:sldMk cId="1728098449" sldId="2147483604"/>
        </pc:sldMkLst>
        <pc:spChg chg="mod">
          <ac:chgData name="Charlie Dixon" userId="c83f5c12-e575-47cd-a92e-868f599a10d5" providerId="ADAL" clId="{C25C3CD6-BD72-4C2B-8737-CDB15BC80FAC}" dt="2024-09-18T16:51:28.914" v="76" actId="20577"/>
          <ac:spMkLst>
            <pc:docMk/>
            <pc:sldMk cId="1728098449" sldId="2147483604"/>
            <ac:spMk id="9" creationId="{22DEC559-C8E4-6E0C-5FAF-1BD17C46A78F}"/>
          </ac:spMkLst>
        </pc:spChg>
      </pc:sldChg>
      <pc:sldChg chg="modNotesTx">
        <pc:chgData name="Charlie Dixon" userId="c83f5c12-e575-47cd-a92e-868f599a10d5" providerId="ADAL" clId="{C25C3CD6-BD72-4C2B-8737-CDB15BC80FAC}" dt="2024-09-18T17:16:26.919" v="626" actId="20577"/>
        <pc:sldMkLst>
          <pc:docMk/>
          <pc:sldMk cId="729960752" sldId="2147483605"/>
        </pc:sldMkLst>
      </pc:sldChg>
      <pc:sldChg chg="modSp mod">
        <pc:chgData name="Charlie Dixon" userId="c83f5c12-e575-47cd-a92e-868f599a10d5" providerId="ADAL" clId="{C25C3CD6-BD72-4C2B-8737-CDB15BC80FAC}" dt="2024-09-18T17:20:03.095" v="689" actId="20577"/>
        <pc:sldMkLst>
          <pc:docMk/>
          <pc:sldMk cId="3998517447" sldId="2147483606"/>
        </pc:sldMkLst>
        <pc:spChg chg="mod">
          <ac:chgData name="Charlie Dixon" userId="c83f5c12-e575-47cd-a92e-868f599a10d5" providerId="ADAL" clId="{C25C3CD6-BD72-4C2B-8737-CDB15BC80FAC}" dt="2024-09-18T17:20:03.095" v="689" actId="20577"/>
          <ac:spMkLst>
            <pc:docMk/>
            <pc:sldMk cId="3998517447" sldId="2147483606"/>
            <ac:spMk id="2" creationId="{413B4172-9C2E-403F-A573-94083363EB78}"/>
          </ac:spMkLst>
        </pc:spChg>
        <pc:spChg chg="mod">
          <ac:chgData name="Charlie Dixon" userId="c83f5c12-e575-47cd-a92e-868f599a10d5" providerId="ADAL" clId="{C25C3CD6-BD72-4C2B-8737-CDB15BC80FAC}" dt="2024-09-18T17:19:16.139" v="635" actId="20577"/>
          <ac:spMkLst>
            <pc:docMk/>
            <pc:sldMk cId="3998517447" sldId="2147483606"/>
            <ac:spMk id="5" creationId="{E5BBC06D-E38E-7B15-DEA1-401BC578AB7E}"/>
          </ac:spMkLst>
        </pc:spChg>
        <pc:spChg chg="mod">
          <ac:chgData name="Charlie Dixon" userId="c83f5c12-e575-47cd-a92e-868f599a10d5" providerId="ADAL" clId="{C25C3CD6-BD72-4C2B-8737-CDB15BC80FAC}" dt="2024-09-18T17:18:51.616" v="631" actId="1076"/>
          <ac:spMkLst>
            <pc:docMk/>
            <pc:sldMk cId="3998517447" sldId="2147483606"/>
            <ac:spMk id="7" creationId="{C478158D-EE22-62B1-C029-3FDF8A8825AF}"/>
          </ac:spMkLst>
        </pc:spChg>
        <pc:spChg chg="mod">
          <ac:chgData name="Charlie Dixon" userId="c83f5c12-e575-47cd-a92e-868f599a10d5" providerId="ADAL" clId="{C25C3CD6-BD72-4C2B-8737-CDB15BC80FAC}" dt="2024-09-18T17:18:51.616" v="631" actId="1076"/>
          <ac:spMkLst>
            <pc:docMk/>
            <pc:sldMk cId="3998517447" sldId="2147483606"/>
            <ac:spMk id="9" creationId="{A7E6C604-3DD8-C199-D1EE-1EEE8C080A0F}"/>
          </ac:spMkLst>
        </pc:spChg>
        <pc:spChg chg="mod">
          <ac:chgData name="Charlie Dixon" userId="c83f5c12-e575-47cd-a92e-868f599a10d5" providerId="ADAL" clId="{C25C3CD6-BD72-4C2B-8737-CDB15BC80FAC}" dt="2024-09-18T17:18:45.713" v="630" actId="14100"/>
          <ac:spMkLst>
            <pc:docMk/>
            <pc:sldMk cId="3998517447" sldId="2147483606"/>
            <ac:spMk id="15" creationId="{60D4BF5F-F68B-9C76-441B-8691E8267592}"/>
          </ac:spMkLst>
        </pc:spChg>
        <pc:spChg chg="mod">
          <ac:chgData name="Charlie Dixon" userId="c83f5c12-e575-47cd-a92e-868f599a10d5" providerId="ADAL" clId="{C25C3CD6-BD72-4C2B-8737-CDB15BC80FAC}" dt="2024-09-18T17:18:45.713" v="630" actId="14100"/>
          <ac:spMkLst>
            <pc:docMk/>
            <pc:sldMk cId="3998517447" sldId="2147483606"/>
            <ac:spMk id="16" creationId="{91E6BEC8-7886-4BA6-CABB-231F8210F32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greenfinanceinstitute.sharepoint.com/Coalitions/Nature/TNFD/Engagement%20materials/Webpages/5%20Board-level%20case%20for%20change/PP%20figur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greenfinanceinstitute.sharepoint.com/Coalitions/Nature/TNFD/Engagement%20materials/Webpages/5%20Board-level%20case%20for%20change/Hubspot%20figur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greenfinanceinstitute.sharepoint.com/Coalitions/Nature/TNFD/Engagement%20materials/Webpages/5%20Board-level%20case%20for%20change/Hubspot%20figur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greenfinanceinstitute.sharepoint.com/Coalitions/Nature/TNFD/Engagement%20materials/Webpages/5%20Board-level%20case%20for%20change/Hubspot%20figure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60" b="1" i="0" u="none" strike="noStrike" kern="1200" spc="0" baseline="0">
                <a:solidFill>
                  <a:schemeClr val="tx1">
                    <a:lumMod val="65000"/>
                    <a:lumOff val="35000"/>
                  </a:schemeClr>
                </a:solidFill>
                <a:latin typeface="+mn-lt"/>
                <a:ea typeface="+mn-ea"/>
                <a:cs typeface="+mn-cs"/>
              </a:defRPr>
            </a:pPr>
            <a:r>
              <a:rPr lang="en-GB" b="1"/>
              <a:t>Impact on UK GDP</a:t>
            </a:r>
          </a:p>
        </c:rich>
      </c:tx>
      <c:overlay val="0"/>
      <c:spPr>
        <a:noFill/>
        <a:ln>
          <a:noFill/>
        </a:ln>
        <a:effectLst/>
      </c:spPr>
      <c:txPr>
        <a:bodyPr rot="0" spcFirstLastPara="1" vertOverflow="ellipsis" vert="horz" wrap="square" anchor="ctr" anchorCtr="1"/>
        <a:lstStyle/>
        <a:p>
          <a:pPr>
            <a:defRPr sz="126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'Macro risks'!$B$2:$B$4</c:f>
              <c:strCache>
                <c:ptCount val="3"/>
                <c:pt idx="0">
                  <c:v>2008 financial crisis</c:v>
                </c:pt>
                <c:pt idx="1">
                  <c:v>COVID-19 pandemic </c:v>
                </c:pt>
                <c:pt idx="2">
                  <c:v>Impact of nature loss by early 2030s</c:v>
                </c:pt>
              </c:strCache>
            </c:strRef>
          </c:cat>
          <c:val>
            <c:numRef>
              <c:f>'Macro risks'!$C$2:$C$4</c:f>
              <c:numCache>
                <c:formatCode>0%</c:formatCode>
                <c:ptCount val="3"/>
                <c:pt idx="0">
                  <c:v>0.05</c:v>
                </c:pt>
                <c:pt idx="1">
                  <c:v>0.11</c:v>
                </c:pt>
                <c:pt idx="2">
                  <c:v>0.12</c:v>
                </c:pt>
              </c:numCache>
            </c:numRef>
          </c:val>
          <c:extLst>
            <c:ext xmlns:c16="http://schemas.microsoft.com/office/drawing/2014/chart" uri="{C3380CC4-5D6E-409C-BE32-E72D297353CC}">
              <c16:uniqueId val="{00000000-A526-498F-9EE5-5AF56D110525}"/>
            </c:ext>
          </c:extLst>
        </c:ser>
        <c:dLbls>
          <c:showLegendKey val="0"/>
          <c:showVal val="0"/>
          <c:showCatName val="0"/>
          <c:showSerName val="0"/>
          <c:showPercent val="0"/>
          <c:showBubbleSize val="0"/>
        </c:dLbls>
        <c:gapWidth val="182"/>
        <c:axId val="1078159280"/>
        <c:axId val="1078164560"/>
      </c:barChart>
      <c:catAx>
        <c:axId val="1078159280"/>
        <c:scaling>
          <c:orientation val="minMax"/>
        </c:scaling>
        <c:delete val="0"/>
        <c:axPos val="l"/>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78164560"/>
        <c:crosses val="autoZero"/>
        <c:auto val="1"/>
        <c:lblAlgn val="ctr"/>
        <c:lblOffset val="100"/>
        <c:noMultiLvlLbl val="0"/>
      </c:catAx>
      <c:valAx>
        <c:axId val="1078164560"/>
        <c:scaling>
          <c:orientation val="minMax"/>
        </c:scaling>
        <c:delete val="0"/>
        <c:axPos val="b"/>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78159280"/>
        <c:crosses val="autoZero"/>
        <c:crossBetween val="between"/>
      </c:valAx>
      <c:spPr>
        <a:noFill/>
        <a:ln>
          <a:noFill/>
        </a:ln>
        <a:effectLst/>
      </c:spPr>
    </c:plotArea>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8272507098506344"/>
          <c:y val="9.0163934426229511E-2"/>
          <c:w val="0.70213782707427219"/>
          <c:h val="0.81967213114754101"/>
        </c:manualLayout>
      </c:layout>
      <c:barChart>
        <c:barDir val="bar"/>
        <c:grouping val="stacked"/>
        <c:varyColors val="0"/>
        <c:ser>
          <c:idx val="0"/>
          <c:order val="0"/>
          <c:tx>
            <c:strRef>
              <c:f>Opportunities!$K$4</c:f>
              <c:strCache>
                <c:ptCount val="1"/>
                <c:pt idx="0">
                  <c:v>Food, land use &amp; ocean use</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Opportunities!$L$3</c:f>
              <c:strCache>
                <c:ptCount val="1"/>
                <c:pt idx="0">
                  <c:v>Total business opportunities by 2030 (USD billions)</c:v>
                </c:pt>
              </c:strCache>
            </c:strRef>
          </c:cat>
          <c:val>
            <c:numRef>
              <c:f>Opportunities!$L$4</c:f>
              <c:numCache>
                <c:formatCode>General</c:formatCode>
                <c:ptCount val="1"/>
                <c:pt idx="0">
                  <c:v>3565</c:v>
                </c:pt>
              </c:numCache>
            </c:numRef>
          </c:val>
          <c:extLst>
            <c:ext xmlns:c16="http://schemas.microsoft.com/office/drawing/2014/chart" uri="{C3380CC4-5D6E-409C-BE32-E72D297353CC}">
              <c16:uniqueId val="{00000000-E362-44A2-8FEA-2153E091F793}"/>
            </c:ext>
          </c:extLst>
        </c:ser>
        <c:ser>
          <c:idx val="1"/>
          <c:order val="1"/>
          <c:tx>
            <c:strRef>
              <c:f>Opportunities!$K$5</c:f>
              <c:strCache>
                <c:ptCount val="1"/>
                <c:pt idx="0">
                  <c:v>Infrastructure &amp; built environment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Opportunities!$L$3</c:f>
              <c:strCache>
                <c:ptCount val="1"/>
                <c:pt idx="0">
                  <c:v>Total business opportunities by 2030 (USD billions)</c:v>
                </c:pt>
              </c:strCache>
            </c:strRef>
          </c:cat>
          <c:val>
            <c:numRef>
              <c:f>Opportunities!$L$5</c:f>
              <c:numCache>
                <c:formatCode>General</c:formatCode>
                <c:ptCount val="1"/>
                <c:pt idx="0">
                  <c:v>3015</c:v>
                </c:pt>
              </c:numCache>
            </c:numRef>
          </c:val>
          <c:extLst>
            <c:ext xmlns:c16="http://schemas.microsoft.com/office/drawing/2014/chart" uri="{C3380CC4-5D6E-409C-BE32-E72D297353CC}">
              <c16:uniqueId val="{00000001-E362-44A2-8FEA-2153E091F793}"/>
            </c:ext>
          </c:extLst>
        </c:ser>
        <c:ser>
          <c:idx val="2"/>
          <c:order val="2"/>
          <c:tx>
            <c:strRef>
              <c:f>Opportunities!$K$6</c:f>
              <c:strCache>
                <c:ptCount val="1"/>
                <c:pt idx="0">
                  <c:v>Energy &amp; extractives</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Opportunities!$L$3</c:f>
              <c:strCache>
                <c:ptCount val="1"/>
                <c:pt idx="0">
                  <c:v>Total business opportunities by 2030 (USD billions)</c:v>
                </c:pt>
              </c:strCache>
            </c:strRef>
          </c:cat>
          <c:val>
            <c:numRef>
              <c:f>Opportunities!$L$6</c:f>
              <c:numCache>
                <c:formatCode>General</c:formatCode>
                <c:ptCount val="1"/>
                <c:pt idx="0">
                  <c:v>3530</c:v>
                </c:pt>
              </c:numCache>
            </c:numRef>
          </c:val>
          <c:extLst>
            <c:ext xmlns:c16="http://schemas.microsoft.com/office/drawing/2014/chart" uri="{C3380CC4-5D6E-409C-BE32-E72D297353CC}">
              <c16:uniqueId val="{00000002-E362-44A2-8FEA-2153E091F793}"/>
            </c:ext>
          </c:extLst>
        </c:ser>
        <c:dLbls>
          <c:dLblPos val="ctr"/>
          <c:showLegendKey val="0"/>
          <c:showVal val="1"/>
          <c:showCatName val="0"/>
          <c:showSerName val="0"/>
          <c:showPercent val="0"/>
          <c:showBubbleSize val="0"/>
        </c:dLbls>
        <c:gapWidth val="182"/>
        <c:overlap val="100"/>
        <c:axId val="722031919"/>
        <c:axId val="722035279"/>
      </c:barChart>
      <c:catAx>
        <c:axId val="72203191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22035279"/>
        <c:crosses val="autoZero"/>
        <c:auto val="1"/>
        <c:lblAlgn val="ctr"/>
        <c:lblOffset val="100"/>
        <c:noMultiLvlLbl val="0"/>
      </c:catAx>
      <c:valAx>
        <c:axId val="722035279"/>
        <c:scaling>
          <c:orientation val="minMax"/>
        </c:scaling>
        <c:delete val="1"/>
        <c:axPos val="b"/>
        <c:numFmt formatCode="General" sourceLinked="1"/>
        <c:majorTickMark val="out"/>
        <c:minorTickMark val="none"/>
        <c:tickLblPos val="nextTo"/>
        <c:crossAx val="7220319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39494346116027534"/>
          <c:y val="8.819444444444445E-2"/>
          <c:w val="0.60505653883972466"/>
          <c:h val="0.82361111111111107"/>
        </c:manualLayout>
      </c:layout>
      <c:barChart>
        <c:barDir val="bar"/>
        <c:grouping val="stacked"/>
        <c:varyColors val="0"/>
        <c:ser>
          <c:idx val="0"/>
          <c:order val="0"/>
          <c:tx>
            <c:strRef>
              <c:f>Opportunities!$P$4</c:f>
              <c:strCache>
                <c:ptCount val="1"/>
                <c:pt idx="0">
                  <c:v>Food, land use &amp; ocean use</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Opportunities!$Q$3</c:f>
              <c:strCache>
                <c:ptCount val="1"/>
                <c:pt idx="0">
                  <c:v>Total jobs by 2030 (millions)</c:v>
                </c:pt>
              </c:strCache>
            </c:strRef>
          </c:cat>
          <c:val>
            <c:numRef>
              <c:f>Opportunities!$Q$4</c:f>
              <c:numCache>
                <c:formatCode>General</c:formatCode>
                <c:ptCount val="1"/>
                <c:pt idx="0">
                  <c:v>191</c:v>
                </c:pt>
              </c:numCache>
            </c:numRef>
          </c:val>
          <c:extLst>
            <c:ext xmlns:c16="http://schemas.microsoft.com/office/drawing/2014/chart" uri="{C3380CC4-5D6E-409C-BE32-E72D297353CC}">
              <c16:uniqueId val="{00000000-73B8-4266-984E-526CFCE3536D}"/>
            </c:ext>
          </c:extLst>
        </c:ser>
        <c:ser>
          <c:idx val="1"/>
          <c:order val="1"/>
          <c:tx>
            <c:strRef>
              <c:f>Opportunities!$P$5</c:f>
              <c:strCache>
                <c:ptCount val="1"/>
                <c:pt idx="0">
                  <c:v>Infrastructure &amp; built environment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Opportunities!$Q$3</c:f>
              <c:strCache>
                <c:ptCount val="1"/>
                <c:pt idx="0">
                  <c:v>Total jobs by 2030 (millions)</c:v>
                </c:pt>
              </c:strCache>
            </c:strRef>
          </c:cat>
          <c:val>
            <c:numRef>
              <c:f>Opportunities!$Q$5</c:f>
              <c:numCache>
                <c:formatCode>General</c:formatCode>
                <c:ptCount val="1"/>
                <c:pt idx="0">
                  <c:v>117</c:v>
                </c:pt>
              </c:numCache>
            </c:numRef>
          </c:val>
          <c:extLst>
            <c:ext xmlns:c16="http://schemas.microsoft.com/office/drawing/2014/chart" uri="{C3380CC4-5D6E-409C-BE32-E72D297353CC}">
              <c16:uniqueId val="{00000001-73B8-4266-984E-526CFCE3536D}"/>
            </c:ext>
          </c:extLst>
        </c:ser>
        <c:ser>
          <c:idx val="2"/>
          <c:order val="2"/>
          <c:tx>
            <c:strRef>
              <c:f>Opportunities!$P$6</c:f>
              <c:strCache>
                <c:ptCount val="1"/>
                <c:pt idx="0">
                  <c:v>Energy &amp; extractives</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Opportunities!$Q$3</c:f>
              <c:strCache>
                <c:ptCount val="1"/>
                <c:pt idx="0">
                  <c:v>Total jobs by 2030 (millions)</c:v>
                </c:pt>
              </c:strCache>
            </c:strRef>
          </c:cat>
          <c:val>
            <c:numRef>
              <c:f>Opportunities!$Q$6</c:f>
              <c:numCache>
                <c:formatCode>General</c:formatCode>
                <c:ptCount val="1"/>
                <c:pt idx="0">
                  <c:v>87</c:v>
                </c:pt>
              </c:numCache>
            </c:numRef>
          </c:val>
          <c:extLst>
            <c:ext xmlns:c16="http://schemas.microsoft.com/office/drawing/2014/chart" uri="{C3380CC4-5D6E-409C-BE32-E72D297353CC}">
              <c16:uniqueId val="{00000002-73B8-4266-984E-526CFCE3536D}"/>
            </c:ext>
          </c:extLst>
        </c:ser>
        <c:dLbls>
          <c:dLblPos val="ctr"/>
          <c:showLegendKey val="0"/>
          <c:showVal val="1"/>
          <c:showCatName val="0"/>
          <c:showSerName val="0"/>
          <c:showPercent val="0"/>
          <c:showBubbleSize val="0"/>
        </c:dLbls>
        <c:gapWidth val="150"/>
        <c:overlap val="100"/>
        <c:axId val="353234192"/>
        <c:axId val="353234672"/>
      </c:barChart>
      <c:catAx>
        <c:axId val="353234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53234672"/>
        <c:crosses val="autoZero"/>
        <c:auto val="1"/>
        <c:lblAlgn val="ctr"/>
        <c:lblOffset val="100"/>
        <c:noMultiLvlLbl val="0"/>
      </c:catAx>
      <c:valAx>
        <c:axId val="353234672"/>
        <c:scaling>
          <c:orientation val="minMax"/>
        </c:scaling>
        <c:delete val="1"/>
        <c:axPos val="b"/>
        <c:numFmt formatCode="General" sourceLinked="1"/>
        <c:majorTickMark val="none"/>
        <c:minorTickMark val="none"/>
        <c:tickLblPos val="nextTo"/>
        <c:crossAx val="353234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dPt>
            <c:idx val="0"/>
            <c:bubble3D val="0"/>
            <c:spPr>
              <a:solidFill>
                <a:schemeClr val="accent2">
                  <a:tint val="44000"/>
                </a:schemeClr>
              </a:solidFill>
              <a:ln w="19050">
                <a:solidFill>
                  <a:schemeClr val="lt1"/>
                </a:solidFill>
              </a:ln>
              <a:effectLst/>
            </c:spPr>
            <c:extLst>
              <c:ext xmlns:c16="http://schemas.microsoft.com/office/drawing/2014/chart" uri="{C3380CC4-5D6E-409C-BE32-E72D297353CC}">
                <c16:uniqueId val="{00000001-5802-4D85-B38A-3E91B7C4BB6A}"/>
              </c:ext>
            </c:extLst>
          </c:dPt>
          <c:dPt>
            <c:idx val="1"/>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3-5802-4D85-B38A-3E91B7C4BB6A}"/>
              </c:ext>
            </c:extLst>
          </c:dPt>
          <c:dPt>
            <c:idx val="2"/>
            <c:bubble3D val="0"/>
            <c:spPr>
              <a:solidFill>
                <a:schemeClr val="accent2">
                  <a:tint val="72000"/>
                </a:schemeClr>
              </a:solidFill>
              <a:ln w="19050">
                <a:solidFill>
                  <a:schemeClr val="lt1"/>
                </a:solidFill>
              </a:ln>
              <a:effectLst/>
            </c:spPr>
            <c:extLst>
              <c:ext xmlns:c16="http://schemas.microsoft.com/office/drawing/2014/chart" uri="{C3380CC4-5D6E-409C-BE32-E72D297353CC}">
                <c16:uniqueId val="{00000005-5802-4D85-B38A-3E91B7C4BB6A}"/>
              </c:ext>
            </c:extLst>
          </c:dPt>
          <c:dPt>
            <c:idx val="3"/>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7-5802-4D85-B38A-3E91B7C4BB6A}"/>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9-5802-4D85-B38A-3E91B7C4BB6A}"/>
              </c:ext>
            </c:extLst>
          </c:dPt>
          <c:dPt>
            <c:idx val="5"/>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B-5802-4D85-B38A-3E91B7C4BB6A}"/>
              </c:ext>
            </c:extLst>
          </c:dPt>
          <c:dPt>
            <c:idx val="6"/>
            <c:bubble3D val="0"/>
            <c:spPr>
              <a:solidFill>
                <a:schemeClr val="accent2">
                  <a:shade val="72000"/>
                </a:schemeClr>
              </a:solidFill>
              <a:ln w="19050">
                <a:solidFill>
                  <a:schemeClr val="lt1"/>
                </a:solidFill>
              </a:ln>
              <a:effectLst/>
            </c:spPr>
            <c:extLst>
              <c:ext xmlns:c16="http://schemas.microsoft.com/office/drawing/2014/chart" uri="{C3380CC4-5D6E-409C-BE32-E72D297353CC}">
                <c16:uniqueId val="{0000000D-5802-4D85-B38A-3E91B7C4BB6A}"/>
              </c:ext>
            </c:extLst>
          </c:dPt>
          <c:dPt>
            <c:idx val="7"/>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F-5802-4D85-B38A-3E91B7C4BB6A}"/>
              </c:ext>
            </c:extLst>
          </c:dPt>
          <c:dPt>
            <c:idx val="8"/>
            <c:bubble3D val="0"/>
            <c:spPr>
              <a:solidFill>
                <a:schemeClr val="accent2">
                  <a:shade val="44000"/>
                </a:schemeClr>
              </a:solidFill>
              <a:ln w="19050">
                <a:solidFill>
                  <a:schemeClr val="lt1"/>
                </a:solidFill>
              </a:ln>
              <a:effectLst/>
            </c:spPr>
            <c:extLst>
              <c:ext xmlns:c16="http://schemas.microsoft.com/office/drawing/2014/chart" uri="{C3380CC4-5D6E-409C-BE32-E72D297353CC}">
                <c16:uniqueId val="{00000011-5802-4D85-B38A-3E91B7C4BB6A}"/>
              </c:ext>
            </c:extLst>
          </c:dPt>
          <c:dLbls>
            <c:dLbl>
              <c:idx val="5"/>
              <c:delete val="1"/>
              <c:extLst>
                <c:ext xmlns:c15="http://schemas.microsoft.com/office/drawing/2012/chart" uri="{CE6537A1-D6FC-4f65-9D91-7224C49458BB}"/>
                <c:ext xmlns:c16="http://schemas.microsoft.com/office/drawing/2014/chart" uri="{C3380CC4-5D6E-409C-BE32-E72D297353CC}">
                  <c16:uniqueId val="{0000000B-5802-4D85-B38A-3E91B7C4BB6A}"/>
                </c:ext>
              </c:extLst>
            </c:dLbl>
            <c:dLbl>
              <c:idx val="6"/>
              <c:delete val="1"/>
              <c:extLst>
                <c:ext xmlns:c15="http://schemas.microsoft.com/office/drawing/2012/chart" uri="{CE6537A1-D6FC-4f65-9D91-7224C49458BB}"/>
                <c:ext xmlns:c16="http://schemas.microsoft.com/office/drawing/2014/chart" uri="{C3380CC4-5D6E-409C-BE32-E72D297353CC}">
                  <c16:uniqueId val="{0000000D-5802-4D85-B38A-3E91B7C4BB6A}"/>
                </c:ext>
              </c:extLst>
            </c:dLbl>
            <c:dLbl>
              <c:idx val="7"/>
              <c:delete val="1"/>
              <c:extLst>
                <c:ext xmlns:c15="http://schemas.microsoft.com/office/drawing/2012/chart" uri="{CE6537A1-D6FC-4f65-9D91-7224C49458BB}"/>
                <c:ext xmlns:c16="http://schemas.microsoft.com/office/drawing/2014/chart" uri="{C3380CC4-5D6E-409C-BE32-E72D297353CC}">
                  <c16:uniqueId val="{0000000F-5802-4D85-B38A-3E91B7C4BB6A}"/>
                </c:ext>
              </c:extLst>
            </c:dLbl>
            <c:dLbl>
              <c:idx val="8"/>
              <c:delete val="1"/>
              <c:extLst>
                <c:ext xmlns:c15="http://schemas.microsoft.com/office/drawing/2012/chart" uri="{CE6537A1-D6FC-4f65-9D91-7224C49458BB}"/>
                <c:ext xmlns:c16="http://schemas.microsoft.com/office/drawing/2014/chart" uri="{C3380CC4-5D6E-409C-BE32-E72D297353CC}">
                  <c16:uniqueId val="{00000011-5802-4D85-B38A-3E91B7C4BB6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Sheet3!$A$3:$A$11</c:f>
              <c:strCache>
                <c:ptCount val="9"/>
                <c:pt idx="0">
                  <c:v>Market service providers</c:v>
                </c:pt>
                <c:pt idx="1">
                  <c:v>FIs &amp; investment managers</c:v>
                </c:pt>
                <c:pt idx="2">
                  <c:v>Infrastructure &amp; real estate</c:v>
                </c:pt>
                <c:pt idx="3">
                  <c:v>Technology</c:v>
                </c:pt>
                <c:pt idx="4">
                  <c:v>Minerals &amp; mining</c:v>
                </c:pt>
                <c:pt idx="5">
                  <c:v>Ag, food &amp; beverage</c:v>
                </c:pt>
                <c:pt idx="6">
                  <c:v>Healthcare</c:v>
                </c:pt>
                <c:pt idx="7">
                  <c:v>Renewables</c:v>
                </c:pt>
                <c:pt idx="8">
                  <c:v>Other</c:v>
                </c:pt>
              </c:strCache>
            </c:strRef>
          </c:cat>
          <c:val>
            <c:numRef>
              <c:f>Sheet3!$C$3:$C$11</c:f>
              <c:numCache>
                <c:formatCode>General</c:formatCode>
                <c:ptCount val="9"/>
                <c:pt idx="0">
                  <c:v>2290</c:v>
                </c:pt>
                <c:pt idx="1">
                  <c:v>819.99999999999989</c:v>
                </c:pt>
                <c:pt idx="2">
                  <c:v>340</c:v>
                </c:pt>
                <c:pt idx="3">
                  <c:v>200</c:v>
                </c:pt>
                <c:pt idx="4">
                  <c:v>170</c:v>
                </c:pt>
                <c:pt idx="5">
                  <c:v>130</c:v>
                </c:pt>
                <c:pt idx="6">
                  <c:v>110.00000000000001</c:v>
                </c:pt>
                <c:pt idx="7">
                  <c:v>100</c:v>
                </c:pt>
                <c:pt idx="8">
                  <c:v>720</c:v>
                </c:pt>
              </c:numCache>
            </c:numRef>
          </c:val>
          <c:extLst>
            <c:ext xmlns:c16="http://schemas.microsoft.com/office/drawing/2014/chart" uri="{C3380CC4-5D6E-409C-BE32-E72D297353CC}">
              <c16:uniqueId val="{00000012-5802-4D85-B38A-3E91B7C4BB6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AF9E4D-C90C-4D42-E30B-56C2A3E29D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2128D27-1A02-124C-62CC-AA79B581CF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9D37A8-14A7-4123-8C86-EE74A48B6290}" type="datetimeFigureOut">
              <a:rPr lang="en-GB" smtClean="0"/>
              <a:t>24/09/2024</a:t>
            </a:fld>
            <a:endParaRPr lang="en-GB"/>
          </a:p>
        </p:txBody>
      </p:sp>
      <p:sp>
        <p:nvSpPr>
          <p:cNvPr id="4" name="Footer Placeholder 3">
            <a:extLst>
              <a:ext uri="{FF2B5EF4-FFF2-40B4-BE49-F238E27FC236}">
                <a16:creationId xmlns:a16="http://schemas.microsoft.com/office/drawing/2014/main" id="{6300AAC8-321F-30B3-EE25-8D6E7CD3C8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D19FE0B-F898-C48F-1988-3E4BA109A6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22CE6A-20B4-4887-A5BE-16ED5317E369}" type="slidenum">
              <a:rPr lang="en-GB" smtClean="0"/>
              <a:t>‹#›</a:t>
            </a:fld>
            <a:endParaRPr lang="en-GB"/>
          </a:p>
        </p:txBody>
      </p:sp>
    </p:spTree>
    <p:extLst>
      <p:ext uri="{BB962C8B-B14F-4D97-AF65-F5344CB8AC3E}">
        <p14:creationId xmlns:p14="http://schemas.microsoft.com/office/powerpoint/2010/main" val="400334503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746DF-D961-7D45-8DFC-DF402093B00D}"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79308-FAB7-364B-BC00-984E90D40BE5}" type="slidenum">
              <a:rPr lang="en-US" smtClean="0"/>
              <a:t>‹#›</a:t>
            </a:fld>
            <a:endParaRPr lang="en-US"/>
          </a:p>
        </p:txBody>
      </p:sp>
    </p:spTree>
    <p:extLst>
      <p:ext uri="{BB962C8B-B14F-4D97-AF65-F5344CB8AC3E}">
        <p14:creationId xmlns:p14="http://schemas.microsoft.com/office/powerpoint/2010/main" val="2151207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p>
        </p:txBody>
      </p:sp>
      <p:sp>
        <p:nvSpPr>
          <p:cNvPr id="4" name="Slide Number Placeholder 3"/>
          <p:cNvSpPr>
            <a:spLocks noGrp="1"/>
          </p:cNvSpPr>
          <p:nvPr>
            <p:ph type="sldNum" sz="quarter" idx="5"/>
          </p:nvPr>
        </p:nvSpPr>
        <p:spPr/>
        <p:txBody>
          <a:bodyPr/>
          <a:lstStyle/>
          <a:p>
            <a:fld id="{4A379308-FAB7-364B-BC00-984E90D40BE5}" type="slidenum">
              <a:rPr lang="en-US" smtClean="0"/>
              <a:t>4</a:t>
            </a:fld>
            <a:endParaRPr lang="en-US"/>
          </a:p>
        </p:txBody>
      </p:sp>
    </p:spTree>
    <p:extLst>
      <p:ext uri="{BB962C8B-B14F-4D97-AF65-F5344CB8AC3E}">
        <p14:creationId xmlns:p14="http://schemas.microsoft.com/office/powerpoint/2010/main" val="138098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379308-FAB7-364B-BC00-984E90D40BE5}" type="slidenum">
              <a:rPr lang="en-US" smtClean="0"/>
              <a:t>13</a:t>
            </a:fld>
            <a:endParaRPr lang="en-US"/>
          </a:p>
        </p:txBody>
      </p:sp>
    </p:spTree>
    <p:extLst>
      <p:ext uri="{BB962C8B-B14F-4D97-AF65-F5344CB8AC3E}">
        <p14:creationId xmlns:p14="http://schemas.microsoft.com/office/powerpoint/2010/main" val="666641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379308-FAB7-364B-BC00-984E90D40BE5}" type="slidenum">
              <a:rPr lang="en-US" smtClean="0"/>
              <a:t>17</a:t>
            </a:fld>
            <a:endParaRPr lang="en-US"/>
          </a:p>
        </p:txBody>
      </p:sp>
    </p:spTree>
    <p:extLst>
      <p:ext uri="{BB962C8B-B14F-4D97-AF65-F5344CB8AC3E}">
        <p14:creationId xmlns:p14="http://schemas.microsoft.com/office/powerpoint/2010/main" val="1675039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379308-FAB7-364B-BC00-984E90D40BE5}" type="slidenum">
              <a:rPr lang="en-US" smtClean="0"/>
              <a:t>18</a:t>
            </a:fld>
            <a:endParaRPr lang="en-US"/>
          </a:p>
        </p:txBody>
      </p:sp>
    </p:spTree>
    <p:extLst>
      <p:ext uri="{BB962C8B-B14F-4D97-AF65-F5344CB8AC3E}">
        <p14:creationId xmlns:p14="http://schemas.microsoft.com/office/powerpoint/2010/main" val="920279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379308-FAB7-364B-BC00-984E90D40BE5}" type="slidenum">
              <a:rPr lang="en-US" smtClean="0"/>
              <a:t>19</a:t>
            </a:fld>
            <a:endParaRPr lang="en-US"/>
          </a:p>
        </p:txBody>
      </p:sp>
    </p:spTree>
    <p:extLst>
      <p:ext uri="{BB962C8B-B14F-4D97-AF65-F5344CB8AC3E}">
        <p14:creationId xmlns:p14="http://schemas.microsoft.com/office/powerpoint/2010/main" val="2809066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379308-FAB7-364B-BC00-984E90D40BE5}" type="slidenum">
              <a:rPr lang="en-US" smtClean="0"/>
              <a:t>20</a:t>
            </a:fld>
            <a:endParaRPr lang="en-US"/>
          </a:p>
        </p:txBody>
      </p:sp>
    </p:spTree>
    <p:extLst>
      <p:ext uri="{BB962C8B-B14F-4D97-AF65-F5344CB8AC3E}">
        <p14:creationId xmlns:p14="http://schemas.microsoft.com/office/powerpoint/2010/main" val="3529730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379308-FAB7-364B-BC00-984E90D40BE5}" type="slidenum">
              <a:rPr lang="en-US" smtClean="0"/>
              <a:t>27</a:t>
            </a:fld>
            <a:endParaRPr lang="en-US"/>
          </a:p>
        </p:txBody>
      </p:sp>
    </p:spTree>
    <p:extLst>
      <p:ext uri="{BB962C8B-B14F-4D97-AF65-F5344CB8AC3E}">
        <p14:creationId xmlns:p14="http://schemas.microsoft.com/office/powerpoint/2010/main" val="4281518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379308-FAB7-364B-BC00-984E90D40BE5}" type="slidenum">
              <a:rPr lang="en-US" smtClean="0"/>
              <a:t>5</a:t>
            </a:fld>
            <a:endParaRPr lang="en-US"/>
          </a:p>
        </p:txBody>
      </p:sp>
    </p:spTree>
    <p:extLst>
      <p:ext uri="{BB962C8B-B14F-4D97-AF65-F5344CB8AC3E}">
        <p14:creationId xmlns:p14="http://schemas.microsoft.com/office/powerpoint/2010/main" val="247781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379308-FAB7-364B-BC00-984E90D40BE5}" type="slidenum">
              <a:rPr lang="en-US" smtClean="0"/>
              <a:t>6</a:t>
            </a:fld>
            <a:endParaRPr lang="en-US"/>
          </a:p>
        </p:txBody>
      </p:sp>
    </p:spTree>
    <p:extLst>
      <p:ext uri="{BB962C8B-B14F-4D97-AF65-F5344CB8AC3E}">
        <p14:creationId xmlns:p14="http://schemas.microsoft.com/office/powerpoint/2010/main" val="82056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379308-FAB7-364B-BC00-984E90D40BE5}" type="slidenum">
              <a:rPr lang="en-US" smtClean="0"/>
              <a:t>7</a:t>
            </a:fld>
            <a:endParaRPr lang="en-US"/>
          </a:p>
        </p:txBody>
      </p:sp>
    </p:spTree>
    <p:extLst>
      <p:ext uri="{BB962C8B-B14F-4D97-AF65-F5344CB8AC3E}">
        <p14:creationId xmlns:p14="http://schemas.microsoft.com/office/powerpoint/2010/main" val="2653318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379308-FAB7-364B-BC00-984E90D40BE5}" type="slidenum">
              <a:rPr lang="en-US" smtClean="0"/>
              <a:t>8</a:t>
            </a:fld>
            <a:endParaRPr lang="en-US"/>
          </a:p>
        </p:txBody>
      </p:sp>
    </p:spTree>
    <p:extLst>
      <p:ext uri="{BB962C8B-B14F-4D97-AF65-F5344CB8AC3E}">
        <p14:creationId xmlns:p14="http://schemas.microsoft.com/office/powerpoint/2010/main" val="1024076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379308-FAB7-364B-BC00-984E90D40BE5}" type="slidenum">
              <a:rPr lang="en-US" smtClean="0"/>
              <a:t>9</a:t>
            </a:fld>
            <a:endParaRPr lang="en-US"/>
          </a:p>
        </p:txBody>
      </p:sp>
    </p:spTree>
    <p:extLst>
      <p:ext uri="{BB962C8B-B14F-4D97-AF65-F5344CB8AC3E}">
        <p14:creationId xmlns:p14="http://schemas.microsoft.com/office/powerpoint/2010/main" val="548268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379308-FAB7-364B-BC00-984E90D40BE5}" type="slidenum">
              <a:rPr lang="en-US" smtClean="0"/>
              <a:t>10</a:t>
            </a:fld>
            <a:endParaRPr lang="en-US"/>
          </a:p>
        </p:txBody>
      </p:sp>
    </p:spTree>
    <p:extLst>
      <p:ext uri="{BB962C8B-B14F-4D97-AF65-F5344CB8AC3E}">
        <p14:creationId xmlns:p14="http://schemas.microsoft.com/office/powerpoint/2010/main" val="1403302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379308-FAB7-364B-BC00-984E90D40BE5}" type="slidenum">
              <a:rPr lang="en-US" smtClean="0"/>
              <a:t>11</a:t>
            </a:fld>
            <a:endParaRPr lang="en-US"/>
          </a:p>
        </p:txBody>
      </p:sp>
    </p:spTree>
    <p:extLst>
      <p:ext uri="{BB962C8B-B14F-4D97-AF65-F5344CB8AC3E}">
        <p14:creationId xmlns:p14="http://schemas.microsoft.com/office/powerpoint/2010/main" val="1621382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379308-FAB7-364B-BC00-984E90D40BE5}" type="slidenum">
              <a:rPr lang="en-US" smtClean="0"/>
              <a:t>12</a:t>
            </a:fld>
            <a:endParaRPr lang="en-US"/>
          </a:p>
        </p:txBody>
      </p:sp>
    </p:spTree>
    <p:extLst>
      <p:ext uri="{BB962C8B-B14F-4D97-AF65-F5344CB8AC3E}">
        <p14:creationId xmlns:p14="http://schemas.microsoft.com/office/powerpoint/2010/main" val="137359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F158EF16-619A-6F4F-0B19-6692F97ED5FB}"/>
              </a:ext>
            </a:extLst>
          </p:cNvPr>
          <p:cNvSpPr/>
          <p:nvPr/>
        </p:nvSpPr>
        <p:spPr>
          <a:xfrm>
            <a:off x="10235620" y="6030531"/>
            <a:ext cx="42159" cy="1260"/>
          </a:xfrm>
          <a:custGeom>
            <a:avLst/>
            <a:gdLst>
              <a:gd name="connsiteX0" fmla="*/ 0 w 4048"/>
              <a:gd name="connsiteY0" fmla="*/ 81 h 121"/>
              <a:gd name="connsiteX1" fmla="*/ 0 w 4048"/>
              <a:gd name="connsiteY1" fmla="*/ 40 h 121"/>
              <a:gd name="connsiteX2" fmla="*/ 0 w 4048"/>
              <a:gd name="connsiteY2" fmla="*/ 0 h 121"/>
              <a:gd name="connsiteX3" fmla="*/ 0 w 4048"/>
              <a:gd name="connsiteY3" fmla="*/ 121 h 121"/>
            </a:gdLst>
            <a:ahLst/>
            <a:cxnLst>
              <a:cxn ang="0">
                <a:pos x="connsiteX0" y="connsiteY0"/>
              </a:cxn>
              <a:cxn ang="0">
                <a:pos x="connsiteX1" y="connsiteY1"/>
              </a:cxn>
              <a:cxn ang="0">
                <a:pos x="connsiteX2" y="connsiteY2"/>
              </a:cxn>
              <a:cxn ang="0">
                <a:pos x="connsiteX3" y="connsiteY3"/>
              </a:cxn>
            </a:cxnLst>
            <a:rect l="l" t="t" r="r" b="b"/>
            <a:pathLst>
              <a:path w="4048" h="121">
                <a:moveTo>
                  <a:pt x="0" y="81"/>
                </a:moveTo>
                <a:cubicBezTo>
                  <a:pt x="0" y="81"/>
                  <a:pt x="0" y="81"/>
                  <a:pt x="0" y="40"/>
                </a:cubicBezTo>
                <a:cubicBezTo>
                  <a:pt x="0" y="40"/>
                  <a:pt x="0" y="40"/>
                  <a:pt x="0" y="0"/>
                </a:cubicBezTo>
                <a:lnTo>
                  <a:pt x="0" y="121"/>
                </a:lnTo>
                <a:close/>
              </a:path>
            </a:pathLst>
          </a:custGeom>
          <a:solidFill>
            <a:srgbClr val="000000"/>
          </a:solidFill>
          <a:ln w="0" cap="flat">
            <a:noFill/>
            <a:prstDash val="solid"/>
            <a:miter/>
          </a:ln>
        </p:spPr>
        <p:txBody>
          <a:bodyPr rtlCol="0" anchor="ctr"/>
          <a:lstStyle/>
          <a:p>
            <a:endParaRPr lang="en-US">
              <a:solidFill>
                <a:schemeClr val="accent6"/>
              </a:solidFill>
            </a:endParaRPr>
          </a:p>
        </p:txBody>
      </p:sp>
      <p:sp>
        <p:nvSpPr>
          <p:cNvPr id="2" name="Title 1">
            <a:extLst>
              <a:ext uri="{FF2B5EF4-FFF2-40B4-BE49-F238E27FC236}">
                <a16:creationId xmlns:a16="http://schemas.microsoft.com/office/drawing/2014/main" id="{256F6764-4731-315B-7A19-8BADA9CBA41C}"/>
              </a:ext>
            </a:extLst>
          </p:cNvPr>
          <p:cNvSpPr>
            <a:spLocks noGrp="1"/>
          </p:cNvSpPr>
          <p:nvPr>
            <p:ph type="title"/>
          </p:nvPr>
        </p:nvSpPr>
        <p:spPr>
          <a:xfrm>
            <a:off x="413042" y="601362"/>
            <a:ext cx="11360156" cy="736124"/>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E4DFA14-BEF4-18B6-2F21-E01C498B9B53}"/>
              </a:ext>
            </a:extLst>
          </p:cNvPr>
          <p:cNvSpPr>
            <a:spLocks noGrp="1"/>
          </p:cNvSpPr>
          <p:nvPr>
            <p:ph type="ftr" sz="quarter" idx="10"/>
          </p:nvPr>
        </p:nvSpPr>
        <p:spPr>
          <a:xfrm>
            <a:off x="413041" y="6356350"/>
            <a:ext cx="4670644" cy="365125"/>
          </a:xfrm>
          <a:prstGeom prst="rect">
            <a:avLst/>
          </a:prstGeom>
        </p:spPr>
        <p:txBody>
          <a:bodyPr/>
          <a:lstStyle/>
          <a:p>
            <a:r>
              <a:rPr lang="en-US"/>
              <a:t>Insert &gt; Header &amp; Footer &gt; *Edit footer &gt; Apply to All</a:t>
            </a:r>
          </a:p>
        </p:txBody>
      </p:sp>
      <p:sp>
        <p:nvSpPr>
          <p:cNvPr id="4" name="Slide Number Placeholder 3">
            <a:extLst>
              <a:ext uri="{FF2B5EF4-FFF2-40B4-BE49-F238E27FC236}">
                <a16:creationId xmlns:a16="http://schemas.microsoft.com/office/drawing/2014/main" id="{74EC340D-8658-7368-48AC-6761F961E6F7}"/>
              </a:ext>
            </a:extLst>
          </p:cNvPr>
          <p:cNvSpPr>
            <a:spLocks noGrp="1"/>
          </p:cNvSpPr>
          <p:nvPr>
            <p:ph type="sldNum" sz="quarter" idx="11"/>
          </p:nvPr>
        </p:nvSpPr>
        <p:spPr/>
        <p:txBody>
          <a:bodyPr/>
          <a:lstStyle>
            <a:lvl1pPr>
              <a:defRPr>
                <a:solidFill>
                  <a:schemeClr val="accent6"/>
                </a:solidFill>
              </a:defRPr>
            </a:lvl1pPr>
          </a:lstStyle>
          <a:p>
            <a:fld id="{52F95D05-FE17-614A-8531-452A8DD60899}" type="slidenum">
              <a:rPr lang="en-US" smtClean="0"/>
              <a:pPr/>
              <a:t>‹#›</a:t>
            </a:fld>
            <a:endParaRPr lang="en-US"/>
          </a:p>
        </p:txBody>
      </p:sp>
      <p:sp>
        <p:nvSpPr>
          <p:cNvPr id="39" name="Freeform 38">
            <a:extLst>
              <a:ext uri="{FF2B5EF4-FFF2-40B4-BE49-F238E27FC236}">
                <a16:creationId xmlns:a16="http://schemas.microsoft.com/office/drawing/2014/main" id="{F7258F06-EE29-B912-C490-EFB4A7D88C0B}"/>
              </a:ext>
            </a:extLst>
          </p:cNvPr>
          <p:cNvSpPr/>
          <p:nvPr/>
        </p:nvSpPr>
        <p:spPr>
          <a:xfrm>
            <a:off x="9788883" y="3895318"/>
            <a:ext cx="4039" cy="4033"/>
          </a:xfrm>
          <a:custGeom>
            <a:avLst/>
            <a:gdLst>
              <a:gd name="connsiteX0" fmla="*/ 0 w 4039"/>
              <a:gd name="connsiteY0" fmla="*/ 0 h 4033"/>
              <a:gd name="connsiteX1" fmla="*/ 0 w 4039"/>
              <a:gd name="connsiteY1" fmla="*/ 0 h 4033"/>
              <a:gd name="connsiteX2" fmla="*/ 0 w 4039"/>
              <a:gd name="connsiteY2" fmla="*/ 0 h 4033"/>
              <a:gd name="connsiteX3" fmla="*/ 0 w 4039"/>
              <a:gd name="connsiteY3" fmla="*/ 0 h 4033"/>
            </a:gdLst>
            <a:ahLst/>
            <a:cxnLst>
              <a:cxn ang="0">
                <a:pos x="connsiteX0" y="connsiteY0"/>
              </a:cxn>
              <a:cxn ang="0">
                <a:pos x="connsiteX1" y="connsiteY1"/>
              </a:cxn>
              <a:cxn ang="0">
                <a:pos x="connsiteX2" y="connsiteY2"/>
              </a:cxn>
              <a:cxn ang="0">
                <a:pos x="connsiteX3" y="connsiteY3"/>
              </a:cxn>
            </a:cxnLst>
            <a:rect l="l" t="t" r="r" b="b"/>
            <a:pathLst>
              <a:path w="4039" h="4033">
                <a:moveTo>
                  <a:pt x="0" y="0"/>
                </a:moveTo>
                <a:cubicBezTo>
                  <a:pt x="0" y="0"/>
                  <a:pt x="0" y="0"/>
                  <a:pt x="0" y="0"/>
                </a:cubicBezTo>
                <a:cubicBezTo>
                  <a:pt x="0" y="0"/>
                  <a:pt x="0" y="0"/>
                  <a:pt x="0" y="0"/>
                </a:cubicBezTo>
                <a:lnTo>
                  <a:pt x="0" y="0"/>
                </a:lnTo>
                <a:close/>
              </a:path>
            </a:pathLst>
          </a:custGeom>
          <a:solidFill>
            <a:srgbClr val="000000"/>
          </a:solidFill>
          <a:ln w="0" cap="flat">
            <a:noFill/>
            <a:prstDash val="solid"/>
            <a:miter/>
          </a:ln>
        </p:spPr>
        <p:txBody>
          <a:bodyPr rtlCol="0" anchor="ctr"/>
          <a:lstStyle/>
          <a:p>
            <a:endParaRPr lang="en-US"/>
          </a:p>
        </p:txBody>
      </p:sp>
      <p:sp>
        <p:nvSpPr>
          <p:cNvPr id="5" name="Content Placeholder 46">
            <a:extLst>
              <a:ext uri="{FF2B5EF4-FFF2-40B4-BE49-F238E27FC236}">
                <a16:creationId xmlns:a16="http://schemas.microsoft.com/office/drawing/2014/main" id="{41801956-ACF2-C6F6-D500-619806BF024A}"/>
              </a:ext>
            </a:extLst>
          </p:cNvPr>
          <p:cNvSpPr>
            <a:spLocks noGrp="1"/>
          </p:cNvSpPr>
          <p:nvPr>
            <p:ph sz="quarter" idx="13"/>
          </p:nvPr>
        </p:nvSpPr>
        <p:spPr>
          <a:xfrm>
            <a:off x="413040" y="1462514"/>
            <a:ext cx="11360156" cy="4690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59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F158EF16-619A-6F4F-0B19-6692F97ED5FB}"/>
              </a:ext>
            </a:extLst>
          </p:cNvPr>
          <p:cNvSpPr/>
          <p:nvPr/>
        </p:nvSpPr>
        <p:spPr>
          <a:xfrm>
            <a:off x="10235620" y="6030531"/>
            <a:ext cx="42159" cy="1260"/>
          </a:xfrm>
          <a:custGeom>
            <a:avLst/>
            <a:gdLst>
              <a:gd name="connsiteX0" fmla="*/ 0 w 4048"/>
              <a:gd name="connsiteY0" fmla="*/ 81 h 121"/>
              <a:gd name="connsiteX1" fmla="*/ 0 w 4048"/>
              <a:gd name="connsiteY1" fmla="*/ 40 h 121"/>
              <a:gd name="connsiteX2" fmla="*/ 0 w 4048"/>
              <a:gd name="connsiteY2" fmla="*/ 0 h 121"/>
              <a:gd name="connsiteX3" fmla="*/ 0 w 4048"/>
              <a:gd name="connsiteY3" fmla="*/ 121 h 121"/>
            </a:gdLst>
            <a:ahLst/>
            <a:cxnLst>
              <a:cxn ang="0">
                <a:pos x="connsiteX0" y="connsiteY0"/>
              </a:cxn>
              <a:cxn ang="0">
                <a:pos x="connsiteX1" y="connsiteY1"/>
              </a:cxn>
              <a:cxn ang="0">
                <a:pos x="connsiteX2" y="connsiteY2"/>
              </a:cxn>
              <a:cxn ang="0">
                <a:pos x="connsiteX3" y="connsiteY3"/>
              </a:cxn>
            </a:cxnLst>
            <a:rect l="l" t="t" r="r" b="b"/>
            <a:pathLst>
              <a:path w="4048" h="121">
                <a:moveTo>
                  <a:pt x="0" y="81"/>
                </a:moveTo>
                <a:cubicBezTo>
                  <a:pt x="0" y="81"/>
                  <a:pt x="0" y="81"/>
                  <a:pt x="0" y="40"/>
                </a:cubicBezTo>
                <a:cubicBezTo>
                  <a:pt x="0" y="40"/>
                  <a:pt x="0" y="40"/>
                  <a:pt x="0" y="0"/>
                </a:cubicBezTo>
                <a:lnTo>
                  <a:pt x="0" y="121"/>
                </a:lnTo>
                <a:close/>
              </a:path>
            </a:pathLst>
          </a:custGeom>
          <a:solidFill>
            <a:srgbClr val="000000"/>
          </a:solidFill>
          <a:ln w="0" cap="flat">
            <a:noFill/>
            <a:prstDash val="solid"/>
            <a:miter/>
          </a:ln>
        </p:spPr>
        <p:txBody>
          <a:bodyPr rtlCol="0" anchor="ctr"/>
          <a:lstStyle/>
          <a:p>
            <a:endParaRPr lang="en-US">
              <a:solidFill>
                <a:schemeClr val="accent6"/>
              </a:solidFill>
            </a:endParaRPr>
          </a:p>
        </p:txBody>
      </p:sp>
      <p:sp>
        <p:nvSpPr>
          <p:cNvPr id="2" name="Title 1">
            <a:extLst>
              <a:ext uri="{FF2B5EF4-FFF2-40B4-BE49-F238E27FC236}">
                <a16:creationId xmlns:a16="http://schemas.microsoft.com/office/drawing/2014/main" id="{256F6764-4731-315B-7A19-8BADA9CBA41C}"/>
              </a:ext>
            </a:extLst>
          </p:cNvPr>
          <p:cNvSpPr>
            <a:spLocks noGrp="1"/>
          </p:cNvSpPr>
          <p:nvPr>
            <p:ph type="title"/>
          </p:nvPr>
        </p:nvSpPr>
        <p:spPr>
          <a:xfrm>
            <a:off x="413042" y="601362"/>
            <a:ext cx="11360156" cy="736124"/>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E4DFA14-BEF4-18B6-2F21-E01C498B9B53}"/>
              </a:ext>
            </a:extLst>
          </p:cNvPr>
          <p:cNvSpPr>
            <a:spLocks noGrp="1"/>
          </p:cNvSpPr>
          <p:nvPr>
            <p:ph type="ftr" sz="quarter" idx="10"/>
          </p:nvPr>
        </p:nvSpPr>
        <p:spPr>
          <a:xfrm>
            <a:off x="413041" y="6356350"/>
            <a:ext cx="4670644" cy="365125"/>
          </a:xfrm>
          <a:prstGeom prst="rect">
            <a:avLst/>
          </a:prstGeom>
        </p:spPr>
        <p:txBody>
          <a:bodyPr/>
          <a:lstStyle/>
          <a:p>
            <a:r>
              <a:rPr lang="en-US"/>
              <a:t>Insert &gt; Header &amp; Footer &gt; *Edit footer &gt; Apply to All</a:t>
            </a:r>
          </a:p>
        </p:txBody>
      </p:sp>
      <p:sp>
        <p:nvSpPr>
          <p:cNvPr id="4" name="Slide Number Placeholder 3">
            <a:extLst>
              <a:ext uri="{FF2B5EF4-FFF2-40B4-BE49-F238E27FC236}">
                <a16:creationId xmlns:a16="http://schemas.microsoft.com/office/drawing/2014/main" id="{74EC340D-8658-7368-48AC-6761F961E6F7}"/>
              </a:ext>
            </a:extLst>
          </p:cNvPr>
          <p:cNvSpPr>
            <a:spLocks noGrp="1"/>
          </p:cNvSpPr>
          <p:nvPr>
            <p:ph type="sldNum" sz="quarter" idx="11"/>
          </p:nvPr>
        </p:nvSpPr>
        <p:spPr/>
        <p:txBody>
          <a:bodyPr/>
          <a:lstStyle>
            <a:lvl1pPr>
              <a:defRPr>
                <a:solidFill>
                  <a:schemeClr val="accent6"/>
                </a:solidFill>
              </a:defRPr>
            </a:lvl1pPr>
          </a:lstStyle>
          <a:p>
            <a:fld id="{52F95D05-FE17-614A-8531-452A8DD60899}" type="slidenum">
              <a:rPr lang="en-US" smtClean="0"/>
              <a:pPr/>
              <a:t>‹#›</a:t>
            </a:fld>
            <a:endParaRPr lang="en-US"/>
          </a:p>
        </p:txBody>
      </p:sp>
      <p:sp>
        <p:nvSpPr>
          <p:cNvPr id="39" name="Freeform 38">
            <a:extLst>
              <a:ext uri="{FF2B5EF4-FFF2-40B4-BE49-F238E27FC236}">
                <a16:creationId xmlns:a16="http://schemas.microsoft.com/office/drawing/2014/main" id="{F7258F06-EE29-B912-C490-EFB4A7D88C0B}"/>
              </a:ext>
            </a:extLst>
          </p:cNvPr>
          <p:cNvSpPr/>
          <p:nvPr/>
        </p:nvSpPr>
        <p:spPr>
          <a:xfrm>
            <a:off x="9788883" y="3895318"/>
            <a:ext cx="4039" cy="4033"/>
          </a:xfrm>
          <a:custGeom>
            <a:avLst/>
            <a:gdLst>
              <a:gd name="connsiteX0" fmla="*/ 0 w 4039"/>
              <a:gd name="connsiteY0" fmla="*/ 0 h 4033"/>
              <a:gd name="connsiteX1" fmla="*/ 0 w 4039"/>
              <a:gd name="connsiteY1" fmla="*/ 0 h 4033"/>
              <a:gd name="connsiteX2" fmla="*/ 0 w 4039"/>
              <a:gd name="connsiteY2" fmla="*/ 0 h 4033"/>
              <a:gd name="connsiteX3" fmla="*/ 0 w 4039"/>
              <a:gd name="connsiteY3" fmla="*/ 0 h 4033"/>
            </a:gdLst>
            <a:ahLst/>
            <a:cxnLst>
              <a:cxn ang="0">
                <a:pos x="connsiteX0" y="connsiteY0"/>
              </a:cxn>
              <a:cxn ang="0">
                <a:pos x="connsiteX1" y="connsiteY1"/>
              </a:cxn>
              <a:cxn ang="0">
                <a:pos x="connsiteX2" y="connsiteY2"/>
              </a:cxn>
              <a:cxn ang="0">
                <a:pos x="connsiteX3" y="connsiteY3"/>
              </a:cxn>
            </a:cxnLst>
            <a:rect l="l" t="t" r="r" b="b"/>
            <a:pathLst>
              <a:path w="4039" h="4033">
                <a:moveTo>
                  <a:pt x="0" y="0"/>
                </a:moveTo>
                <a:cubicBezTo>
                  <a:pt x="0" y="0"/>
                  <a:pt x="0" y="0"/>
                  <a:pt x="0" y="0"/>
                </a:cubicBezTo>
                <a:cubicBezTo>
                  <a:pt x="0" y="0"/>
                  <a:pt x="0" y="0"/>
                  <a:pt x="0" y="0"/>
                </a:cubicBezTo>
                <a:lnTo>
                  <a:pt x="0" y="0"/>
                </a:lnTo>
                <a:close/>
              </a:path>
            </a:pathLst>
          </a:custGeom>
          <a:solidFill>
            <a:srgbClr val="000000"/>
          </a:solidFill>
          <a:ln w="0" cap="flat">
            <a:noFill/>
            <a:prstDash val="solid"/>
            <a:miter/>
          </a:ln>
        </p:spPr>
        <p:txBody>
          <a:bodyPr rtlCol="0" anchor="ctr"/>
          <a:lstStyle/>
          <a:p>
            <a:endParaRPr lang="en-US"/>
          </a:p>
        </p:txBody>
      </p:sp>
      <p:sp>
        <p:nvSpPr>
          <p:cNvPr id="5" name="Content Placeholder 46">
            <a:extLst>
              <a:ext uri="{FF2B5EF4-FFF2-40B4-BE49-F238E27FC236}">
                <a16:creationId xmlns:a16="http://schemas.microsoft.com/office/drawing/2014/main" id="{41801956-ACF2-C6F6-D500-619806BF024A}"/>
              </a:ext>
            </a:extLst>
          </p:cNvPr>
          <p:cNvSpPr>
            <a:spLocks noGrp="1"/>
          </p:cNvSpPr>
          <p:nvPr>
            <p:ph sz="quarter" idx="13"/>
          </p:nvPr>
        </p:nvSpPr>
        <p:spPr>
          <a:xfrm>
            <a:off x="413041" y="1462514"/>
            <a:ext cx="3603682" cy="4690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6">
            <a:extLst>
              <a:ext uri="{FF2B5EF4-FFF2-40B4-BE49-F238E27FC236}">
                <a16:creationId xmlns:a16="http://schemas.microsoft.com/office/drawing/2014/main" id="{58A8BF18-513A-7704-4558-30B284EAECD0}"/>
              </a:ext>
            </a:extLst>
          </p:cNvPr>
          <p:cNvSpPr>
            <a:spLocks noGrp="1"/>
          </p:cNvSpPr>
          <p:nvPr>
            <p:ph sz="quarter" idx="14"/>
          </p:nvPr>
        </p:nvSpPr>
        <p:spPr>
          <a:xfrm>
            <a:off x="4291279" y="1462514"/>
            <a:ext cx="3603682" cy="4690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6">
            <a:extLst>
              <a:ext uri="{FF2B5EF4-FFF2-40B4-BE49-F238E27FC236}">
                <a16:creationId xmlns:a16="http://schemas.microsoft.com/office/drawing/2014/main" id="{DE53B7C0-FFBC-7948-3E70-F7AD7F1D9400}"/>
              </a:ext>
            </a:extLst>
          </p:cNvPr>
          <p:cNvSpPr>
            <a:spLocks noGrp="1"/>
          </p:cNvSpPr>
          <p:nvPr>
            <p:ph sz="quarter" idx="15"/>
          </p:nvPr>
        </p:nvSpPr>
        <p:spPr>
          <a:xfrm>
            <a:off x="8169516" y="1462513"/>
            <a:ext cx="3603682" cy="4690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049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F158EF16-619A-6F4F-0B19-6692F97ED5FB}"/>
              </a:ext>
            </a:extLst>
          </p:cNvPr>
          <p:cNvSpPr/>
          <p:nvPr/>
        </p:nvSpPr>
        <p:spPr>
          <a:xfrm>
            <a:off x="10235620" y="6030531"/>
            <a:ext cx="42159" cy="1260"/>
          </a:xfrm>
          <a:custGeom>
            <a:avLst/>
            <a:gdLst>
              <a:gd name="connsiteX0" fmla="*/ 0 w 4048"/>
              <a:gd name="connsiteY0" fmla="*/ 81 h 121"/>
              <a:gd name="connsiteX1" fmla="*/ 0 w 4048"/>
              <a:gd name="connsiteY1" fmla="*/ 40 h 121"/>
              <a:gd name="connsiteX2" fmla="*/ 0 w 4048"/>
              <a:gd name="connsiteY2" fmla="*/ 0 h 121"/>
              <a:gd name="connsiteX3" fmla="*/ 0 w 4048"/>
              <a:gd name="connsiteY3" fmla="*/ 121 h 121"/>
            </a:gdLst>
            <a:ahLst/>
            <a:cxnLst>
              <a:cxn ang="0">
                <a:pos x="connsiteX0" y="connsiteY0"/>
              </a:cxn>
              <a:cxn ang="0">
                <a:pos x="connsiteX1" y="connsiteY1"/>
              </a:cxn>
              <a:cxn ang="0">
                <a:pos x="connsiteX2" y="connsiteY2"/>
              </a:cxn>
              <a:cxn ang="0">
                <a:pos x="connsiteX3" y="connsiteY3"/>
              </a:cxn>
            </a:cxnLst>
            <a:rect l="l" t="t" r="r" b="b"/>
            <a:pathLst>
              <a:path w="4048" h="121">
                <a:moveTo>
                  <a:pt x="0" y="81"/>
                </a:moveTo>
                <a:cubicBezTo>
                  <a:pt x="0" y="81"/>
                  <a:pt x="0" y="81"/>
                  <a:pt x="0" y="40"/>
                </a:cubicBezTo>
                <a:cubicBezTo>
                  <a:pt x="0" y="40"/>
                  <a:pt x="0" y="40"/>
                  <a:pt x="0" y="0"/>
                </a:cubicBezTo>
                <a:lnTo>
                  <a:pt x="0" y="121"/>
                </a:lnTo>
                <a:close/>
              </a:path>
            </a:pathLst>
          </a:custGeom>
          <a:solidFill>
            <a:srgbClr val="000000"/>
          </a:solidFill>
          <a:ln w="0" cap="flat">
            <a:noFill/>
            <a:prstDash val="solid"/>
            <a:miter/>
          </a:ln>
        </p:spPr>
        <p:txBody>
          <a:bodyPr rtlCol="0" anchor="ctr"/>
          <a:lstStyle/>
          <a:p>
            <a:endParaRPr lang="en-US">
              <a:solidFill>
                <a:schemeClr val="accent6"/>
              </a:solidFill>
            </a:endParaRPr>
          </a:p>
        </p:txBody>
      </p:sp>
      <p:sp>
        <p:nvSpPr>
          <p:cNvPr id="2" name="Title 1">
            <a:extLst>
              <a:ext uri="{FF2B5EF4-FFF2-40B4-BE49-F238E27FC236}">
                <a16:creationId xmlns:a16="http://schemas.microsoft.com/office/drawing/2014/main" id="{256F6764-4731-315B-7A19-8BADA9CBA41C}"/>
              </a:ext>
            </a:extLst>
          </p:cNvPr>
          <p:cNvSpPr>
            <a:spLocks noGrp="1"/>
          </p:cNvSpPr>
          <p:nvPr>
            <p:ph type="title"/>
          </p:nvPr>
        </p:nvSpPr>
        <p:spPr>
          <a:xfrm>
            <a:off x="413042" y="601362"/>
            <a:ext cx="11360156" cy="736124"/>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E4DFA14-BEF4-18B6-2F21-E01C498B9B53}"/>
              </a:ext>
            </a:extLst>
          </p:cNvPr>
          <p:cNvSpPr>
            <a:spLocks noGrp="1"/>
          </p:cNvSpPr>
          <p:nvPr>
            <p:ph type="ftr" sz="quarter" idx="10"/>
          </p:nvPr>
        </p:nvSpPr>
        <p:spPr>
          <a:xfrm>
            <a:off x="413041" y="6356350"/>
            <a:ext cx="4670644" cy="365125"/>
          </a:xfrm>
          <a:prstGeom prst="rect">
            <a:avLst/>
          </a:prstGeom>
        </p:spPr>
        <p:txBody>
          <a:bodyPr/>
          <a:lstStyle/>
          <a:p>
            <a:r>
              <a:rPr lang="en-US"/>
              <a:t>Insert &gt; Header &amp; Footer &gt; *Edit footer &gt; Apply to All</a:t>
            </a:r>
          </a:p>
        </p:txBody>
      </p:sp>
      <p:sp>
        <p:nvSpPr>
          <p:cNvPr id="4" name="Slide Number Placeholder 3">
            <a:extLst>
              <a:ext uri="{FF2B5EF4-FFF2-40B4-BE49-F238E27FC236}">
                <a16:creationId xmlns:a16="http://schemas.microsoft.com/office/drawing/2014/main" id="{74EC340D-8658-7368-48AC-6761F961E6F7}"/>
              </a:ext>
            </a:extLst>
          </p:cNvPr>
          <p:cNvSpPr>
            <a:spLocks noGrp="1"/>
          </p:cNvSpPr>
          <p:nvPr>
            <p:ph type="sldNum" sz="quarter" idx="11"/>
          </p:nvPr>
        </p:nvSpPr>
        <p:spPr/>
        <p:txBody>
          <a:bodyPr/>
          <a:lstStyle>
            <a:lvl1pPr>
              <a:defRPr>
                <a:solidFill>
                  <a:schemeClr val="accent6"/>
                </a:solidFill>
              </a:defRPr>
            </a:lvl1pPr>
          </a:lstStyle>
          <a:p>
            <a:fld id="{52F95D05-FE17-614A-8531-452A8DD60899}" type="slidenum">
              <a:rPr lang="en-US" smtClean="0"/>
              <a:pPr/>
              <a:t>‹#›</a:t>
            </a:fld>
            <a:endParaRPr lang="en-US"/>
          </a:p>
        </p:txBody>
      </p:sp>
      <p:sp>
        <p:nvSpPr>
          <p:cNvPr id="39" name="Freeform 38">
            <a:extLst>
              <a:ext uri="{FF2B5EF4-FFF2-40B4-BE49-F238E27FC236}">
                <a16:creationId xmlns:a16="http://schemas.microsoft.com/office/drawing/2014/main" id="{F7258F06-EE29-B912-C490-EFB4A7D88C0B}"/>
              </a:ext>
            </a:extLst>
          </p:cNvPr>
          <p:cNvSpPr/>
          <p:nvPr/>
        </p:nvSpPr>
        <p:spPr>
          <a:xfrm>
            <a:off x="9788883" y="3895318"/>
            <a:ext cx="4039" cy="4033"/>
          </a:xfrm>
          <a:custGeom>
            <a:avLst/>
            <a:gdLst>
              <a:gd name="connsiteX0" fmla="*/ 0 w 4039"/>
              <a:gd name="connsiteY0" fmla="*/ 0 h 4033"/>
              <a:gd name="connsiteX1" fmla="*/ 0 w 4039"/>
              <a:gd name="connsiteY1" fmla="*/ 0 h 4033"/>
              <a:gd name="connsiteX2" fmla="*/ 0 w 4039"/>
              <a:gd name="connsiteY2" fmla="*/ 0 h 4033"/>
              <a:gd name="connsiteX3" fmla="*/ 0 w 4039"/>
              <a:gd name="connsiteY3" fmla="*/ 0 h 4033"/>
            </a:gdLst>
            <a:ahLst/>
            <a:cxnLst>
              <a:cxn ang="0">
                <a:pos x="connsiteX0" y="connsiteY0"/>
              </a:cxn>
              <a:cxn ang="0">
                <a:pos x="connsiteX1" y="connsiteY1"/>
              </a:cxn>
              <a:cxn ang="0">
                <a:pos x="connsiteX2" y="connsiteY2"/>
              </a:cxn>
              <a:cxn ang="0">
                <a:pos x="connsiteX3" y="connsiteY3"/>
              </a:cxn>
            </a:cxnLst>
            <a:rect l="l" t="t" r="r" b="b"/>
            <a:pathLst>
              <a:path w="4039" h="4033">
                <a:moveTo>
                  <a:pt x="0" y="0"/>
                </a:moveTo>
                <a:cubicBezTo>
                  <a:pt x="0" y="0"/>
                  <a:pt x="0" y="0"/>
                  <a:pt x="0" y="0"/>
                </a:cubicBezTo>
                <a:cubicBezTo>
                  <a:pt x="0" y="0"/>
                  <a:pt x="0" y="0"/>
                  <a:pt x="0" y="0"/>
                </a:cubicBezTo>
                <a:lnTo>
                  <a:pt x="0" y="0"/>
                </a:lnTo>
                <a:close/>
              </a:path>
            </a:pathLst>
          </a:custGeom>
          <a:solidFill>
            <a:srgbClr val="000000"/>
          </a:solidFill>
          <a:ln w="0" cap="flat">
            <a:noFill/>
            <a:prstDash val="solid"/>
            <a:miter/>
          </a:ln>
        </p:spPr>
        <p:txBody>
          <a:bodyPr rtlCol="0" anchor="ctr"/>
          <a:lstStyle/>
          <a:p>
            <a:endParaRPr lang="en-US"/>
          </a:p>
        </p:txBody>
      </p:sp>
      <p:sp>
        <p:nvSpPr>
          <p:cNvPr id="5" name="Content Placeholder 46">
            <a:extLst>
              <a:ext uri="{FF2B5EF4-FFF2-40B4-BE49-F238E27FC236}">
                <a16:creationId xmlns:a16="http://schemas.microsoft.com/office/drawing/2014/main" id="{41801956-ACF2-C6F6-D500-619806BF024A}"/>
              </a:ext>
            </a:extLst>
          </p:cNvPr>
          <p:cNvSpPr>
            <a:spLocks noGrp="1"/>
          </p:cNvSpPr>
          <p:nvPr>
            <p:ph sz="quarter" idx="13"/>
          </p:nvPr>
        </p:nvSpPr>
        <p:spPr>
          <a:xfrm>
            <a:off x="413040" y="1462514"/>
            <a:ext cx="5584255" cy="4690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6">
            <a:extLst>
              <a:ext uri="{FF2B5EF4-FFF2-40B4-BE49-F238E27FC236}">
                <a16:creationId xmlns:a16="http://schemas.microsoft.com/office/drawing/2014/main" id="{B43B248A-01FD-F71B-ED02-D67D69580FA1}"/>
              </a:ext>
            </a:extLst>
          </p:cNvPr>
          <p:cNvSpPr>
            <a:spLocks noGrp="1"/>
          </p:cNvSpPr>
          <p:nvPr>
            <p:ph sz="quarter" idx="14"/>
          </p:nvPr>
        </p:nvSpPr>
        <p:spPr>
          <a:xfrm>
            <a:off x="6196002" y="1462514"/>
            <a:ext cx="5584255" cy="4690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0224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F158EF16-619A-6F4F-0B19-6692F97ED5FB}"/>
              </a:ext>
            </a:extLst>
          </p:cNvPr>
          <p:cNvSpPr/>
          <p:nvPr/>
        </p:nvSpPr>
        <p:spPr>
          <a:xfrm>
            <a:off x="10235620" y="6030531"/>
            <a:ext cx="42159" cy="1260"/>
          </a:xfrm>
          <a:custGeom>
            <a:avLst/>
            <a:gdLst>
              <a:gd name="connsiteX0" fmla="*/ 0 w 4048"/>
              <a:gd name="connsiteY0" fmla="*/ 81 h 121"/>
              <a:gd name="connsiteX1" fmla="*/ 0 w 4048"/>
              <a:gd name="connsiteY1" fmla="*/ 40 h 121"/>
              <a:gd name="connsiteX2" fmla="*/ 0 w 4048"/>
              <a:gd name="connsiteY2" fmla="*/ 0 h 121"/>
              <a:gd name="connsiteX3" fmla="*/ 0 w 4048"/>
              <a:gd name="connsiteY3" fmla="*/ 121 h 121"/>
            </a:gdLst>
            <a:ahLst/>
            <a:cxnLst>
              <a:cxn ang="0">
                <a:pos x="connsiteX0" y="connsiteY0"/>
              </a:cxn>
              <a:cxn ang="0">
                <a:pos x="connsiteX1" y="connsiteY1"/>
              </a:cxn>
              <a:cxn ang="0">
                <a:pos x="connsiteX2" y="connsiteY2"/>
              </a:cxn>
              <a:cxn ang="0">
                <a:pos x="connsiteX3" y="connsiteY3"/>
              </a:cxn>
            </a:cxnLst>
            <a:rect l="l" t="t" r="r" b="b"/>
            <a:pathLst>
              <a:path w="4048" h="121">
                <a:moveTo>
                  <a:pt x="0" y="81"/>
                </a:moveTo>
                <a:cubicBezTo>
                  <a:pt x="0" y="81"/>
                  <a:pt x="0" y="81"/>
                  <a:pt x="0" y="40"/>
                </a:cubicBezTo>
                <a:cubicBezTo>
                  <a:pt x="0" y="40"/>
                  <a:pt x="0" y="40"/>
                  <a:pt x="0" y="0"/>
                </a:cubicBezTo>
                <a:lnTo>
                  <a:pt x="0" y="121"/>
                </a:lnTo>
                <a:close/>
              </a:path>
            </a:pathLst>
          </a:custGeom>
          <a:solidFill>
            <a:srgbClr val="000000"/>
          </a:solidFill>
          <a:ln w="0" cap="flat">
            <a:noFill/>
            <a:prstDash val="solid"/>
            <a:miter/>
          </a:ln>
        </p:spPr>
        <p:txBody>
          <a:bodyPr rtlCol="0" anchor="ctr"/>
          <a:lstStyle/>
          <a:p>
            <a:endParaRPr lang="en-US">
              <a:solidFill>
                <a:schemeClr val="accent6"/>
              </a:solidFill>
            </a:endParaRPr>
          </a:p>
        </p:txBody>
      </p:sp>
      <p:sp>
        <p:nvSpPr>
          <p:cNvPr id="2" name="Title 1">
            <a:extLst>
              <a:ext uri="{FF2B5EF4-FFF2-40B4-BE49-F238E27FC236}">
                <a16:creationId xmlns:a16="http://schemas.microsoft.com/office/drawing/2014/main" id="{256F6764-4731-315B-7A19-8BADA9CBA41C}"/>
              </a:ext>
            </a:extLst>
          </p:cNvPr>
          <p:cNvSpPr>
            <a:spLocks noGrp="1"/>
          </p:cNvSpPr>
          <p:nvPr>
            <p:ph type="title"/>
          </p:nvPr>
        </p:nvSpPr>
        <p:spPr>
          <a:xfrm>
            <a:off x="413042" y="601362"/>
            <a:ext cx="11360156" cy="1089326"/>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E4DFA14-BEF4-18B6-2F21-E01C498B9B53}"/>
              </a:ext>
            </a:extLst>
          </p:cNvPr>
          <p:cNvSpPr>
            <a:spLocks noGrp="1"/>
          </p:cNvSpPr>
          <p:nvPr>
            <p:ph type="ftr" sz="quarter" idx="10"/>
          </p:nvPr>
        </p:nvSpPr>
        <p:spPr>
          <a:xfrm>
            <a:off x="413041" y="6356350"/>
            <a:ext cx="4670644" cy="365125"/>
          </a:xfrm>
          <a:prstGeom prst="rect">
            <a:avLst/>
          </a:prstGeom>
        </p:spPr>
        <p:txBody>
          <a:bodyPr/>
          <a:lstStyle/>
          <a:p>
            <a:r>
              <a:rPr lang="en-US"/>
              <a:t>Insert &gt; Header &amp; Footer &gt; *Edit footer &gt; Apply to All</a:t>
            </a:r>
          </a:p>
        </p:txBody>
      </p:sp>
      <p:sp>
        <p:nvSpPr>
          <p:cNvPr id="4" name="Slide Number Placeholder 3">
            <a:extLst>
              <a:ext uri="{FF2B5EF4-FFF2-40B4-BE49-F238E27FC236}">
                <a16:creationId xmlns:a16="http://schemas.microsoft.com/office/drawing/2014/main" id="{74EC340D-8658-7368-48AC-6761F961E6F7}"/>
              </a:ext>
            </a:extLst>
          </p:cNvPr>
          <p:cNvSpPr>
            <a:spLocks noGrp="1"/>
          </p:cNvSpPr>
          <p:nvPr>
            <p:ph type="sldNum" sz="quarter" idx="11"/>
          </p:nvPr>
        </p:nvSpPr>
        <p:spPr/>
        <p:txBody>
          <a:bodyPr/>
          <a:lstStyle>
            <a:lvl1pPr>
              <a:defRPr>
                <a:solidFill>
                  <a:schemeClr val="accent6"/>
                </a:solidFill>
              </a:defRPr>
            </a:lvl1pPr>
          </a:lstStyle>
          <a:p>
            <a:fld id="{52F95D05-FE17-614A-8531-452A8DD60899}" type="slidenum">
              <a:rPr lang="en-US" smtClean="0"/>
              <a:pPr/>
              <a:t>‹#›</a:t>
            </a:fld>
            <a:endParaRPr lang="en-US"/>
          </a:p>
        </p:txBody>
      </p:sp>
      <p:sp>
        <p:nvSpPr>
          <p:cNvPr id="39" name="Freeform 38">
            <a:extLst>
              <a:ext uri="{FF2B5EF4-FFF2-40B4-BE49-F238E27FC236}">
                <a16:creationId xmlns:a16="http://schemas.microsoft.com/office/drawing/2014/main" id="{F7258F06-EE29-B912-C490-EFB4A7D88C0B}"/>
              </a:ext>
            </a:extLst>
          </p:cNvPr>
          <p:cNvSpPr/>
          <p:nvPr/>
        </p:nvSpPr>
        <p:spPr>
          <a:xfrm>
            <a:off x="9788883" y="3895318"/>
            <a:ext cx="4039" cy="4033"/>
          </a:xfrm>
          <a:custGeom>
            <a:avLst/>
            <a:gdLst>
              <a:gd name="connsiteX0" fmla="*/ 0 w 4039"/>
              <a:gd name="connsiteY0" fmla="*/ 0 h 4033"/>
              <a:gd name="connsiteX1" fmla="*/ 0 w 4039"/>
              <a:gd name="connsiteY1" fmla="*/ 0 h 4033"/>
              <a:gd name="connsiteX2" fmla="*/ 0 w 4039"/>
              <a:gd name="connsiteY2" fmla="*/ 0 h 4033"/>
              <a:gd name="connsiteX3" fmla="*/ 0 w 4039"/>
              <a:gd name="connsiteY3" fmla="*/ 0 h 4033"/>
            </a:gdLst>
            <a:ahLst/>
            <a:cxnLst>
              <a:cxn ang="0">
                <a:pos x="connsiteX0" y="connsiteY0"/>
              </a:cxn>
              <a:cxn ang="0">
                <a:pos x="connsiteX1" y="connsiteY1"/>
              </a:cxn>
              <a:cxn ang="0">
                <a:pos x="connsiteX2" y="connsiteY2"/>
              </a:cxn>
              <a:cxn ang="0">
                <a:pos x="connsiteX3" y="connsiteY3"/>
              </a:cxn>
            </a:cxnLst>
            <a:rect l="l" t="t" r="r" b="b"/>
            <a:pathLst>
              <a:path w="4039" h="4033">
                <a:moveTo>
                  <a:pt x="0" y="0"/>
                </a:moveTo>
                <a:cubicBezTo>
                  <a:pt x="0" y="0"/>
                  <a:pt x="0" y="0"/>
                  <a:pt x="0" y="0"/>
                </a:cubicBezTo>
                <a:cubicBezTo>
                  <a:pt x="0" y="0"/>
                  <a:pt x="0" y="0"/>
                  <a:pt x="0" y="0"/>
                </a:cubicBezTo>
                <a:lnTo>
                  <a:pt x="0" y="0"/>
                </a:lnTo>
                <a:close/>
              </a:path>
            </a:pathLst>
          </a:custGeom>
          <a:solidFill>
            <a:srgbClr val="000000"/>
          </a:solidFill>
          <a:ln w="0" cap="flat">
            <a:noFill/>
            <a:prstDash val="solid"/>
            <a:miter/>
          </a:ln>
        </p:spPr>
        <p:txBody>
          <a:bodyPr rtlCol="0" anchor="ctr"/>
          <a:lstStyle/>
          <a:p>
            <a:endParaRPr lang="en-US"/>
          </a:p>
        </p:txBody>
      </p:sp>
      <p:sp>
        <p:nvSpPr>
          <p:cNvPr id="6" name="Text Placeholder 14">
            <a:extLst>
              <a:ext uri="{FF2B5EF4-FFF2-40B4-BE49-F238E27FC236}">
                <a16:creationId xmlns:a16="http://schemas.microsoft.com/office/drawing/2014/main" id="{CED71C0B-7216-8686-CEA5-BF311A013C9F}"/>
              </a:ext>
            </a:extLst>
          </p:cNvPr>
          <p:cNvSpPr>
            <a:spLocks noGrp="1"/>
          </p:cNvSpPr>
          <p:nvPr>
            <p:ph type="body" sz="quarter" idx="13"/>
          </p:nvPr>
        </p:nvSpPr>
        <p:spPr>
          <a:xfrm>
            <a:off x="412750" y="977900"/>
            <a:ext cx="10515600" cy="515986"/>
          </a:xfrm>
        </p:spPr>
        <p:txBody>
          <a:bodyPr tIns="216000">
            <a:noAutofit/>
          </a:bodyPr>
          <a:lstStyle>
            <a:lvl1pPr>
              <a:defRPr>
                <a:solidFill>
                  <a:schemeClr val="tx2"/>
                </a:solidFill>
              </a:defRPr>
            </a:lvl1pPr>
          </a:lstStyle>
          <a:p>
            <a:pPr lvl="0"/>
            <a:r>
              <a:rPr lang="en-US"/>
              <a:t>Click to edit Master text styles</a:t>
            </a:r>
          </a:p>
        </p:txBody>
      </p:sp>
      <p:sp>
        <p:nvSpPr>
          <p:cNvPr id="7" name="Content Placeholder 46">
            <a:extLst>
              <a:ext uri="{FF2B5EF4-FFF2-40B4-BE49-F238E27FC236}">
                <a16:creationId xmlns:a16="http://schemas.microsoft.com/office/drawing/2014/main" id="{3D1302F3-6529-E7D1-A2A5-F46899069931}"/>
              </a:ext>
            </a:extLst>
          </p:cNvPr>
          <p:cNvSpPr>
            <a:spLocks noGrp="1"/>
          </p:cNvSpPr>
          <p:nvPr>
            <p:ph sz="quarter" idx="12"/>
          </p:nvPr>
        </p:nvSpPr>
        <p:spPr>
          <a:xfrm>
            <a:off x="413041" y="1730290"/>
            <a:ext cx="11360156" cy="4339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0094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CB5E0-F789-8F9D-5242-F238E2219777}"/>
              </a:ext>
            </a:extLst>
          </p:cNvPr>
          <p:cNvSpPr>
            <a:spLocks noGrp="1"/>
          </p:cNvSpPr>
          <p:nvPr>
            <p:ph type="title"/>
          </p:nvPr>
        </p:nvSpPr>
        <p:spPr>
          <a:xfrm>
            <a:off x="413042" y="601362"/>
            <a:ext cx="10515600" cy="515986"/>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6B8226DA-4950-1775-316C-B6B83C5F6B1B}"/>
              </a:ext>
            </a:extLst>
          </p:cNvPr>
          <p:cNvSpPr>
            <a:spLocks noGrp="1"/>
          </p:cNvSpPr>
          <p:nvPr>
            <p:ph type="ftr" sz="quarter" idx="10"/>
          </p:nvPr>
        </p:nvSpPr>
        <p:spPr>
          <a:xfrm>
            <a:off x="413041" y="6356350"/>
            <a:ext cx="4670644" cy="365125"/>
          </a:xfrm>
          <a:prstGeom prst="rect">
            <a:avLst/>
          </a:prstGeom>
        </p:spPr>
        <p:txBody>
          <a:bodyPr/>
          <a:lstStyle/>
          <a:p>
            <a:r>
              <a:rPr lang="en-US"/>
              <a:t>Insert &gt; Header &amp; Footer &gt; *Edit footer &gt; Apply to All</a:t>
            </a:r>
          </a:p>
        </p:txBody>
      </p:sp>
      <p:sp>
        <p:nvSpPr>
          <p:cNvPr id="4" name="Slide Number Placeholder 3">
            <a:extLst>
              <a:ext uri="{FF2B5EF4-FFF2-40B4-BE49-F238E27FC236}">
                <a16:creationId xmlns:a16="http://schemas.microsoft.com/office/drawing/2014/main" id="{BFC97381-0426-5BE9-C16F-8C19932AC1E1}"/>
              </a:ext>
            </a:extLst>
          </p:cNvPr>
          <p:cNvSpPr>
            <a:spLocks noGrp="1"/>
          </p:cNvSpPr>
          <p:nvPr>
            <p:ph type="sldNum" sz="quarter" idx="11"/>
          </p:nvPr>
        </p:nvSpPr>
        <p:spPr/>
        <p:txBody>
          <a:bodyPr/>
          <a:lstStyle/>
          <a:p>
            <a:fld id="{52F95D05-FE17-614A-8531-452A8DD60899}" type="slidenum">
              <a:rPr lang="en-US" smtClean="0"/>
              <a:pPr/>
              <a:t>‹#›</a:t>
            </a:fld>
            <a:endParaRPr lang="en-US"/>
          </a:p>
        </p:txBody>
      </p:sp>
      <p:sp>
        <p:nvSpPr>
          <p:cNvPr id="5" name="Text Placeholder 14">
            <a:extLst>
              <a:ext uri="{FF2B5EF4-FFF2-40B4-BE49-F238E27FC236}">
                <a16:creationId xmlns:a16="http://schemas.microsoft.com/office/drawing/2014/main" id="{56811026-3BC2-C083-58E8-DDE41F02AF33}"/>
              </a:ext>
            </a:extLst>
          </p:cNvPr>
          <p:cNvSpPr>
            <a:spLocks noGrp="1"/>
          </p:cNvSpPr>
          <p:nvPr>
            <p:ph type="body" sz="quarter" idx="13"/>
          </p:nvPr>
        </p:nvSpPr>
        <p:spPr>
          <a:xfrm>
            <a:off x="412750" y="977900"/>
            <a:ext cx="10515600" cy="515986"/>
          </a:xfrm>
        </p:spPr>
        <p:txBody>
          <a:bodyPr tIns="216000">
            <a:noAutofit/>
          </a:bodyPr>
          <a:lstStyle>
            <a:lvl1pPr>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134800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0D87A90-AF9A-07DC-E73A-D8D6A31EDFB0}"/>
              </a:ext>
            </a:extLst>
          </p:cNvPr>
          <p:cNvSpPr>
            <a:spLocks noGrp="1"/>
          </p:cNvSpPr>
          <p:nvPr>
            <p:ph type="pic" sz="quarter" idx="12"/>
          </p:nvPr>
        </p:nvSpPr>
        <p:spPr>
          <a:xfrm>
            <a:off x="4763539" y="-1"/>
            <a:ext cx="7428460" cy="6858001"/>
          </a:xfrm>
          <a:custGeom>
            <a:avLst/>
            <a:gdLst>
              <a:gd name="connsiteX0" fmla="*/ 5025343 w 7428460"/>
              <a:gd name="connsiteY0" fmla="*/ 0 h 6858001"/>
              <a:gd name="connsiteX1" fmla="*/ 7428460 w 7428460"/>
              <a:gd name="connsiteY1" fmla="*/ 0 h 6858001"/>
              <a:gd name="connsiteX2" fmla="*/ 7428460 w 7428460"/>
              <a:gd name="connsiteY2" fmla="*/ 6857999 h 6858001"/>
              <a:gd name="connsiteX3" fmla="*/ 5739427 w 7428460"/>
              <a:gd name="connsiteY3" fmla="*/ 6857999 h 6858001"/>
              <a:gd name="connsiteX4" fmla="*/ 5739427 w 7428460"/>
              <a:gd name="connsiteY4" fmla="*/ 6858001 h 6858001"/>
              <a:gd name="connsiteX5" fmla="*/ 3552834 w 7428460"/>
              <a:gd name="connsiteY5" fmla="*/ 6858001 h 6858001"/>
              <a:gd name="connsiteX6" fmla="*/ 2479554 w 7428460"/>
              <a:gd name="connsiteY6" fmla="*/ 6858001 h 6858001"/>
              <a:gd name="connsiteX7" fmla="*/ 510028 w 7428460"/>
              <a:gd name="connsiteY7" fmla="*/ 6858001 h 6858001"/>
              <a:gd name="connsiteX8" fmla="*/ 415026 w 7428460"/>
              <a:gd name="connsiteY8" fmla="*/ 6535233 h 6858001"/>
              <a:gd name="connsiteX9" fmla="*/ 0 w 7428460"/>
              <a:gd name="connsiteY9" fmla="*/ 3405790 h 6858001"/>
              <a:gd name="connsiteX10" fmla="*/ 467117 w 7428460"/>
              <a:gd name="connsiteY10" fmla="*/ 133757 h 6858001"/>
              <a:gd name="connsiteX11" fmla="*/ 509342 w 7428460"/>
              <a:gd name="connsiteY11" fmla="*/ 1 h 6858001"/>
              <a:gd name="connsiteX12" fmla="*/ 5025343 w 7428460"/>
              <a:gd name="connsiteY12"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8460" h="6858001">
                <a:moveTo>
                  <a:pt x="5025343" y="0"/>
                </a:moveTo>
                <a:lnTo>
                  <a:pt x="7428460" y="0"/>
                </a:lnTo>
                <a:lnTo>
                  <a:pt x="7428460" y="6857999"/>
                </a:lnTo>
                <a:lnTo>
                  <a:pt x="5739427" y="6857999"/>
                </a:lnTo>
                <a:lnTo>
                  <a:pt x="5739427" y="6858001"/>
                </a:lnTo>
                <a:lnTo>
                  <a:pt x="3552834" y="6858001"/>
                </a:lnTo>
                <a:lnTo>
                  <a:pt x="2479554" y="6858001"/>
                </a:lnTo>
                <a:lnTo>
                  <a:pt x="510028" y="6858001"/>
                </a:lnTo>
                <a:lnTo>
                  <a:pt x="415026" y="6535233"/>
                </a:lnTo>
                <a:cubicBezTo>
                  <a:pt x="141712" y="5525090"/>
                  <a:pt x="0" y="4472380"/>
                  <a:pt x="0" y="3405790"/>
                </a:cubicBezTo>
                <a:cubicBezTo>
                  <a:pt x="0" y="2274562"/>
                  <a:pt x="164360" y="1175062"/>
                  <a:pt x="467117" y="133757"/>
                </a:cubicBezTo>
                <a:lnTo>
                  <a:pt x="509342" y="1"/>
                </a:lnTo>
                <a:lnTo>
                  <a:pt x="5025343" y="1"/>
                </a:lnTo>
                <a:close/>
              </a:path>
            </a:pathLst>
          </a:custGeom>
          <a:solidFill>
            <a:schemeClr val="accent6"/>
          </a:solidFill>
        </p:spPr>
        <p:txBody>
          <a:bodyPr wrap="square" anchor="ctr">
            <a:noAutofit/>
          </a:bodyPr>
          <a:lstStyle>
            <a:lvl1pPr algn="ctr">
              <a:defRPr/>
            </a:lvl1pPr>
          </a:lstStyle>
          <a:p>
            <a:r>
              <a:rPr lang="en-US"/>
              <a:t>Click icon to add picture</a:t>
            </a:r>
          </a:p>
        </p:txBody>
      </p:sp>
      <p:sp>
        <p:nvSpPr>
          <p:cNvPr id="34" name="Freeform 33">
            <a:extLst>
              <a:ext uri="{FF2B5EF4-FFF2-40B4-BE49-F238E27FC236}">
                <a16:creationId xmlns:a16="http://schemas.microsoft.com/office/drawing/2014/main" id="{F158EF16-619A-6F4F-0B19-6692F97ED5FB}"/>
              </a:ext>
            </a:extLst>
          </p:cNvPr>
          <p:cNvSpPr/>
          <p:nvPr/>
        </p:nvSpPr>
        <p:spPr>
          <a:xfrm>
            <a:off x="10235620" y="6030531"/>
            <a:ext cx="42159" cy="1260"/>
          </a:xfrm>
          <a:custGeom>
            <a:avLst/>
            <a:gdLst>
              <a:gd name="connsiteX0" fmla="*/ 0 w 4048"/>
              <a:gd name="connsiteY0" fmla="*/ 81 h 121"/>
              <a:gd name="connsiteX1" fmla="*/ 0 w 4048"/>
              <a:gd name="connsiteY1" fmla="*/ 40 h 121"/>
              <a:gd name="connsiteX2" fmla="*/ 0 w 4048"/>
              <a:gd name="connsiteY2" fmla="*/ 0 h 121"/>
              <a:gd name="connsiteX3" fmla="*/ 0 w 4048"/>
              <a:gd name="connsiteY3" fmla="*/ 121 h 121"/>
            </a:gdLst>
            <a:ahLst/>
            <a:cxnLst>
              <a:cxn ang="0">
                <a:pos x="connsiteX0" y="connsiteY0"/>
              </a:cxn>
              <a:cxn ang="0">
                <a:pos x="connsiteX1" y="connsiteY1"/>
              </a:cxn>
              <a:cxn ang="0">
                <a:pos x="connsiteX2" y="connsiteY2"/>
              </a:cxn>
              <a:cxn ang="0">
                <a:pos x="connsiteX3" y="connsiteY3"/>
              </a:cxn>
            </a:cxnLst>
            <a:rect l="l" t="t" r="r" b="b"/>
            <a:pathLst>
              <a:path w="4048" h="121">
                <a:moveTo>
                  <a:pt x="0" y="81"/>
                </a:moveTo>
                <a:cubicBezTo>
                  <a:pt x="0" y="81"/>
                  <a:pt x="0" y="81"/>
                  <a:pt x="0" y="40"/>
                </a:cubicBezTo>
                <a:cubicBezTo>
                  <a:pt x="0" y="40"/>
                  <a:pt x="0" y="40"/>
                  <a:pt x="0" y="0"/>
                </a:cubicBezTo>
                <a:lnTo>
                  <a:pt x="0" y="121"/>
                </a:lnTo>
                <a:close/>
              </a:path>
            </a:pathLst>
          </a:custGeom>
          <a:solidFill>
            <a:srgbClr val="000000"/>
          </a:solidFill>
          <a:ln w="0" cap="flat">
            <a:noFill/>
            <a:prstDash val="solid"/>
            <a:miter/>
          </a:ln>
        </p:spPr>
        <p:txBody>
          <a:bodyPr rtlCol="0" anchor="ctr"/>
          <a:lstStyle/>
          <a:p>
            <a:endParaRPr lang="en-US">
              <a:solidFill>
                <a:schemeClr val="accent6"/>
              </a:solidFill>
            </a:endParaRPr>
          </a:p>
        </p:txBody>
      </p:sp>
      <p:sp>
        <p:nvSpPr>
          <p:cNvPr id="2" name="Title 1">
            <a:extLst>
              <a:ext uri="{FF2B5EF4-FFF2-40B4-BE49-F238E27FC236}">
                <a16:creationId xmlns:a16="http://schemas.microsoft.com/office/drawing/2014/main" id="{256F6764-4731-315B-7A19-8BADA9CBA41C}"/>
              </a:ext>
            </a:extLst>
          </p:cNvPr>
          <p:cNvSpPr>
            <a:spLocks noGrp="1"/>
          </p:cNvSpPr>
          <p:nvPr>
            <p:ph type="title"/>
          </p:nvPr>
        </p:nvSpPr>
        <p:spPr>
          <a:xfrm>
            <a:off x="413042" y="601362"/>
            <a:ext cx="4145706" cy="1089326"/>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E4DFA14-BEF4-18B6-2F21-E01C498B9B53}"/>
              </a:ext>
            </a:extLst>
          </p:cNvPr>
          <p:cNvSpPr>
            <a:spLocks noGrp="1"/>
          </p:cNvSpPr>
          <p:nvPr>
            <p:ph type="ftr" sz="quarter" idx="10"/>
          </p:nvPr>
        </p:nvSpPr>
        <p:spPr>
          <a:xfrm>
            <a:off x="413041" y="6356350"/>
            <a:ext cx="4670644" cy="365125"/>
          </a:xfrm>
          <a:prstGeom prst="rect">
            <a:avLst/>
          </a:prstGeom>
        </p:spPr>
        <p:txBody>
          <a:bodyPr/>
          <a:lstStyle/>
          <a:p>
            <a:r>
              <a:rPr lang="en-US"/>
              <a:t>Insert &gt; Header &amp; Footer &gt; *Edit footer &gt; Apply to All</a:t>
            </a:r>
          </a:p>
        </p:txBody>
      </p:sp>
      <p:sp>
        <p:nvSpPr>
          <p:cNvPr id="4" name="Slide Number Placeholder 3">
            <a:extLst>
              <a:ext uri="{FF2B5EF4-FFF2-40B4-BE49-F238E27FC236}">
                <a16:creationId xmlns:a16="http://schemas.microsoft.com/office/drawing/2014/main" id="{74EC340D-8658-7368-48AC-6761F961E6F7}"/>
              </a:ext>
            </a:extLst>
          </p:cNvPr>
          <p:cNvSpPr>
            <a:spLocks noGrp="1"/>
          </p:cNvSpPr>
          <p:nvPr>
            <p:ph type="sldNum" sz="quarter" idx="11"/>
          </p:nvPr>
        </p:nvSpPr>
        <p:spPr/>
        <p:txBody>
          <a:bodyPr/>
          <a:lstStyle>
            <a:lvl1pPr>
              <a:defRPr>
                <a:solidFill>
                  <a:schemeClr val="bg1"/>
                </a:solidFill>
              </a:defRPr>
            </a:lvl1pPr>
          </a:lstStyle>
          <a:p>
            <a:fld id="{52F95D05-FE17-614A-8531-452A8DD60899}" type="slidenum">
              <a:rPr lang="en-US" smtClean="0"/>
              <a:pPr/>
              <a:t>‹#›</a:t>
            </a:fld>
            <a:endParaRPr lang="en-US"/>
          </a:p>
        </p:txBody>
      </p:sp>
      <p:sp>
        <p:nvSpPr>
          <p:cNvPr id="39" name="Freeform 38">
            <a:extLst>
              <a:ext uri="{FF2B5EF4-FFF2-40B4-BE49-F238E27FC236}">
                <a16:creationId xmlns:a16="http://schemas.microsoft.com/office/drawing/2014/main" id="{F7258F06-EE29-B912-C490-EFB4A7D88C0B}"/>
              </a:ext>
            </a:extLst>
          </p:cNvPr>
          <p:cNvSpPr/>
          <p:nvPr/>
        </p:nvSpPr>
        <p:spPr>
          <a:xfrm>
            <a:off x="9788883" y="3895318"/>
            <a:ext cx="4039" cy="4033"/>
          </a:xfrm>
          <a:custGeom>
            <a:avLst/>
            <a:gdLst>
              <a:gd name="connsiteX0" fmla="*/ 0 w 4039"/>
              <a:gd name="connsiteY0" fmla="*/ 0 h 4033"/>
              <a:gd name="connsiteX1" fmla="*/ 0 w 4039"/>
              <a:gd name="connsiteY1" fmla="*/ 0 h 4033"/>
              <a:gd name="connsiteX2" fmla="*/ 0 w 4039"/>
              <a:gd name="connsiteY2" fmla="*/ 0 h 4033"/>
              <a:gd name="connsiteX3" fmla="*/ 0 w 4039"/>
              <a:gd name="connsiteY3" fmla="*/ 0 h 4033"/>
            </a:gdLst>
            <a:ahLst/>
            <a:cxnLst>
              <a:cxn ang="0">
                <a:pos x="connsiteX0" y="connsiteY0"/>
              </a:cxn>
              <a:cxn ang="0">
                <a:pos x="connsiteX1" y="connsiteY1"/>
              </a:cxn>
              <a:cxn ang="0">
                <a:pos x="connsiteX2" y="connsiteY2"/>
              </a:cxn>
              <a:cxn ang="0">
                <a:pos x="connsiteX3" y="connsiteY3"/>
              </a:cxn>
            </a:cxnLst>
            <a:rect l="l" t="t" r="r" b="b"/>
            <a:pathLst>
              <a:path w="4039" h="4033">
                <a:moveTo>
                  <a:pt x="0" y="0"/>
                </a:moveTo>
                <a:cubicBezTo>
                  <a:pt x="0" y="0"/>
                  <a:pt x="0" y="0"/>
                  <a:pt x="0" y="0"/>
                </a:cubicBezTo>
                <a:cubicBezTo>
                  <a:pt x="0" y="0"/>
                  <a:pt x="0" y="0"/>
                  <a:pt x="0" y="0"/>
                </a:cubicBezTo>
                <a:lnTo>
                  <a:pt x="0" y="0"/>
                </a:lnTo>
                <a:close/>
              </a:path>
            </a:pathLst>
          </a:custGeom>
          <a:solidFill>
            <a:srgbClr val="000000"/>
          </a:solidFill>
          <a:ln w="0" cap="flat">
            <a:noFill/>
            <a:prstDash val="solid"/>
            <a:miter/>
          </a:ln>
        </p:spPr>
        <p:txBody>
          <a:bodyPr rtlCol="0" anchor="ctr"/>
          <a:lstStyle/>
          <a:p>
            <a:endParaRPr lang="en-US"/>
          </a:p>
        </p:txBody>
      </p:sp>
      <p:sp>
        <p:nvSpPr>
          <p:cNvPr id="13" name="Content Placeholder 46">
            <a:extLst>
              <a:ext uri="{FF2B5EF4-FFF2-40B4-BE49-F238E27FC236}">
                <a16:creationId xmlns:a16="http://schemas.microsoft.com/office/drawing/2014/main" id="{13DF985B-83D2-4AD8-2322-DF7F063883C1}"/>
              </a:ext>
            </a:extLst>
          </p:cNvPr>
          <p:cNvSpPr>
            <a:spLocks noGrp="1"/>
          </p:cNvSpPr>
          <p:nvPr>
            <p:ph sz="quarter" idx="13"/>
          </p:nvPr>
        </p:nvSpPr>
        <p:spPr>
          <a:xfrm>
            <a:off x="413041" y="1689100"/>
            <a:ext cx="4145707" cy="4339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73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F5AA201-697C-BBF3-55D0-93F7689D1297}"/>
              </a:ext>
            </a:extLst>
          </p:cNvPr>
          <p:cNvSpPr>
            <a:spLocks noGrp="1"/>
          </p:cNvSpPr>
          <p:nvPr>
            <p:ph type="pic" sz="quarter" idx="13"/>
          </p:nvPr>
        </p:nvSpPr>
        <p:spPr>
          <a:xfrm>
            <a:off x="0" y="0"/>
            <a:ext cx="12336463" cy="6858000"/>
          </a:xfrm>
        </p:spPr>
        <p:txBody>
          <a:bodyPr/>
          <a:lstStyle/>
          <a:p>
            <a:endParaRPr lang="en-US"/>
          </a:p>
        </p:txBody>
      </p:sp>
      <p:sp>
        <p:nvSpPr>
          <p:cNvPr id="2" name="Title 1">
            <a:extLst>
              <a:ext uri="{FF2B5EF4-FFF2-40B4-BE49-F238E27FC236}">
                <a16:creationId xmlns:a16="http://schemas.microsoft.com/office/drawing/2014/main" id="{46A3CCB3-C113-13FE-4F30-DD7350FA1527}"/>
              </a:ext>
            </a:extLst>
          </p:cNvPr>
          <p:cNvSpPr>
            <a:spLocks noGrp="1"/>
          </p:cNvSpPr>
          <p:nvPr>
            <p:ph type="ctrTitle" hasCustomPrompt="1"/>
          </p:nvPr>
        </p:nvSpPr>
        <p:spPr>
          <a:xfrm>
            <a:off x="933450" y="1963738"/>
            <a:ext cx="9144000" cy="2387600"/>
          </a:xfrm>
        </p:spPr>
        <p:txBody>
          <a:bodyPr anchor="t">
            <a:noAutofit/>
          </a:bodyPr>
          <a:lstStyle>
            <a:lvl1pPr marL="0" indent="0" algn="l">
              <a:lnSpc>
                <a:spcPct val="100000"/>
              </a:lnSpc>
              <a:buFont typeface="Arial" panose="020B0604020202020204" pitchFamily="34" charset="0"/>
              <a:buNone/>
              <a:defRPr sz="5500">
                <a:solidFill>
                  <a:schemeClr val="bg1"/>
                </a:solidFill>
              </a:defRPr>
            </a:lvl1pPr>
          </a:lstStyle>
          <a:p>
            <a:r>
              <a:rPr lang="en-GB"/>
              <a:t>A greener future </a:t>
            </a:r>
            <a:br>
              <a:rPr lang="en-GB"/>
            </a:br>
            <a:r>
              <a:rPr lang="en-GB"/>
              <a:t>made possible </a:t>
            </a:r>
            <a:br>
              <a:rPr lang="en-GB"/>
            </a:br>
            <a:r>
              <a:rPr lang="en-GB"/>
              <a:t>by finance</a:t>
            </a:r>
            <a:endParaRPr lang="en-US"/>
          </a:p>
        </p:txBody>
      </p:sp>
      <p:sp>
        <p:nvSpPr>
          <p:cNvPr id="3" name="Subtitle 2">
            <a:extLst>
              <a:ext uri="{FF2B5EF4-FFF2-40B4-BE49-F238E27FC236}">
                <a16:creationId xmlns:a16="http://schemas.microsoft.com/office/drawing/2014/main" id="{2F0297D3-7FA5-449B-BA04-A67D2DCEA231}"/>
              </a:ext>
            </a:extLst>
          </p:cNvPr>
          <p:cNvSpPr>
            <a:spLocks noGrp="1"/>
          </p:cNvSpPr>
          <p:nvPr>
            <p:ph type="subTitle" idx="1"/>
          </p:nvPr>
        </p:nvSpPr>
        <p:spPr>
          <a:xfrm>
            <a:off x="933450" y="4729163"/>
            <a:ext cx="9144000" cy="1204912"/>
          </a:xfrm>
        </p:spPr>
        <p:txBody>
          <a:bodyPr>
            <a:normAutofit/>
          </a:bodyPr>
          <a:lstStyle>
            <a:lvl1pPr marL="0" indent="0" algn="l">
              <a:lnSpc>
                <a:spcPct val="100000"/>
              </a:lnSpc>
              <a:buNone/>
              <a:defRPr sz="15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Graphic 11">
            <a:extLst>
              <a:ext uri="{FF2B5EF4-FFF2-40B4-BE49-F238E27FC236}">
                <a16:creationId xmlns:a16="http://schemas.microsoft.com/office/drawing/2014/main" id="{82E2B5F1-F94D-C903-73FF-63AC204F98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00" y="490537"/>
            <a:ext cx="1864201" cy="442913"/>
          </a:xfrm>
          <a:prstGeom prst="rect">
            <a:avLst/>
          </a:prstGeom>
        </p:spPr>
      </p:pic>
    </p:spTree>
    <p:extLst>
      <p:ext uri="{BB962C8B-B14F-4D97-AF65-F5344CB8AC3E}">
        <p14:creationId xmlns:p14="http://schemas.microsoft.com/office/powerpoint/2010/main" val="3593216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018B0-D91F-2E65-5A24-A25FF5C3DBE5}"/>
              </a:ext>
            </a:extLst>
          </p:cNvPr>
          <p:cNvSpPr>
            <a:spLocks noGrp="1"/>
          </p:cNvSpPr>
          <p:nvPr>
            <p:ph type="title"/>
          </p:nvPr>
        </p:nvSpPr>
        <p:spPr>
          <a:xfrm>
            <a:off x="428766" y="447013"/>
            <a:ext cx="11362899" cy="697575"/>
          </a:xfrm>
        </p:spPr>
        <p:txBody>
          <a:bodyPr anchor="t">
            <a:normAutofit/>
          </a:bodyPr>
          <a:lstStyle>
            <a:lvl1pPr>
              <a:lnSpc>
                <a:spcPct val="100000"/>
              </a:lnSpc>
              <a:defRPr sz="3400"/>
            </a:lvl1pPr>
          </a:lstStyle>
          <a:p>
            <a:endParaRPr lang="en-US"/>
          </a:p>
        </p:txBody>
      </p:sp>
      <p:sp>
        <p:nvSpPr>
          <p:cNvPr id="3" name="Content Placeholder 2">
            <a:extLst>
              <a:ext uri="{FF2B5EF4-FFF2-40B4-BE49-F238E27FC236}">
                <a16:creationId xmlns:a16="http://schemas.microsoft.com/office/drawing/2014/main" id="{2F2D3B59-EF15-32DF-9D55-BD8A3CE5CC19}"/>
              </a:ext>
            </a:extLst>
          </p:cNvPr>
          <p:cNvSpPr>
            <a:spLocks noGrp="1"/>
          </p:cNvSpPr>
          <p:nvPr>
            <p:ph idx="1"/>
          </p:nvPr>
        </p:nvSpPr>
        <p:spPr>
          <a:xfrm>
            <a:off x="428766" y="1825625"/>
            <a:ext cx="1136289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238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F78AB-FE61-45EC-6967-2DD11F94371D}"/>
              </a:ext>
            </a:extLst>
          </p:cNvPr>
          <p:cNvSpPr>
            <a:spLocks noGrp="1"/>
          </p:cNvSpPr>
          <p:nvPr>
            <p:ph type="title"/>
          </p:nvPr>
        </p:nvSpPr>
        <p:spPr>
          <a:xfrm>
            <a:off x="413042" y="601362"/>
            <a:ext cx="10515600" cy="515986"/>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22D85EB2-DCE0-84D7-DC4B-795FF1DDF59A}"/>
              </a:ext>
            </a:extLst>
          </p:cNvPr>
          <p:cNvSpPr>
            <a:spLocks noGrp="1"/>
          </p:cNvSpPr>
          <p:nvPr>
            <p:ph type="ftr" sz="quarter" idx="10"/>
          </p:nvPr>
        </p:nvSpPr>
        <p:spPr>
          <a:xfrm>
            <a:off x="413041" y="6356350"/>
            <a:ext cx="4670644" cy="365125"/>
          </a:xfrm>
          <a:prstGeom prst="rect">
            <a:avLst/>
          </a:prstGeom>
        </p:spPr>
        <p:txBody>
          <a:bodyPr/>
          <a:lstStyle/>
          <a:p>
            <a:r>
              <a:rPr lang="en-US"/>
              <a:t>Insert &gt; Header &amp; Footer &gt; *Edit footer &gt; Apply to All</a:t>
            </a:r>
          </a:p>
        </p:txBody>
      </p:sp>
      <p:sp>
        <p:nvSpPr>
          <p:cNvPr id="4" name="Slide Number Placeholder 3">
            <a:extLst>
              <a:ext uri="{FF2B5EF4-FFF2-40B4-BE49-F238E27FC236}">
                <a16:creationId xmlns:a16="http://schemas.microsoft.com/office/drawing/2014/main" id="{F01AD267-DDD2-03E0-AECE-AB6DB2E15AD7}"/>
              </a:ext>
            </a:extLst>
          </p:cNvPr>
          <p:cNvSpPr>
            <a:spLocks noGrp="1"/>
          </p:cNvSpPr>
          <p:nvPr>
            <p:ph type="sldNum" sz="quarter" idx="11"/>
          </p:nvPr>
        </p:nvSpPr>
        <p:spPr/>
        <p:txBody>
          <a:bodyPr/>
          <a:lstStyle/>
          <a:p>
            <a:fld id="{52F95D05-FE17-614A-8531-452A8DD60899}" type="slidenum">
              <a:rPr lang="en-US" smtClean="0"/>
              <a:pPr/>
              <a:t>‹#›</a:t>
            </a:fld>
            <a:endParaRPr lang="en-US"/>
          </a:p>
        </p:txBody>
      </p:sp>
      <p:sp>
        <p:nvSpPr>
          <p:cNvPr id="12" name="Content Placeholder 46">
            <a:extLst>
              <a:ext uri="{FF2B5EF4-FFF2-40B4-BE49-F238E27FC236}">
                <a16:creationId xmlns:a16="http://schemas.microsoft.com/office/drawing/2014/main" id="{F04DE91C-E426-32F3-1C4A-6A2135641F4F}"/>
              </a:ext>
            </a:extLst>
          </p:cNvPr>
          <p:cNvSpPr>
            <a:spLocks noGrp="1"/>
          </p:cNvSpPr>
          <p:nvPr>
            <p:ph sz="quarter" idx="12"/>
          </p:nvPr>
        </p:nvSpPr>
        <p:spPr>
          <a:xfrm>
            <a:off x="413041" y="1730290"/>
            <a:ext cx="5581061" cy="4339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76C0BAA8-639F-EECA-510F-837665DDA3E0}"/>
              </a:ext>
            </a:extLst>
          </p:cNvPr>
          <p:cNvSpPr>
            <a:spLocks noGrp="1"/>
          </p:cNvSpPr>
          <p:nvPr>
            <p:ph type="body" sz="quarter" idx="13"/>
          </p:nvPr>
        </p:nvSpPr>
        <p:spPr>
          <a:xfrm>
            <a:off x="412750" y="977900"/>
            <a:ext cx="10515600" cy="515986"/>
          </a:xfrm>
        </p:spPr>
        <p:txBody>
          <a:bodyPr tIns="216000">
            <a:noAutofit/>
          </a:bodyPr>
          <a:lstStyle>
            <a:lvl1pPr>
              <a:defRPr>
                <a:solidFill>
                  <a:schemeClr val="tx2"/>
                </a:solidFill>
              </a:defRPr>
            </a:lvl1pPr>
          </a:lstStyle>
          <a:p>
            <a:pPr lvl="0"/>
            <a:r>
              <a:rPr lang="en-US"/>
              <a:t>Click to edit Master text styles</a:t>
            </a:r>
          </a:p>
        </p:txBody>
      </p:sp>
      <p:sp>
        <p:nvSpPr>
          <p:cNvPr id="8" name="Content Placeholder 46">
            <a:extLst>
              <a:ext uri="{FF2B5EF4-FFF2-40B4-BE49-F238E27FC236}">
                <a16:creationId xmlns:a16="http://schemas.microsoft.com/office/drawing/2014/main" id="{A518B5B3-4AB1-A7A6-BA64-B36B2B87A30F}"/>
              </a:ext>
            </a:extLst>
          </p:cNvPr>
          <p:cNvSpPr>
            <a:spLocks noGrp="1"/>
          </p:cNvSpPr>
          <p:nvPr>
            <p:ph sz="quarter" idx="14"/>
          </p:nvPr>
        </p:nvSpPr>
        <p:spPr>
          <a:xfrm>
            <a:off x="6197900" y="1730290"/>
            <a:ext cx="5581061" cy="4339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946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A4D70A-C8E7-5A56-D3A5-11858902D1FC}"/>
              </a:ext>
            </a:extLst>
          </p:cNvPr>
          <p:cNvSpPr>
            <a:spLocks noGrp="1"/>
          </p:cNvSpPr>
          <p:nvPr>
            <p:ph type="title"/>
          </p:nvPr>
        </p:nvSpPr>
        <p:spPr>
          <a:xfrm>
            <a:off x="413042" y="601362"/>
            <a:ext cx="10515600" cy="1089326"/>
          </a:xfrm>
          <a:prstGeom prst="rect">
            <a:avLst/>
          </a:prstGeom>
        </p:spPr>
        <p:txBody>
          <a:bodyPr vert="horz" lIns="0" tIns="45720" rIns="91440" bIns="45720" rtlCol="0" anchor="t">
            <a:noAutofit/>
          </a:bodyPr>
          <a:lstStyle/>
          <a:p>
            <a:r>
              <a:rPr lang="en-US"/>
              <a:t>Click to edit Master title style</a:t>
            </a:r>
            <a:endParaRPr lang="en-GB"/>
          </a:p>
        </p:txBody>
      </p:sp>
      <p:sp>
        <p:nvSpPr>
          <p:cNvPr id="10" name="Slide Number Placeholder 9">
            <a:extLst>
              <a:ext uri="{FF2B5EF4-FFF2-40B4-BE49-F238E27FC236}">
                <a16:creationId xmlns:a16="http://schemas.microsoft.com/office/drawing/2014/main" id="{FDAADA35-A64D-5F6D-4AFB-7F4588BAA5B8}"/>
              </a:ext>
            </a:extLst>
          </p:cNvPr>
          <p:cNvSpPr>
            <a:spLocks noGrp="1"/>
          </p:cNvSpPr>
          <p:nvPr>
            <p:ph type="sldNum" sz="quarter" idx="4"/>
          </p:nvPr>
        </p:nvSpPr>
        <p:spPr>
          <a:xfrm>
            <a:off x="11302314" y="6356350"/>
            <a:ext cx="470884" cy="365125"/>
          </a:xfrm>
          <a:prstGeom prst="rect">
            <a:avLst/>
          </a:prstGeom>
        </p:spPr>
        <p:txBody>
          <a:bodyPr vert="horz" lIns="0" tIns="45720" rIns="0" bIns="45720" rtlCol="0" anchor="ctr"/>
          <a:lstStyle>
            <a:lvl1pPr algn="r">
              <a:defRPr sz="1000">
                <a:solidFill>
                  <a:schemeClr val="tx1">
                    <a:tint val="82000"/>
                  </a:schemeClr>
                </a:solidFill>
              </a:defRPr>
            </a:lvl1pPr>
          </a:lstStyle>
          <a:p>
            <a:fld id="{52F95D05-FE17-614A-8531-452A8DD60899}" type="slidenum">
              <a:rPr lang="en-US" smtClean="0"/>
              <a:pPr/>
              <a:t>‹#›</a:t>
            </a:fld>
            <a:endParaRPr lang="en-US"/>
          </a:p>
        </p:txBody>
      </p:sp>
      <p:sp>
        <p:nvSpPr>
          <p:cNvPr id="11" name="Text Placeholder 10">
            <a:extLst>
              <a:ext uri="{FF2B5EF4-FFF2-40B4-BE49-F238E27FC236}">
                <a16:creationId xmlns:a16="http://schemas.microsoft.com/office/drawing/2014/main" id="{A436CB4D-12DB-0CB1-386C-5E539D483625}"/>
              </a:ext>
            </a:extLst>
          </p:cNvPr>
          <p:cNvSpPr>
            <a:spLocks noGrp="1"/>
          </p:cNvSpPr>
          <p:nvPr>
            <p:ph type="body" idx="1"/>
          </p:nvPr>
        </p:nvSpPr>
        <p:spPr>
          <a:xfrm>
            <a:off x="413041" y="1825625"/>
            <a:ext cx="10515600" cy="4351338"/>
          </a:xfrm>
          <a:prstGeom prst="rect">
            <a:avLst/>
          </a:prstGeom>
        </p:spPr>
        <p:txBody>
          <a:bodyPr vert="horz" lIns="0" tIns="45720" rIns="91440" bIns="45720" rtlCol="0">
            <a:noAutofit/>
          </a:bodyPr>
          <a:lstStyle/>
          <a:p>
            <a:pPr lvl="0"/>
            <a:r>
              <a:rPr lang="en-GB"/>
              <a:t>Body text – </a:t>
            </a:r>
            <a:r>
              <a:rPr lang="en-GB" err="1"/>
              <a:t>Nunito</a:t>
            </a:r>
            <a:r>
              <a:rPr lang="en-GB"/>
              <a:t> 12.5</a:t>
            </a:r>
          </a:p>
          <a:p>
            <a:pPr lvl="1"/>
            <a:r>
              <a:rPr lang="en-GB"/>
              <a:t>Second level – Lora 20pt</a:t>
            </a:r>
          </a:p>
          <a:p>
            <a:pPr lvl="2"/>
            <a:r>
              <a:rPr lang="en-GB"/>
              <a:t>Third level – Lora 14pt</a:t>
            </a:r>
          </a:p>
          <a:p>
            <a:pPr lvl="3"/>
            <a:r>
              <a:rPr lang="en-GB"/>
              <a:t>Fourth level – </a:t>
            </a:r>
            <a:r>
              <a:rPr lang="en-GB" err="1"/>
              <a:t>Nunito</a:t>
            </a:r>
            <a:r>
              <a:rPr lang="en-GB"/>
              <a:t> 16pt</a:t>
            </a:r>
          </a:p>
          <a:p>
            <a:pPr lvl="4"/>
            <a:r>
              <a:rPr lang="en-GB"/>
              <a:t>Fifth level</a:t>
            </a:r>
          </a:p>
          <a:p>
            <a:pPr lvl="5"/>
            <a:r>
              <a:rPr lang="en-GB"/>
              <a:t>Sixth level</a:t>
            </a:r>
          </a:p>
          <a:p>
            <a:pPr lvl="3"/>
            <a:endParaRPr lang="en-GB"/>
          </a:p>
          <a:p>
            <a:pPr lvl="3"/>
            <a:endParaRPr lang="en-GB"/>
          </a:p>
          <a:p>
            <a:pPr lvl="3"/>
            <a:endParaRPr lang="en-GB"/>
          </a:p>
          <a:p>
            <a:pPr lvl="3"/>
            <a:endParaRPr lang="en-GB"/>
          </a:p>
          <a:p>
            <a:pPr lvl="3"/>
            <a:endParaRPr lang="en-GB"/>
          </a:p>
          <a:p>
            <a:pPr lvl="3"/>
            <a:endParaRPr lang="en-GB"/>
          </a:p>
        </p:txBody>
      </p:sp>
    </p:spTree>
    <p:extLst>
      <p:ext uri="{BB962C8B-B14F-4D97-AF65-F5344CB8AC3E}">
        <p14:creationId xmlns:p14="http://schemas.microsoft.com/office/powerpoint/2010/main" val="15440340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0" r:id="rId4"/>
    <p:sldLayoutId id="2147483669" r:id="rId5"/>
    <p:sldLayoutId id="2147483671" r:id="rId6"/>
    <p:sldLayoutId id="2147483704" r:id="rId7"/>
    <p:sldLayoutId id="2147483706" r:id="rId8"/>
    <p:sldLayoutId id="2147483707" r:id="rId9"/>
  </p:sldLayoutIdLs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ts val="1500"/>
        </a:lnSpc>
        <a:spcBef>
          <a:spcPts val="400"/>
        </a:spcBef>
        <a:spcAft>
          <a:spcPts val="600"/>
        </a:spcAft>
        <a:buFont typeface="Arial" panose="020B0604020202020204" pitchFamily="34" charset="0"/>
        <a:buNone/>
        <a:defRPr sz="125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tabLst/>
        <a:defRPr sz="2000" b="0" i="0" kern="1200">
          <a:solidFill>
            <a:schemeClr val="tx1"/>
          </a:solidFill>
          <a:latin typeface="Lora" pitchFamily="2" charset="77"/>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1400" b="0" i="0" kern="1200">
          <a:solidFill>
            <a:schemeClr val="tx1"/>
          </a:solidFill>
          <a:latin typeface="Lora" pitchFamily="2" charset="77"/>
          <a:ea typeface="+mn-ea"/>
          <a:cs typeface="+mn-cs"/>
        </a:defRPr>
      </a:lvl3pPr>
      <a:lvl4pPr marL="7938" indent="0" algn="l" defTabSz="914400" rtl="0" eaLnBrk="1" latinLnBrk="0" hangingPunct="1">
        <a:lnSpc>
          <a:spcPct val="90000"/>
        </a:lnSpc>
        <a:spcBef>
          <a:spcPts val="500"/>
        </a:spcBef>
        <a:spcAft>
          <a:spcPts val="600"/>
        </a:spcAft>
        <a:buFont typeface="Arial" panose="020B0604020202020204" pitchFamily="34" charset="0"/>
        <a:buNone/>
        <a:tabLst/>
        <a:defRPr sz="1400" kern="1200">
          <a:solidFill>
            <a:schemeClr val="tx1"/>
          </a:solidFill>
          <a:latin typeface="+mn-lt"/>
          <a:ea typeface="+mn-ea"/>
          <a:cs typeface="+mn-cs"/>
        </a:defRPr>
      </a:lvl4pPr>
      <a:lvl5pPr marL="201613" indent="-201613" algn="l" defTabSz="914400" rtl="0" eaLnBrk="1" latinLnBrk="0" hangingPunct="1">
        <a:lnSpc>
          <a:spcPct val="90000"/>
        </a:lnSpc>
        <a:spcBef>
          <a:spcPts val="500"/>
        </a:spcBef>
        <a:buFont typeface="Arial" panose="020B0604020202020204" pitchFamily="34" charset="0"/>
        <a:buChar char="•"/>
        <a:tabLst/>
        <a:defRPr sz="1250" kern="1200">
          <a:solidFill>
            <a:schemeClr val="tx1"/>
          </a:solidFill>
          <a:latin typeface="+mn-lt"/>
          <a:ea typeface="+mn-ea"/>
          <a:cs typeface="+mn-cs"/>
        </a:defRPr>
      </a:lvl5pPr>
      <a:lvl6pPr marL="400050" indent="-179388" algn="l" defTabSz="914400" rtl="0" eaLnBrk="1" latinLnBrk="0" hangingPunct="1">
        <a:lnSpc>
          <a:spcPct val="90000"/>
        </a:lnSpc>
        <a:spcBef>
          <a:spcPts val="500"/>
        </a:spcBef>
        <a:buFont typeface="System Font Regular"/>
        <a:buChar char="–"/>
        <a:tabLst/>
        <a:defRPr sz="125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8" Type="http://schemas.openxmlformats.org/officeDocument/2006/relationships/hyperlink" Target="https://www.unpri.org/investment-tools/stewardship/spring" TargetMode="External"/><Relationship Id="rId13"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hyperlink" Target="https://www.natureaction100.org/" TargetMode="External"/><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7.xml"/><Relationship Id="rId16"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image" Target="../media/image47.png"/><Relationship Id="rId11" Type="http://schemas.openxmlformats.org/officeDocument/2006/relationships/image" Target="../media/image50.jpeg"/><Relationship Id="rId5" Type="http://schemas.openxmlformats.org/officeDocument/2006/relationships/image" Target="../media/image46.png"/><Relationship Id="rId15" Type="http://schemas.openxmlformats.org/officeDocument/2006/relationships/image" Target="../media/image54.gif"/><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hyperlink" Target="https://assets.publishing.service.gov.uk/media/66505ba9adfc6a4843fe04e5/Sustainability_Disclosure_Requirements__SDR__Implementation_Update_2024.pdf" TargetMode="External"/><Relationship Id="rId13" Type="http://schemas.openxmlformats.org/officeDocument/2006/relationships/hyperlink" Target="https://single-market-economy.ec.europa.eu/sectors/raw-materials/areas-specific-interest/critical-raw-materials/critical-raw-materials-act_en" TargetMode="External"/><Relationship Id="rId3" Type="http://schemas.openxmlformats.org/officeDocument/2006/relationships/image" Target="../media/image26.png"/><Relationship Id="rId7" Type="http://schemas.openxmlformats.org/officeDocument/2006/relationships/image" Target="../media/image59.png"/><Relationship Id="rId12" Type="http://schemas.openxmlformats.org/officeDocument/2006/relationships/hyperlink" Target="https://environment.ec.europa.eu/topics/waste-and-recycling/waste-law_en"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7.jpeg"/><Relationship Id="rId11" Type="http://schemas.openxmlformats.org/officeDocument/2006/relationships/hyperlink" Target="https://www.fsb.org/2024/07/stocktake-on-nature-related-risks-supervisory-and-regulatory-approaches-and-perspectives-on-financial-risk/" TargetMode="External"/><Relationship Id="rId5" Type="http://schemas.openxmlformats.org/officeDocument/2006/relationships/image" Target="../media/image58.svg"/><Relationship Id="rId15" Type="http://schemas.openxmlformats.org/officeDocument/2006/relationships/hyperlink" Target="https://www.agindustries.org.uk/resource/uk-forest-risk-commodity-regulation-ukfrc-and-eu-deforestation-regulation-eudr-frequently-asked-questions.html" TargetMode="External"/><Relationship Id="rId10" Type="http://schemas.openxmlformats.org/officeDocument/2006/relationships/hyperlink" Target="https://tnfd.global/wp-content/uploads/2024/06/Correspondence-mapping-ESRS-and-TNFD.pdf" TargetMode="External"/><Relationship Id="rId4" Type="http://schemas.openxmlformats.org/officeDocument/2006/relationships/image" Target="../media/image57.png"/><Relationship Id="rId9" Type="http://schemas.openxmlformats.org/officeDocument/2006/relationships/hyperlink" Target="https://www.ifrs.org/news-and-events/news/2024/04/issb-commence-research-projects-risks-opportunities-nature-human-capital/" TargetMode="External"/><Relationship Id="rId14" Type="http://schemas.openxmlformats.org/officeDocument/2006/relationships/hyperlink" Target="https://www.congress.gov/bill/118th-congress/senate-bill/3371/text"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8.png"/><Relationship Id="rId7" Type="http://schemas.openxmlformats.org/officeDocument/2006/relationships/hyperlink" Target="https://www.bankofengland.co.uk/speech/2022/october/the-nature-of-risk-speech-by-sarah-breeden"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hyperlink" Target="https://www.fsb.org/2024/07/stocktake-on-nature-related-risks-supervisory-and-regulatory-approaches-and-perspectives-on-financial-risk/" TargetMode="External"/><Relationship Id="rId5" Type="http://schemas.openxmlformats.org/officeDocument/2006/relationships/hyperlink" Target="https://www.ngfs.net/en/communique-de-presse/ngfs-publishes-two-complementary-reports-nature-related-risks" TargetMode="External"/><Relationship Id="rId4" Type="http://schemas.openxmlformats.org/officeDocument/2006/relationships/image" Target="../media/image59.png"/><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9" Type="http://schemas.openxmlformats.org/officeDocument/2006/relationships/image" Target="../media/image97.png"/><Relationship Id="rId21" Type="http://schemas.openxmlformats.org/officeDocument/2006/relationships/image" Target="../media/image79.png"/><Relationship Id="rId34" Type="http://schemas.openxmlformats.org/officeDocument/2006/relationships/image" Target="../media/image92.png"/><Relationship Id="rId42" Type="http://schemas.openxmlformats.org/officeDocument/2006/relationships/image" Target="../media/image100.png"/><Relationship Id="rId47" Type="http://schemas.openxmlformats.org/officeDocument/2006/relationships/hyperlink" Target="https://tnfd.global/engage/tnfd-adopters-list/" TargetMode="External"/><Relationship Id="rId50" Type="http://schemas.openxmlformats.org/officeDocument/2006/relationships/image" Target="../media/image104.png"/><Relationship Id="rId7" Type="http://schemas.openxmlformats.org/officeDocument/2006/relationships/image" Target="../media/image65.png"/><Relationship Id="rId2" Type="http://schemas.openxmlformats.org/officeDocument/2006/relationships/notesSlide" Target="../notesSlides/notesSlide10.xml"/><Relationship Id="rId16" Type="http://schemas.openxmlformats.org/officeDocument/2006/relationships/image" Target="../media/image74.png"/><Relationship Id="rId29" Type="http://schemas.openxmlformats.org/officeDocument/2006/relationships/image" Target="../media/image87.jpeg"/><Relationship Id="rId11" Type="http://schemas.openxmlformats.org/officeDocument/2006/relationships/image" Target="../media/image69.png"/><Relationship Id="rId24" Type="http://schemas.openxmlformats.org/officeDocument/2006/relationships/image" Target="../media/image82.png"/><Relationship Id="rId32" Type="http://schemas.openxmlformats.org/officeDocument/2006/relationships/image" Target="../media/image90.png"/><Relationship Id="rId37" Type="http://schemas.openxmlformats.org/officeDocument/2006/relationships/image" Target="../media/image95.png"/><Relationship Id="rId40" Type="http://schemas.openxmlformats.org/officeDocument/2006/relationships/image" Target="../media/image98.png"/><Relationship Id="rId45" Type="http://schemas.openxmlformats.org/officeDocument/2006/relationships/image" Target="../media/image103.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jpeg"/><Relationship Id="rId36" Type="http://schemas.openxmlformats.org/officeDocument/2006/relationships/image" Target="../media/image94.png"/><Relationship Id="rId49" Type="http://schemas.openxmlformats.org/officeDocument/2006/relationships/hyperlink" Target="https://nowfornature.org/strategies/" TargetMode="External"/><Relationship Id="rId10" Type="http://schemas.openxmlformats.org/officeDocument/2006/relationships/image" Target="../media/image68.png"/><Relationship Id="rId19" Type="http://schemas.openxmlformats.org/officeDocument/2006/relationships/image" Target="../media/image77.png"/><Relationship Id="rId31" Type="http://schemas.openxmlformats.org/officeDocument/2006/relationships/image" Target="../media/image89.png"/><Relationship Id="rId44" Type="http://schemas.openxmlformats.org/officeDocument/2006/relationships/image" Target="../media/image102.png"/><Relationship Id="rId52" Type="http://schemas.openxmlformats.org/officeDocument/2006/relationships/image" Target="../media/image106.pn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2.jpe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png"/><Relationship Id="rId35" Type="http://schemas.openxmlformats.org/officeDocument/2006/relationships/image" Target="../media/image93.png"/><Relationship Id="rId43" Type="http://schemas.openxmlformats.org/officeDocument/2006/relationships/image" Target="../media/image101.png"/><Relationship Id="rId48" Type="http://schemas.openxmlformats.org/officeDocument/2006/relationships/hyperlink" Target="https://sciencebasedtargetsnetwork.org/wp-content/uploads/2024/07/Initial-Target-Validation-Pilot-2024-Summary-Report.pdf" TargetMode="External"/><Relationship Id="rId8" Type="http://schemas.openxmlformats.org/officeDocument/2006/relationships/image" Target="../media/image66.png"/><Relationship Id="rId51" Type="http://schemas.openxmlformats.org/officeDocument/2006/relationships/image" Target="../media/image105.jpeg"/><Relationship Id="rId3" Type="http://schemas.openxmlformats.org/officeDocument/2006/relationships/image" Target="../media/image61.jpe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33" Type="http://schemas.openxmlformats.org/officeDocument/2006/relationships/image" Target="../media/image91.png"/><Relationship Id="rId38" Type="http://schemas.openxmlformats.org/officeDocument/2006/relationships/image" Target="../media/image96.png"/><Relationship Id="rId46" Type="http://schemas.openxmlformats.org/officeDocument/2006/relationships/chart" Target="../charts/chart4.xml"/><Relationship Id="rId20" Type="http://schemas.openxmlformats.org/officeDocument/2006/relationships/image" Target="../media/image78.jpeg"/><Relationship Id="rId41" Type="http://schemas.openxmlformats.org/officeDocument/2006/relationships/image" Target="../media/image99.png"/><Relationship Id="rId1" Type="http://schemas.openxmlformats.org/officeDocument/2006/relationships/slideLayout" Target="../slideLayouts/slideLayout8.xml"/><Relationship Id="rId6" Type="http://schemas.openxmlformats.org/officeDocument/2006/relationships/image" Target="../media/image64.pn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hyperlink" Target="https://tnfd.global/wp-content/uploads/2023/07/22-23032_TNFD_Risk-and-Opportunity-Registers_v2-1.pdf" TargetMode="External"/><Relationship Id="rId13" Type="http://schemas.openxmlformats.org/officeDocument/2006/relationships/hyperlink" Target="https://tnfd.global/publication/guidance-on-engagement-with-indigenous-peoples-local-communities-and-affected-stakeholders/#publication-content" TargetMode="External"/><Relationship Id="rId18" Type="http://schemas.openxmlformats.org/officeDocument/2006/relationships/hyperlink" Target="https://tnfd.global/webinar/boards-and-nature-the-evolving-landscape-for-directors-duties/" TargetMode="External"/><Relationship Id="rId3" Type="http://schemas.openxmlformats.org/officeDocument/2006/relationships/hyperlink" Target="https://tnfd.global/knowledge-hub/example-tnfd-reporting/" TargetMode="External"/><Relationship Id="rId7" Type="http://schemas.openxmlformats.org/officeDocument/2006/relationships/hyperlink" Target="https://tnfd.global/wp-content/uploads/2024/07/NGFS-report-nature-related-litigation-emerging-trends-lessons-climate.pdf" TargetMode="External"/><Relationship Id="rId12" Type="http://schemas.openxmlformats.org/officeDocument/2006/relationships/hyperlink" Target="https://sciencebasedtargetsnetwork.org/companies/take-action/assess/materiality-screening/" TargetMode="External"/><Relationship Id="rId17" Type="http://schemas.openxmlformats.org/officeDocument/2006/relationships/hyperlink" Target="https://pollinationgroup.com/global-perspectives/company-directors-and-nature-risk-a-landmark-english-law-legal-opinion/" TargetMode="External"/><Relationship Id="rId2" Type="http://schemas.openxmlformats.org/officeDocument/2006/relationships/notesSlide" Target="../notesSlides/notesSlide11.xml"/><Relationship Id="rId16" Type="http://schemas.openxmlformats.org/officeDocument/2006/relationships/hyperlink" Target="https://commonwealthclimatelaw.org/wp-content/uploads/2023/03/CGI-CCLI-Quarterly-Update-4-Biodiversity-as-a-material-financial-risk.pdf" TargetMode="External"/><Relationship Id="rId20" Type="http://schemas.openxmlformats.org/officeDocument/2006/relationships/hyperlink" Target="https://tnfd.global/workshop/tnfd-in-a-box/" TargetMode="External"/><Relationship Id="rId1" Type="http://schemas.openxmlformats.org/officeDocument/2006/relationships/slideLayout" Target="../slideLayouts/slideLayout8.xml"/><Relationship Id="rId6" Type="http://schemas.openxmlformats.org/officeDocument/2006/relationships/hyperlink" Target="https://tnfd.global/guidance/tools-catalogue/" TargetMode="External"/><Relationship Id="rId11" Type="http://schemas.openxmlformats.org/officeDocument/2006/relationships/hyperlink" Target="https://tnfd.global/publication/additional-draft-guidance-for-corporates-on-science-based-targets-for-nature-2/#publication-content" TargetMode="External"/><Relationship Id="rId5" Type="http://schemas.openxmlformats.org/officeDocument/2006/relationships/hyperlink" Target="https://tnfd.global/publication/additional-guidance-on-assessment-of-nature-related-issues-the-leap-approach/#publication-content" TargetMode="External"/><Relationship Id="rId15" Type="http://schemas.openxmlformats.org/officeDocument/2006/relationships/hyperlink" Target="https://tnfd.global/wp-content/uploads/2024/07/CCLI-Briefing-Directors-duties-and-Nature.pdf" TargetMode="External"/><Relationship Id="rId10" Type="http://schemas.openxmlformats.org/officeDocument/2006/relationships/hyperlink" Target="https://tnfd.global/publication/discussion-paper-on-tnfds-approach-to-value-chains/" TargetMode="External"/><Relationship Id="rId19" Type="http://schemas.openxmlformats.org/officeDocument/2006/relationships/hyperlink" Target="https://competentboards.com/programs/climate-nature-designation-certification/" TargetMode="External"/><Relationship Id="rId4" Type="http://schemas.openxmlformats.org/officeDocument/2006/relationships/hyperlink" Target="https://tnfd.global/publication/getting-started-with-adoption-of-the-tnfd-recommendations/#publication-content" TargetMode="External"/><Relationship Id="rId9" Type="http://schemas.openxmlformats.org/officeDocument/2006/relationships/hyperlink" Target="https://tnfd.global/publication/guidance-on-value-chains/#publication-content" TargetMode="External"/><Relationship Id="rId14" Type="http://schemas.openxmlformats.org/officeDocument/2006/relationships/hyperlink" Target="https://chapterzero.org.uk/category/the-business-case/the-board-role-in-climate-action/"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hyperlink" Target="https://tnfd.global/webinar/boards-and-nature-the-evolving-landscape-for-directors-duties/" TargetMode="External"/><Relationship Id="rId3" Type="http://schemas.openxmlformats.org/officeDocument/2006/relationships/image" Target="../media/image108.jpeg"/><Relationship Id="rId7" Type="http://schemas.openxmlformats.org/officeDocument/2006/relationships/image" Target="../media/image112.jpeg"/><Relationship Id="rId12" Type="http://schemas.openxmlformats.org/officeDocument/2006/relationships/hyperlink" Target="https://pollinationgroup.com/global-perspectives/company-directors-and-nature-risk-a-landmark-english-law-legal-opinion/"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11.jpeg"/><Relationship Id="rId11" Type="http://schemas.openxmlformats.org/officeDocument/2006/relationships/hyperlink" Target="https://commonwealthclimatelaw.org/wp-content/uploads/2023/03/CGI-CCLI-Quarterly-Update-4-Biodiversity-as-a-material-financial-risk.pdf" TargetMode="External"/><Relationship Id="rId5" Type="http://schemas.openxmlformats.org/officeDocument/2006/relationships/image" Target="../media/image110.jpeg"/><Relationship Id="rId10" Type="http://schemas.openxmlformats.org/officeDocument/2006/relationships/hyperlink" Target="https://tnfd.global/wp-content/uploads/2024/07/CCLI-Briefing-Directors-duties-and-Nature.pdf" TargetMode="External"/><Relationship Id="rId4" Type="http://schemas.openxmlformats.org/officeDocument/2006/relationships/image" Target="../media/image109.jpeg"/><Relationship Id="rId9" Type="http://schemas.openxmlformats.org/officeDocument/2006/relationships/hyperlink" Target="https://tnfd.global/workshop/tnfd-in-a-box/" TargetMode="External"/><Relationship Id="rId14" Type="http://schemas.openxmlformats.org/officeDocument/2006/relationships/hyperlink" Target="https://competentboards.com/programs/climate-nature-designation-certification/"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2.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15.png"/><Relationship Id="rId5" Type="http://schemas.openxmlformats.org/officeDocument/2006/relationships/image" Target="../media/image114.jpeg"/><Relationship Id="rId10" Type="http://schemas.openxmlformats.org/officeDocument/2006/relationships/hyperlink" Target="https://www3.weforum.org/docs/WEF_Creating_effective_climate_governance_on_corporate_boards.pdf" TargetMode="External"/><Relationship Id="rId4" Type="http://schemas.openxmlformats.org/officeDocument/2006/relationships/image" Target="../media/image107.jpeg"/><Relationship Id="rId9" Type="http://schemas.openxmlformats.org/officeDocument/2006/relationships/image" Target="../media/image11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14.xml"/><Relationship Id="rId7" Type="http://schemas.openxmlformats.org/officeDocument/2006/relationships/image" Target="../media/image7.png"/><Relationship Id="rId2"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hyperlink" Target="https://chapterzero.org.uk/" TargetMode="External"/><Relationship Id="rId5" Type="http://schemas.openxmlformats.org/officeDocument/2006/relationships/hyperlink" Target="https://www.greenfinanceinstitute.com/" TargetMode="External"/><Relationship Id="rId10" Type="http://schemas.openxmlformats.org/officeDocument/2006/relationships/image" Target="../media/image9.svg"/><Relationship Id="rId4" Type="http://schemas.openxmlformats.org/officeDocument/2006/relationships/slide" Target="slide2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9.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tnfd.global/wp-content/uploads/2023/08/Recommendations_of_the_Taskforce_on_Nature-related_Financial_Disclosures_September_2023.pdf?v=1695118661"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tnfd.global/publication/additional-guidance-on-assessment-of-nature-related-issues-the-leap-approach/#publication-content" TargetMode="External"/><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1.png"/><Relationship Id="rId7" Type="http://schemas.openxmlformats.org/officeDocument/2006/relationships/image" Target="../media/image123.jpeg"/><Relationship Id="rId2" Type="http://schemas.openxmlformats.org/officeDocument/2006/relationships/image" Target="../media/image120.png"/><Relationship Id="rId1" Type="http://schemas.openxmlformats.org/officeDocument/2006/relationships/slideLayout" Target="../slideLayouts/slideLayout4.xml"/><Relationship Id="rId6" Type="http://schemas.openxmlformats.org/officeDocument/2006/relationships/image" Target="../media/image122.jpeg"/><Relationship Id="rId11" Type="http://schemas.openxmlformats.org/officeDocument/2006/relationships/image" Target="../media/image126.png"/><Relationship Id="rId5" Type="http://schemas.openxmlformats.org/officeDocument/2006/relationships/hyperlink" Target="https://www.globalreporting.org/media/n5lf4o5x/faqs-biodiversity-2024.pdf" TargetMode="External"/><Relationship Id="rId10" Type="http://schemas.openxmlformats.org/officeDocument/2006/relationships/image" Target="../media/image125.png"/><Relationship Id="rId4" Type="http://schemas.openxmlformats.org/officeDocument/2006/relationships/hyperlink" Target="https://tnfd.global/wp-content/uploads/2024/06/Correspondence-mapping-ESRS-and-TNFD.pdf" TargetMode="External"/><Relationship Id="rId9" Type="http://schemas.openxmlformats.org/officeDocument/2006/relationships/hyperlink" Target="https://tnfd.global/wp-content/uploads/2023/08/Recommendations_of_the_Taskforce_on_Nature-related_Financial_Disclosures_September_2023.pdf?v=1695118661"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tnfd.global/wp-content/uploads/2023/08/Guidance_on_the_identification_and_assessment_of_nature-related_Issues_The_TNFD_LEAP_approach_V1.1_October2023.pdf?v=1698403116" TargetMode="External"/><Relationship Id="rId7" Type="http://schemas.openxmlformats.org/officeDocument/2006/relationships/hyperlink" Target="https://transitiontaskforce.net/wp-content/uploads/2024/04/The-Future-for-Nature.pdf" TargetMode="External"/><Relationship Id="rId2" Type="http://schemas.openxmlformats.org/officeDocument/2006/relationships/image" Target="../media/image127.png"/><Relationship Id="rId1" Type="http://schemas.openxmlformats.org/officeDocument/2006/relationships/slideLayout" Target="../slideLayouts/slideLayout1.xml"/><Relationship Id="rId6" Type="http://schemas.openxmlformats.org/officeDocument/2006/relationships/hyperlink" Target="https://www.wbcsd.org/actions/nature-action/" TargetMode="External"/><Relationship Id="rId5" Type="http://schemas.openxmlformats.org/officeDocument/2006/relationships/hyperlink" Target="https://www.businessfornature.org/sector-actions" TargetMode="External"/><Relationship Id="rId4" Type="http://schemas.openxmlformats.org/officeDocument/2006/relationships/hyperlink" Target="https://tnfd.global/publication/guidance-on-engagement-with-indigenous-peoples-local-communities-and-affected-stakeholders/"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tnfd.global/engage/tnfd-adopters/become-a-tnfd-adopter/" TargetMode="External"/><Relationship Id="rId3" Type="http://schemas.openxmlformats.org/officeDocument/2006/relationships/hyperlink" Target="https://tnfd.global/engage/tnfd-adopters/#faqs" TargetMode="External"/><Relationship Id="rId7" Type="http://schemas.openxmlformats.org/officeDocument/2006/relationships/image" Target="../media/image131.sv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30.png"/><Relationship Id="rId5" Type="http://schemas.openxmlformats.org/officeDocument/2006/relationships/image" Target="../media/image129.svg"/><Relationship Id="rId4" Type="http://schemas.openxmlformats.org/officeDocument/2006/relationships/image" Target="../media/image128.png"/></Relationships>
</file>

<file path=ppt/slides/_rels/slide2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hyperlink" Target="https://hive.greenfinanceinstitute.com/gfihive/" TargetMode="External"/><Relationship Id="rId7" Type="http://schemas.openxmlformats.org/officeDocument/2006/relationships/image" Target="../media/image9.svg"/><Relationship Id="rId2" Type="http://schemas.openxmlformats.org/officeDocument/2006/relationships/hyperlink" Target="https://www.greenfinanceinstitute.com/gfihive/firns/" TargetMode="Externa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hyperlink" Target="http://www.chapterzero.org.uk/" TargetMode="External"/><Relationship Id="rId4" Type="http://schemas.openxmlformats.org/officeDocument/2006/relationships/hyperlink" Target="https://chapterzero.org.u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hyperlink" Target="https://www.unep.org/topics/climate-action/adaptation/ecosystem-based-adaptation?_ga=2.104628743.662700398.1723814009-1240792990.1723814009" TargetMode="External"/><Relationship Id="rId13"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hyperlink" Target="https://ourworldindata.org/grapher/co2-land-use" TargetMode="External"/><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unep.org/news-and-stories/story/why-nature-holds-key-meeting-climate-goals" TargetMode="External"/><Relationship Id="rId11" Type="http://schemas.openxmlformats.org/officeDocument/2006/relationships/hyperlink" Target="https://www.unitedutilities.com/corporate/responsibility/stakeholders/catchment-systems-thinking/beyond-water-series-alt/natural-flood-management/" TargetMode="External"/><Relationship Id="rId5" Type="http://schemas.openxmlformats.org/officeDocument/2006/relationships/image" Target="../media/image14.png"/><Relationship Id="rId15" Type="http://schemas.openxmlformats.org/officeDocument/2006/relationships/image" Target="../media/image18.png"/><Relationship Id="rId10" Type="http://schemas.openxmlformats.org/officeDocument/2006/relationships/hyperlink" Target="https://www.se.com/ww/en/work/solutions/sustainability/green-and-circular.jsp" TargetMode="External"/><Relationship Id="rId4" Type="http://schemas.openxmlformats.org/officeDocument/2006/relationships/image" Target="../media/image13.png"/><Relationship Id="rId9" Type="http://schemas.openxmlformats.org/officeDocument/2006/relationships/hyperlink" Target="https://www.leafcoalition.org/corporations" TargetMode="External"/><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hyperlink" Target="https://about.bnef.com/blog/ten-case-studies-highlight-the-financial-costs-of-nature-related-risk/"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hyperlink" Target="https://hive.greenfinanceinstitute.com/gfihive/insights/assessing-the-materiality-of-nature-related-financial-risks-for-the-uk/" TargetMode="External"/><Relationship Id="rId3" Type="http://schemas.openxmlformats.org/officeDocument/2006/relationships/image" Target="../media/image26.png"/><Relationship Id="rId7" Type="http://schemas.openxmlformats.org/officeDocument/2006/relationships/hyperlink" Target="https://www.fsb.org/wp-content/uploads/P180724.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7.jpeg"/><Relationship Id="rId9"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hyperlink" Target="https://swaythefuture.com/products" TargetMode="External"/><Relationship Id="rId13" Type="http://schemas.openxmlformats.org/officeDocument/2006/relationships/hyperlink" Target="https://www.nestle.com/sustainability/nature-environment/forest-positive" TargetMode="External"/><Relationship Id="rId3" Type="http://schemas.openxmlformats.org/officeDocument/2006/relationships/chart" Target="../charts/chart2.xml"/><Relationship Id="rId7" Type="http://schemas.openxmlformats.org/officeDocument/2006/relationships/hyperlink" Target="https://www.fortunebusinessinsights.com/industry-reports/bioplastics-market-101940" TargetMode="External"/><Relationship Id="rId12" Type="http://schemas.openxmlformats.org/officeDocument/2006/relationships/hyperlink" Target="https://www.greenpeace.org.uk/news/breakthrough-moment-end-deforestation-palm-oil/"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indd.adobe.com/view/21fa6902-489b-4821-90a1-0aa0d0d21688" TargetMode="External"/><Relationship Id="rId11" Type="http://schemas.openxmlformats.org/officeDocument/2006/relationships/hyperlink" Target="https://news.mongabay.com/2010/10/the-nestle-example-how-responsible-companies-could-end-deforestation/" TargetMode="External"/><Relationship Id="rId5" Type="http://schemas.openxmlformats.org/officeDocument/2006/relationships/image" Target="../media/image29.png"/><Relationship Id="rId10" Type="http://schemas.openxmlformats.org/officeDocument/2006/relationships/hyperlink" Target="https://www3.weforum.org/docs/WEF_The_Future_Of_Nature_And_Business_2020.pdf" TargetMode="External"/><Relationship Id="rId4" Type="http://schemas.openxmlformats.org/officeDocument/2006/relationships/chart" Target="../charts/chart3.xml"/><Relationship Id="rId9" Type="http://schemas.openxmlformats.org/officeDocument/2006/relationships/hyperlink" Target="https://tracxn.com/d/companies/sway/__k7SmYic9Qd2ek3De_jZ22BaNKtgbNzpEW_6JvZTb_SI/funding-and-investors"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tescoplc.com/tesco-set-to-become-first-uk-retailer-to-offer-sustainability-linked-supply-chain-finance/" TargetMode="External"/><Relationship Id="rId13" Type="http://schemas.openxmlformats.org/officeDocument/2006/relationships/hyperlink" Target="https://www.morganstanley.com/content/dam/msdotcom/en/assets/pdfs/Morgan_Stanley_2021_Sustainability_Report.pdf" TargetMode="External"/><Relationship Id="rId18" Type="http://schemas.openxmlformats.org/officeDocument/2006/relationships/image" Target="../media/image38.png"/><Relationship Id="rId3" Type="http://schemas.openxmlformats.org/officeDocument/2006/relationships/image" Target="../media/image29.png"/><Relationship Id="rId21" Type="http://schemas.openxmlformats.org/officeDocument/2006/relationships/image" Target="../media/image41.png"/><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hyperlink" Target="https://www.cairnhomes.com/news/sustainability-linked-loan/" TargetMode="External"/><Relationship Id="rId11" Type="http://schemas.openxmlformats.org/officeDocument/2006/relationships/image" Target="../media/image32.png"/><Relationship Id="rId5" Type="http://schemas.openxmlformats.org/officeDocument/2006/relationships/hyperlink" Target="https://www.hermes-investment.com/uk/en/intermediary/press/federated-hermes-and-finance-earth-collaborating-on-investment-strategy/" TargetMode="External"/><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1.png"/><Relationship Id="rId19" Type="http://schemas.openxmlformats.org/officeDocument/2006/relationships/image" Target="../media/image39.png"/><Relationship Id="rId4" Type="http://schemas.openxmlformats.org/officeDocument/2006/relationships/hyperlink" Target="https://www.ft.com/content/23c1c1ce-59ef-4fee-8b86-fed2c3e5f3b1" TargetMode="External"/><Relationship Id="rId9" Type="http://schemas.openxmlformats.org/officeDocument/2006/relationships/hyperlink" Target="https://climateassetmanagement.com/" TargetMode="External"/><Relationship Id="rId14" Type="http://schemas.openxmlformats.org/officeDocument/2006/relationships/image" Target="../media/image34.png"/><Relationship Id="rId22"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A river with trees and bushes&#10;&#10;Description automatically generated">
            <a:extLst>
              <a:ext uri="{FF2B5EF4-FFF2-40B4-BE49-F238E27FC236}">
                <a16:creationId xmlns:a16="http://schemas.microsoft.com/office/drawing/2014/main" id="{A9361FC5-4A12-6FD2-FE01-DE586CCF0CFD}"/>
              </a:ext>
            </a:extLst>
          </p:cNvPr>
          <p:cNvPicPr>
            <a:picLocks noChangeAspect="1"/>
          </p:cNvPicPr>
          <p:nvPr/>
        </p:nvPicPr>
        <p:blipFill rotWithShape="1">
          <a:blip r:embed="rId2">
            <a:extLst>
              <a:ext uri="{28A0092B-C50C-407E-A947-70E740481C1C}">
                <a14:useLocalDpi xmlns:a14="http://schemas.microsoft.com/office/drawing/2010/main" val="0"/>
              </a:ext>
            </a:extLst>
          </a:blip>
          <a:srcRect b="15891"/>
          <a:stretch/>
        </p:blipFill>
        <p:spPr>
          <a:xfrm>
            <a:off x="-48030" y="0"/>
            <a:ext cx="12240030" cy="6858000"/>
          </a:xfrm>
          <a:prstGeom prst="rect">
            <a:avLst/>
          </a:prstGeom>
        </p:spPr>
      </p:pic>
      <p:sp>
        <p:nvSpPr>
          <p:cNvPr id="10" name="Rectangle 9">
            <a:extLst>
              <a:ext uri="{FF2B5EF4-FFF2-40B4-BE49-F238E27FC236}">
                <a16:creationId xmlns:a16="http://schemas.microsoft.com/office/drawing/2014/main" id="{78084D7A-6810-FB6F-C0A8-67F880A85493}"/>
              </a:ext>
            </a:extLst>
          </p:cNvPr>
          <p:cNvSpPr/>
          <p:nvPr/>
        </p:nvSpPr>
        <p:spPr>
          <a:xfrm>
            <a:off x="-48030" y="0"/>
            <a:ext cx="12240030" cy="6858000"/>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EFC7768B-7E05-F186-0786-9D33DE5FA993}"/>
              </a:ext>
            </a:extLst>
          </p:cNvPr>
          <p:cNvSpPr>
            <a:spLocks noGrp="1"/>
          </p:cNvSpPr>
          <p:nvPr>
            <p:ph type="ctrTitle"/>
          </p:nvPr>
        </p:nvSpPr>
        <p:spPr>
          <a:xfrm>
            <a:off x="560070" y="935037"/>
            <a:ext cx="6676718" cy="2387600"/>
          </a:xfrm>
        </p:spPr>
        <p:txBody>
          <a:bodyPr/>
          <a:lstStyle/>
          <a:p>
            <a:r>
              <a:rPr lang="en-GB" dirty="0"/>
              <a:t>Taking TNFD to your board</a:t>
            </a:r>
            <a:endParaRPr lang="en-US" dirty="0"/>
          </a:p>
        </p:txBody>
      </p:sp>
      <p:sp>
        <p:nvSpPr>
          <p:cNvPr id="2" name="Subtitle 4">
            <a:extLst>
              <a:ext uri="{FF2B5EF4-FFF2-40B4-BE49-F238E27FC236}">
                <a16:creationId xmlns:a16="http://schemas.microsoft.com/office/drawing/2014/main" id="{AE18653E-D7BC-1C19-2D1B-C5997C01262F}"/>
              </a:ext>
            </a:extLst>
          </p:cNvPr>
          <p:cNvSpPr>
            <a:spLocks noGrp="1"/>
          </p:cNvSpPr>
          <p:nvPr>
            <p:ph type="subTitle" idx="1"/>
          </p:nvPr>
        </p:nvSpPr>
        <p:spPr>
          <a:xfrm>
            <a:off x="933450" y="4729163"/>
            <a:ext cx="6190681" cy="1204912"/>
          </a:xfrm>
        </p:spPr>
        <p:txBody>
          <a:bodyPr/>
          <a:lstStyle/>
          <a:p>
            <a:r>
              <a:rPr lang="en-US" b="1" dirty="0">
                <a:solidFill>
                  <a:schemeClr val="bg1"/>
                </a:solidFill>
              </a:rPr>
              <a:t>Template materials</a:t>
            </a:r>
          </a:p>
          <a:p>
            <a:r>
              <a:rPr lang="en-US" b="1" dirty="0">
                <a:solidFill>
                  <a:schemeClr val="bg1"/>
                </a:solidFill>
              </a:rPr>
              <a:t>Sep 2024</a:t>
            </a:r>
          </a:p>
        </p:txBody>
      </p:sp>
      <p:pic>
        <p:nvPicPr>
          <p:cNvPr id="15" name="Graphic 14">
            <a:extLst>
              <a:ext uri="{FF2B5EF4-FFF2-40B4-BE49-F238E27FC236}">
                <a16:creationId xmlns:a16="http://schemas.microsoft.com/office/drawing/2014/main" id="{7B2196FC-22D3-F87A-51E6-82F2904142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32721" y="283944"/>
            <a:ext cx="1763346" cy="709392"/>
          </a:xfrm>
          <a:prstGeom prst="rect">
            <a:avLst/>
          </a:prstGeom>
        </p:spPr>
      </p:pic>
      <p:pic>
        <p:nvPicPr>
          <p:cNvPr id="5" name="Picture 4" descr="A yellow circle with white text&#10;&#10;Description automatically generated">
            <a:extLst>
              <a:ext uri="{FF2B5EF4-FFF2-40B4-BE49-F238E27FC236}">
                <a16:creationId xmlns:a16="http://schemas.microsoft.com/office/drawing/2014/main" id="{E7E519BD-5FC1-E237-CDC2-143D20F2B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1653" y="301087"/>
            <a:ext cx="1179506" cy="679052"/>
          </a:xfrm>
          <a:prstGeom prst="rect">
            <a:avLst/>
          </a:prstGeom>
        </p:spPr>
      </p:pic>
    </p:spTree>
    <p:extLst>
      <p:ext uri="{BB962C8B-B14F-4D97-AF65-F5344CB8AC3E}">
        <p14:creationId xmlns:p14="http://schemas.microsoft.com/office/powerpoint/2010/main" val="3735199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B493-D326-3DCA-3172-1B45FE901C91}"/>
              </a:ext>
            </a:extLst>
          </p:cNvPr>
          <p:cNvSpPr>
            <a:spLocks noGrp="1"/>
          </p:cNvSpPr>
          <p:nvPr>
            <p:ph type="title"/>
          </p:nvPr>
        </p:nvSpPr>
        <p:spPr/>
        <p:txBody>
          <a:bodyPr>
            <a:normAutofit/>
          </a:bodyPr>
          <a:lstStyle/>
          <a:p>
            <a:r>
              <a:rPr lang="en-GB" sz="2800"/>
              <a:t>Investors are asking investees how they are tackling nature</a:t>
            </a:r>
          </a:p>
        </p:txBody>
      </p:sp>
      <p:sp>
        <p:nvSpPr>
          <p:cNvPr id="4" name="Text Placeholder 4">
            <a:extLst>
              <a:ext uri="{FF2B5EF4-FFF2-40B4-BE49-F238E27FC236}">
                <a16:creationId xmlns:a16="http://schemas.microsoft.com/office/drawing/2014/main" id="{90CCF258-6606-CAD1-8E51-8A58C037DDA9}"/>
              </a:ext>
            </a:extLst>
          </p:cNvPr>
          <p:cNvSpPr txBox="1">
            <a:spLocks/>
          </p:cNvSpPr>
          <p:nvPr/>
        </p:nvSpPr>
        <p:spPr>
          <a:xfrm>
            <a:off x="412750" y="977900"/>
            <a:ext cx="10515600" cy="515986"/>
          </a:xfrm>
          <a:prstGeom prst="rect">
            <a:avLst/>
          </a:prstGeom>
        </p:spPr>
        <p:txBody>
          <a:bodyPr/>
          <a:lstStyle>
            <a:lvl1pPr marL="0" indent="0" algn="l" defTabSz="914400" rtl="0" eaLnBrk="1" latinLnBrk="0" hangingPunct="1">
              <a:lnSpc>
                <a:spcPts val="1500"/>
              </a:lnSpc>
              <a:spcBef>
                <a:spcPts val="400"/>
              </a:spcBef>
              <a:spcAft>
                <a:spcPts val="600"/>
              </a:spcAft>
              <a:buFont typeface="Arial" panose="020B0604020202020204" pitchFamily="34" charset="0"/>
              <a:buNone/>
              <a:defRPr sz="125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tabLst/>
              <a:defRPr sz="2000" b="0" i="0" kern="1200">
                <a:solidFill>
                  <a:schemeClr val="tx1"/>
                </a:solidFill>
                <a:latin typeface="Lora" pitchFamily="2" charset="77"/>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1400" b="0" i="0" kern="1200">
                <a:solidFill>
                  <a:schemeClr val="tx1"/>
                </a:solidFill>
                <a:latin typeface="Lora" pitchFamily="2" charset="77"/>
                <a:ea typeface="+mn-ea"/>
                <a:cs typeface="+mn-cs"/>
              </a:defRPr>
            </a:lvl3pPr>
            <a:lvl4pPr marL="7938" indent="0" algn="l" defTabSz="914400" rtl="0" eaLnBrk="1" latinLnBrk="0" hangingPunct="1">
              <a:lnSpc>
                <a:spcPct val="90000"/>
              </a:lnSpc>
              <a:spcBef>
                <a:spcPts val="500"/>
              </a:spcBef>
              <a:spcAft>
                <a:spcPts val="600"/>
              </a:spcAft>
              <a:buFont typeface="Arial" panose="020B0604020202020204" pitchFamily="34" charset="0"/>
              <a:buNone/>
              <a:tabLst/>
              <a:defRPr sz="1400" kern="1200">
                <a:solidFill>
                  <a:schemeClr val="tx1"/>
                </a:solidFill>
                <a:latin typeface="+mn-lt"/>
                <a:ea typeface="+mn-ea"/>
                <a:cs typeface="+mn-cs"/>
              </a:defRPr>
            </a:lvl4pPr>
            <a:lvl5pPr marL="201613" indent="-201613" algn="l" defTabSz="914400" rtl="0" eaLnBrk="1" latinLnBrk="0" hangingPunct="1">
              <a:lnSpc>
                <a:spcPct val="90000"/>
              </a:lnSpc>
              <a:spcBef>
                <a:spcPts val="500"/>
              </a:spcBef>
              <a:buFont typeface="Arial" panose="020B0604020202020204" pitchFamily="34" charset="0"/>
              <a:buChar char="•"/>
              <a:tabLst/>
              <a:defRPr sz="1250" kern="1200">
                <a:solidFill>
                  <a:schemeClr val="tx1"/>
                </a:solidFill>
                <a:latin typeface="+mn-lt"/>
                <a:ea typeface="+mn-ea"/>
                <a:cs typeface="+mn-cs"/>
              </a:defRPr>
            </a:lvl5pPr>
            <a:lvl6pPr marL="400050" indent="-179388" algn="l" defTabSz="914400" rtl="0" eaLnBrk="1" latinLnBrk="0" hangingPunct="1">
              <a:lnSpc>
                <a:spcPct val="90000"/>
              </a:lnSpc>
              <a:spcBef>
                <a:spcPts val="500"/>
              </a:spcBef>
              <a:buFont typeface="System Font Regular"/>
              <a:buChar char="–"/>
              <a:tabLst/>
              <a:defRPr sz="125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Investors are issuing guidance, policies and letters to boards on their expectations on nature. Over </a:t>
            </a:r>
            <a:r>
              <a:rPr lang="en-US" b="1">
                <a:solidFill>
                  <a:schemeClr val="tx2"/>
                </a:solidFill>
              </a:rPr>
              <a:t>200 institutional investors</a:t>
            </a:r>
            <a:r>
              <a:rPr lang="en-US">
                <a:solidFill>
                  <a:schemeClr val="tx2"/>
                </a:solidFill>
              </a:rPr>
              <a:t>, representing </a:t>
            </a:r>
            <a:r>
              <a:rPr lang="en-US" b="1">
                <a:solidFill>
                  <a:schemeClr val="tx2"/>
                </a:solidFill>
              </a:rPr>
              <a:t>over $28 trillion in AUM </a:t>
            </a:r>
            <a:r>
              <a:rPr lang="en-US">
                <a:solidFill>
                  <a:schemeClr val="tx2"/>
                </a:solidFill>
              </a:rPr>
              <a:t>are driving coordinated engagement through groups such as Nature Action 100 and the PRI Spring Initiative</a:t>
            </a:r>
          </a:p>
        </p:txBody>
      </p:sp>
      <p:pic>
        <p:nvPicPr>
          <p:cNvPr id="26" name="Picture 25">
            <a:extLst>
              <a:ext uri="{FF2B5EF4-FFF2-40B4-BE49-F238E27FC236}">
                <a16:creationId xmlns:a16="http://schemas.microsoft.com/office/drawing/2014/main" id="{E5B2F85D-56FC-C870-73DE-E69FC7693C50}"/>
              </a:ext>
            </a:extLst>
          </p:cNvPr>
          <p:cNvPicPr>
            <a:picLocks noChangeAspect="1"/>
          </p:cNvPicPr>
          <p:nvPr/>
        </p:nvPicPr>
        <p:blipFill>
          <a:blip r:embed="rId3"/>
          <a:stretch>
            <a:fillRect/>
          </a:stretch>
        </p:blipFill>
        <p:spPr>
          <a:xfrm>
            <a:off x="11392342" y="97715"/>
            <a:ext cx="682811" cy="688908"/>
          </a:xfrm>
          <a:prstGeom prst="rect">
            <a:avLst/>
          </a:prstGeom>
        </p:spPr>
      </p:pic>
      <p:sp>
        <p:nvSpPr>
          <p:cNvPr id="28" name="TextBox 27">
            <a:extLst>
              <a:ext uri="{FF2B5EF4-FFF2-40B4-BE49-F238E27FC236}">
                <a16:creationId xmlns:a16="http://schemas.microsoft.com/office/drawing/2014/main" id="{B1A11DD3-99F7-CA88-36AB-161FF31B2052}"/>
              </a:ext>
            </a:extLst>
          </p:cNvPr>
          <p:cNvSpPr txBox="1"/>
          <p:nvPr/>
        </p:nvSpPr>
        <p:spPr>
          <a:xfrm>
            <a:off x="9947061" y="2272710"/>
            <a:ext cx="1830971" cy="2462213"/>
          </a:xfrm>
          <a:prstGeom prst="rect">
            <a:avLst/>
          </a:prstGeom>
          <a:noFill/>
        </p:spPr>
        <p:txBody>
          <a:bodyPr wrap="square" rtlCol="0">
            <a:spAutoFit/>
          </a:bodyPr>
          <a:lstStyle/>
          <a:p>
            <a:r>
              <a:rPr lang="en-US" sz="1100"/>
              <a:t>“We may be exposed to </a:t>
            </a:r>
            <a:r>
              <a:rPr lang="en-US" sz="1100" b="1"/>
              <a:t>portfolio risks </a:t>
            </a:r>
            <a:r>
              <a:rPr lang="en-US" sz="1100"/>
              <a:t>and </a:t>
            </a:r>
            <a:r>
              <a:rPr lang="en-US" sz="1100" b="1"/>
              <a:t>lost investment opportunities </a:t>
            </a:r>
            <a:r>
              <a:rPr lang="en-US" sz="1100"/>
              <a:t>as </a:t>
            </a:r>
            <a:r>
              <a:rPr lang="en-US" sz="1100" b="1"/>
              <a:t>biodiversity and ecosystems </a:t>
            </a:r>
            <a:r>
              <a:rPr lang="en-US" sz="1100"/>
              <a:t>become degraded […] over time </a:t>
            </a:r>
            <a:r>
              <a:rPr lang="en-US" sz="1100" b="1"/>
              <a:t>externalities from unsustainable use of natural ecosystems </a:t>
            </a:r>
            <a:r>
              <a:rPr lang="en-US" sz="1100"/>
              <a:t>may affect [portfolio] </a:t>
            </a:r>
            <a:r>
              <a:rPr lang="en-US" sz="1100" b="1"/>
              <a:t>long-term performance</a:t>
            </a:r>
            <a:r>
              <a:rPr lang="en-US" sz="1100"/>
              <a:t>.”</a:t>
            </a:r>
          </a:p>
          <a:p>
            <a:endParaRPr lang="en-US" sz="1100"/>
          </a:p>
          <a:p>
            <a:pPr marL="285750" indent="-285750">
              <a:buFontTx/>
              <a:buChar char="-"/>
            </a:pPr>
            <a:r>
              <a:rPr lang="en-US" sz="1100" i="1"/>
              <a:t>Expectations of companies</a:t>
            </a:r>
          </a:p>
        </p:txBody>
      </p:sp>
      <p:sp>
        <p:nvSpPr>
          <p:cNvPr id="5" name="TextBox 4">
            <a:extLst>
              <a:ext uri="{FF2B5EF4-FFF2-40B4-BE49-F238E27FC236}">
                <a16:creationId xmlns:a16="http://schemas.microsoft.com/office/drawing/2014/main" id="{B3F1CA92-F4B4-EEE4-8BA4-3CC427CDEAD6}"/>
              </a:ext>
            </a:extLst>
          </p:cNvPr>
          <p:cNvSpPr txBox="1"/>
          <p:nvPr/>
        </p:nvSpPr>
        <p:spPr>
          <a:xfrm>
            <a:off x="2936494" y="2272710"/>
            <a:ext cx="1830971" cy="3477875"/>
          </a:xfrm>
          <a:prstGeom prst="rect">
            <a:avLst/>
          </a:prstGeom>
          <a:noFill/>
        </p:spPr>
        <p:txBody>
          <a:bodyPr wrap="square" rtlCol="0">
            <a:spAutoFit/>
          </a:bodyPr>
          <a:lstStyle/>
          <a:p>
            <a:r>
              <a:rPr lang="en-US" sz="1100"/>
              <a:t>“</a:t>
            </a:r>
            <a:r>
              <a:rPr lang="en-GB" sz="1100"/>
              <a:t>We are </a:t>
            </a:r>
            <a:r>
              <a:rPr lang="en-GB" sz="1100" b="1"/>
              <a:t>encouraging these exchanges </a:t>
            </a:r>
            <a:r>
              <a:rPr lang="en-GB" sz="1100"/>
              <a:t>(Stock Exchange of Hong Kong (HKEX), Singapore Stock Exchange (SGX), Bursa Malaysia and Stock Exchange of Thailand (SET)) to </a:t>
            </a:r>
            <a:r>
              <a:rPr lang="en-GB" sz="1100" b="1"/>
              <a:t>align with the targets and goals of the Kunming Montreal Global Biodiversity Framework </a:t>
            </a:r>
            <a:r>
              <a:rPr lang="en-GB" sz="1100"/>
              <a:t>and to set </a:t>
            </a:r>
            <a:r>
              <a:rPr lang="en-GB" sz="1100" b="1"/>
              <a:t>clear recommendations within disclosure expectations </a:t>
            </a:r>
            <a:r>
              <a:rPr lang="en-GB" sz="1100"/>
              <a:t>and </a:t>
            </a:r>
            <a:r>
              <a:rPr lang="en-GB" sz="1100" b="1"/>
              <a:t>listing rules during 2025</a:t>
            </a:r>
            <a:r>
              <a:rPr lang="en-GB" sz="1100"/>
              <a:t>.”</a:t>
            </a:r>
          </a:p>
          <a:p>
            <a:endParaRPr lang="en-US" sz="1100"/>
          </a:p>
          <a:p>
            <a:pPr marL="285750" indent="-285750">
              <a:buFontTx/>
              <a:buChar char="-"/>
            </a:pPr>
            <a:r>
              <a:rPr lang="en-US" sz="1100" i="1"/>
              <a:t>LGIM Q2 engagement report, 2024</a:t>
            </a:r>
          </a:p>
        </p:txBody>
      </p:sp>
      <p:sp>
        <p:nvSpPr>
          <p:cNvPr id="7" name="TextBox 6">
            <a:extLst>
              <a:ext uri="{FF2B5EF4-FFF2-40B4-BE49-F238E27FC236}">
                <a16:creationId xmlns:a16="http://schemas.microsoft.com/office/drawing/2014/main" id="{E3AFD39A-A8B4-F2C2-808E-49DD438B8C23}"/>
              </a:ext>
            </a:extLst>
          </p:cNvPr>
          <p:cNvSpPr txBox="1"/>
          <p:nvPr/>
        </p:nvSpPr>
        <p:spPr>
          <a:xfrm>
            <a:off x="7524558" y="2272710"/>
            <a:ext cx="1830971" cy="2292935"/>
          </a:xfrm>
          <a:prstGeom prst="rect">
            <a:avLst/>
          </a:prstGeom>
          <a:noFill/>
        </p:spPr>
        <p:txBody>
          <a:bodyPr wrap="square" rtlCol="0">
            <a:spAutoFit/>
          </a:bodyPr>
          <a:lstStyle/>
          <a:p>
            <a:r>
              <a:rPr lang="en-US" sz="1100"/>
              <a:t>“We </a:t>
            </a:r>
            <a:r>
              <a:rPr lang="en-US" sz="1100" b="1"/>
              <a:t>expect all companies to begin reporting </a:t>
            </a:r>
            <a:r>
              <a:rPr lang="en-US" sz="1100"/>
              <a:t>[…] against the </a:t>
            </a:r>
            <a:r>
              <a:rPr lang="en-US" sz="1100" b="1"/>
              <a:t>TNFD framework </a:t>
            </a:r>
            <a:r>
              <a:rPr lang="en-US" sz="1100"/>
              <a:t>in 2023. In preparation […] </a:t>
            </a:r>
            <a:r>
              <a:rPr lang="en-US" sz="1100" b="1"/>
              <a:t>companies should undertake </a:t>
            </a:r>
            <a:r>
              <a:rPr lang="en-US" sz="1100"/>
              <a:t>[…]</a:t>
            </a:r>
            <a:r>
              <a:rPr lang="en-US" sz="1100" b="1"/>
              <a:t> LEAP</a:t>
            </a:r>
            <a:r>
              <a:rPr lang="en-US" sz="1100"/>
              <a:t>.”</a:t>
            </a:r>
          </a:p>
          <a:p>
            <a:endParaRPr lang="en-US" sz="1100"/>
          </a:p>
          <a:p>
            <a:pPr marL="285750" indent="-285750">
              <a:buFontTx/>
              <a:buChar char="-"/>
            </a:pPr>
            <a:r>
              <a:rPr lang="en-US" sz="1100" i="1"/>
              <a:t>Annual letter to company chairpersons from Mark </a:t>
            </a:r>
            <a:r>
              <a:rPr lang="en-US" sz="1100" i="1" err="1"/>
              <a:t>Versey</a:t>
            </a:r>
            <a:r>
              <a:rPr lang="en-US" sz="1100" i="1"/>
              <a:t>, Aviva CEO</a:t>
            </a:r>
          </a:p>
        </p:txBody>
      </p:sp>
      <p:pic>
        <p:nvPicPr>
          <p:cNvPr id="2054" name="Picture 6" descr="Aviva Logo PNG Transparent &amp; SVG Vector - Freebie Supply">
            <a:extLst>
              <a:ext uri="{FF2B5EF4-FFF2-40B4-BE49-F238E27FC236}">
                <a16:creationId xmlns:a16="http://schemas.microsoft.com/office/drawing/2014/main" id="{0B3E0501-7218-8B81-99EF-8330A0B5D2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4432" y="1459077"/>
            <a:ext cx="811222" cy="8112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2066170-814F-5A49-C866-1007362F5991}"/>
              </a:ext>
            </a:extLst>
          </p:cNvPr>
          <p:cNvSpPr txBox="1"/>
          <p:nvPr/>
        </p:nvSpPr>
        <p:spPr>
          <a:xfrm>
            <a:off x="5210239" y="2272710"/>
            <a:ext cx="1830971" cy="2123658"/>
          </a:xfrm>
          <a:prstGeom prst="rect">
            <a:avLst/>
          </a:prstGeom>
          <a:noFill/>
        </p:spPr>
        <p:txBody>
          <a:bodyPr wrap="square" rtlCol="0">
            <a:spAutoFit/>
          </a:bodyPr>
          <a:lstStyle/>
          <a:p>
            <a:r>
              <a:rPr lang="en-US" sz="1100"/>
              <a:t>“We would expect and recommend the investee companies which we engage to </a:t>
            </a:r>
            <a:r>
              <a:rPr lang="en-US" sz="1100" b="1"/>
              <a:t>demonstrate transparent disclosure</a:t>
            </a:r>
            <a:r>
              <a:rPr lang="en-US" sz="1100"/>
              <a:t>, </a:t>
            </a:r>
            <a:r>
              <a:rPr lang="en-US" sz="1100" b="1"/>
              <a:t>reporting regularly </a:t>
            </a:r>
            <a:r>
              <a:rPr lang="en-US" sz="1100"/>
              <a:t>on </a:t>
            </a:r>
            <a:r>
              <a:rPr lang="en-US" sz="1100" b="1"/>
              <a:t>biodiversity and endorsing the TNFD</a:t>
            </a:r>
            <a:r>
              <a:rPr lang="en-US" sz="1100"/>
              <a:t>.”</a:t>
            </a:r>
          </a:p>
          <a:p>
            <a:endParaRPr lang="en-US" sz="1100"/>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100" b="0" i="1" u="none" strike="noStrike" kern="1200" cap="none" spc="0" normalizeH="0" baseline="0" noProof="0">
                <a:ln>
                  <a:noFill/>
                </a:ln>
                <a:solidFill>
                  <a:srgbClr val="000000"/>
                </a:solidFill>
                <a:effectLst/>
                <a:uLnTx/>
                <a:uFillTx/>
                <a:latin typeface="Nunito"/>
                <a:ea typeface="+mn-ea"/>
                <a:cs typeface="+mn-cs"/>
              </a:rPr>
              <a:t>Global investors biodiversity policy statement, 2023</a:t>
            </a:r>
          </a:p>
        </p:txBody>
      </p:sp>
      <p:pic>
        <p:nvPicPr>
          <p:cNvPr id="2058" name="Picture 10" descr="Allianz – Logos Download">
            <a:extLst>
              <a:ext uri="{FF2B5EF4-FFF2-40B4-BE49-F238E27FC236}">
                <a16:creationId xmlns:a16="http://schemas.microsoft.com/office/drawing/2014/main" id="{3C3EC471-955A-7E52-EE85-7E583F18C5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7712" y="1722833"/>
            <a:ext cx="1096023" cy="2837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0DDBE2C-9BAA-687C-21A4-452F13ED1C61}"/>
              </a:ext>
            </a:extLst>
          </p:cNvPr>
          <p:cNvSpPr txBox="1"/>
          <p:nvPr/>
        </p:nvSpPr>
        <p:spPr>
          <a:xfrm>
            <a:off x="558731" y="2272710"/>
            <a:ext cx="1934990" cy="3816429"/>
          </a:xfrm>
          <a:prstGeom prst="rect">
            <a:avLst/>
          </a:prstGeom>
          <a:noFill/>
        </p:spPr>
        <p:txBody>
          <a:bodyPr wrap="square" rtlCol="0">
            <a:spAutoFit/>
          </a:bodyPr>
          <a:lstStyle/>
          <a:p>
            <a:r>
              <a:rPr lang="en-US" sz="1100"/>
              <a:t>“We encourage companies with </a:t>
            </a:r>
            <a:r>
              <a:rPr lang="en-US" sz="1100" b="1"/>
              <a:t>a material impact and reliance on biodiversity and natural capital</a:t>
            </a:r>
            <a:r>
              <a:rPr lang="en-US" sz="1100"/>
              <a:t> to put in place </a:t>
            </a:r>
            <a:r>
              <a:rPr lang="en-US" sz="1100" b="1"/>
              <a:t>effective mitigation strategies </a:t>
            </a:r>
            <a:r>
              <a:rPr lang="en-US" sz="1100"/>
              <a:t>within relevant timelines […] insufficient improvements in biodiversity-related strategy and risk management </a:t>
            </a:r>
            <a:r>
              <a:rPr lang="en-US" sz="1100" b="1"/>
              <a:t>may lead to a dissenting vote cast against the Management </a:t>
            </a:r>
            <a:r>
              <a:rPr lang="en-US" sz="1100"/>
              <a:t>(including by supporting biodiversity-related shareholder resolutions) </a:t>
            </a:r>
            <a:r>
              <a:rPr lang="en-US" sz="1100" b="1"/>
              <a:t>or the Board</a:t>
            </a:r>
            <a:r>
              <a:rPr lang="en-US" sz="1100"/>
              <a:t>.”</a:t>
            </a:r>
          </a:p>
          <a:p>
            <a:endParaRPr lang="en-US" sz="1100"/>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100" b="0" i="1" u="none" strike="noStrike" kern="1200" cap="none" spc="0" normalizeH="0" baseline="0" noProof="0">
                <a:ln>
                  <a:noFill/>
                </a:ln>
                <a:solidFill>
                  <a:srgbClr val="000000"/>
                </a:solidFill>
                <a:effectLst/>
                <a:uLnTx/>
                <a:uFillTx/>
                <a:latin typeface="Nunito"/>
                <a:ea typeface="+mn-ea"/>
                <a:cs typeface="+mn-cs"/>
              </a:rPr>
              <a:t>Corporate governance and voting policy, 2024</a:t>
            </a:r>
            <a:endParaRPr lang="en-US" sz="1100" i="1"/>
          </a:p>
        </p:txBody>
      </p:sp>
      <p:pic>
        <p:nvPicPr>
          <p:cNvPr id="2060" name="Picture 12">
            <a:extLst>
              <a:ext uri="{FF2B5EF4-FFF2-40B4-BE49-F238E27FC236}">
                <a16:creationId xmlns:a16="http://schemas.microsoft.com/office/drawing/2014/main" id="{9FD03393-DBD7-29B3-F3DC-98513D699B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936" y="1587409"/>
            <a:ext cx="554559" cy="5545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F9AC00-2F0C-E36D-FC6C-CD9D0F74A1AE}"/>
              </a:ext>
            </a:extLst>
          </p:cNvPr>
          <p:cNvSpPr txBox="1"/>
          <p:nvPr/>
        </p:nvSpPr>
        <p:spPr>
          <a:xfrm>
            <a:off x="6096000" y="6537987"/>
            <a:ext cx="5956300" cy="338554"/>
          </a:xfrm>
          <a:prstGeom prst="rect">
            <a:avLst/>
          </a:prstGeom>
          <a:noFill/>
        </p:spPr>
        <p:txBody>
          <a:bodyPr wrap="square">
            <a:spAutoFit/>
          </a:bodyPr>
          <a:lstStyle/>
          <a:p>
            <a:pPr algn="r"/>
            <a:r>
              <a:rPr lang="en-US" sz="800" i="1"/>
              <a:t>Source: </a:t>
            </a:r>
            <a:r>
              <a:rPr lang="en-US" sz="800" i="1">
                <a:hlinkClick r:id="rId7"/>
              </a:rPr>
              <a:t>Nature Action 100</a:t>
            </a:r>
            <a:r>
              <a:rPr lang="en-US" sz="800" i="1"/>
              <a:t>, </a:t>
            </a:r>
            <a:r>
              <a:rPr lang="en-US" sz="800" i="1">
                <a:hlinkClick r:id="rId8"/>
              </a:rPr>
              <a:t>PRI Spring Initiative</a:t>
            </a:r>
            <a:endParaRPr lang="en-US" sz="800" i="1"/>
          </a:p>
          <a:p>
            <a:pPr algn="r"/>
            <a:endParaRPr lang="en-GB" sz="800" i="1"/>
          </a:p>
        </p:txBody>
      </p:sp>
      <p:cxnSp>
        <p:nvCxnSpPr>
          <p:cNvPr id="6" name="Straight Connector 5">
            <a:extLst>
              <a:ext uri="{FF2B5EF4-FFF2-40B4-BE49-F238E27FC236}">
                <a16:creationId xmlns:a16="http://schemas.microsoft.com/office/drawing/2014/main" id="{8F61EE3D-0D31-A196-FA1F-7C30146D8E8C}"/>
              </a:ext>
            </a:extLst>
          </p:cNvPr>
          <p:cNvCxnSpPr>
            <a:cxnSpLocks/>
          </p:cNvCxnSpPr>
          <p:nvPr/>
        </p:nvCxnSpPr>
        <p:spPr>
          <a:xfrm flipH="1">
            <a:off x="6096000" y="6512587"/>
            <a:ext cx="5869900"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2388F873-E375-71F9-5E51-248BA3503044}"/>
              </a:ext>
            </a:extLst>
          </p:cNvPr>
          <p:cNvSpPr/>
          <p:nvPr/>
        </p:nvSpPr>
        <p:spPr>
          <a:xfrm>
            <a:off x="5403008" y="4785724"/>
            <a:ext cx="6562891" cy="1701462"/>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100">
                <a:solidFill>
                  <a:schemeClr val="tx1"/>
                </a:solidFill>
                <a:latin typeface="+mj-lt"/>
              </a:rPr>
              <a:t>Nature Action 100 investor expectations</a:t>
            </a:r>
          </a:p>
          <a:p>
            <a:endParaRPr lang="en-GB" sz="1100">
              <a:solidFill>
                <a:schemeClr val="tx1"/>
              </a:solidFill>
            </a:endParaRPr>
          </a:p>
        </p:txBody>
      </p:sp>
      <p:sp>
        <p:nvSpPr>
          <p:cNvPr id="15" name="TextBox 14">
            <a:extLst>
              <a:ext uri="{FF2B5EF4-FFF2-40B4-BE49-F238E27FC236}">
                <a16:creationId xmlns:a16="http://schemas.microsoft.com/office/drawing/2014/main" id="{6B605ED7-4357-5979-7486-CB90A275211C}"/>
              </a:ext>
            </a:extLst>
          </p:cNvPr>
          <p:cNvSpPr txBox="1"/>
          <p:nvPr/>
        </p:nvSpPr>
        <p:spPr>
          <a:xfrm>
            <a:off x="5419543" y="4984459"/>
            <a:ext cx="4018385" cy="147732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1" i="0" u="none" strike="noStrike" kern="1200" cap="none" spc="0" normalizeH="0" baseline="0" noProof="0">
                <a:ln>
                  <a:noFill/>
                </a:ln>
                <a:solidFill>
                  <a:srgbClr val="000000"/>
                </a:solidFill>
                <a:effectLst/>
                <a:uLnTx/>
                <a:uFillTx/>
                <a:latin typeface="Nunito"/>
                <a:ea typeface="+mn-ea"/>
                <a:cs typeface="+mn-cs"/>
              </a:rPr>
              <a:t>Ambition</a:t>
            </a:r>
            <a:r>
              <a:rPr kumimoji="0" lang="en-GB" sz="900" b="0" i="0" u="none" strike="noStrike" kern="1200" cap="none" spc="0" normalizeH="0" baseline="0" noProof="0">
                <a:ln>
                  <a:noFill/>
                </a:ln>
                <a:solidFill>
                  <a:srgbClr val="000000"/>
                </a:solidFill>
                <a:effectLst/>
                <a:uLnTx/>
                <a:uFillTx/>
                <a:latin typeface="Nunito"/>
                <a:ea typeface="+mn-ea"/>
                <a:cs typeface="+mn-cs"/>
              </a:rPr>
              <a:t>: Public commitment to minimise contributions to nature loss, restore ecosystems throughout value chain by 2030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1" i="0" u="none" strike="noStrike" kern="1200" cap="none" spc="0" normalizeH="0" baseline="0" noProof="0">
                <a:ln>
                  <a:noFill/>
                </a:ln>
                <a:solidFill>
                  <a:srgbClr val="000000"/>
                </a:solidFill>
                <a:effectLst/>
                <a:uLnTx/>
                <a:uFillTx/>
                <a:latin typeface="Nunito"/>
                <a:ea typeface="+mn-ea"/>
                <a:cs typeface="+mn-cs"/>
              </a:rPr>
              <a:t>Assessment</a:t>
            </a:r>
            <a:r>
              <a:rPr kumimoji="0" lang="en-GB" sz="900" b="0" i="0" u="none" strike="noStrike" kern="1200" cap="none" spc="0" normalizeH="0" baseline="0" noProof="0">
                <a:ln>
                  <a:noFill/>
                </a:ln>
                <a:solidFill>
                  <a:srgbClr val="000000"/>
                </a:solidFill>
                <a:effectLst/>
                <a:uLnTx/>
                <a:uFillTx/>
                <a:latin typeface="Nunito"/>
                <a:ea typeface="+mn-ea"/>
                <a:cs typeface="+mn-cs"/>
              </a:rPr>
              <a:t>: Public disclosure of nature-related dependencies, impacts, risks and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1" i="0" u="none" strike="noStrike" kern="1200" cap="none" spc="0" normalizeH="0" baseline="0" noProof="0">
                <a:ln>
                  <a:noFill/>
                </a:ln>
                <a:solidFill>
                  <a:srgbClr val="000000"/>
                </a:solidFill>
                <a:effectLst/>
                <a:uLnTx/>
                <a:uFillTx/>
                <a:latin typeface="Nunito"/>
                <a:ea typeface="+mn-ea"/>
                <a:cs typeface="+mn-cs"/>
              </a:rPr>
              <a:t>Targets</a:t>
            </a:r>
            <a:r>
              <a:rPr kumimoji="0" lang="en-GB" sz="900" b="0" i="0" u="none" strike="noStrike" kern="1200" cap="none" spc="0" normalizeH="0" baseline="0" noProof="0">
                <a:ln>
                  <a:noFill/>
                </a:ln>
                <a:solidFill>
                  <a:srgbClr val="000000"/>
                </a:solidFill>
                <a:effectLst/>
                <a:uLnTx/>
                <a:uFillTx/>
                <a:latin typeface="Nunito"/>
                <a:ea typeface="+mn-ea"/>
                <a:cs typeface="+mn-cs"/>
              </a:rPr>
              <a:t>: Set time-bound, science-based targets and disclose annual progress against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1" i="0" u="none" strike="noStrike" kern="1200" cap="none" spc="0" normalizeH="0" baseline="0" noProof="0">
                <a:ln>
                  <a:noFill/>
                </a:ln>
                <a:solidFill>
                  <a:srgbClr val="000000"/>
                </a:solidFill>
                <a:effectLst/>
                <a:uLnTx/>
                <a:uFillTx/>
                <a:latin typeface="Nunito"/>
                <a:ea typeface="+mn-ea"/>
                <a:cs typeface="+mn-cs"/>
              </a:rPr>
              <a:t>Implementation</a:t>
            </a:r>
            <a:r>
              <a:rPr kumimoji="0" lang="en-GB" sz="900" b="0" i="0" u="none" strike="noStrike" kern="1200" cap="none" spc="0" normalizeH="0" baseline="0" noProof="0">
                <a:ln>
                  <a:noFill/>
                </a:ln>
                <a:solidFill>
                  <a:srgbClr val="000000"/>
                </a:solidFill>
                <a:effectLst/>
                <a:uLnTx/>
                <a:uFillTx/>
                <a:latin typeface="Nunito"/>
                <a:ea typeface="+mn-ea"/>
                <a:cs typeface="+mn-cs"/>
              </a:rPr>
              <a:t>: Develop plan on how to achieve targets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1" i="0" u="none" strike="noStrike" kern="1200" cap="none" spc="0" normalizeH="0" baseline="0" noProof="0">
                <a:ln>
                  <a:noFill/>
                </a:ln>
                <a:solidFill>
                  <a:srgbClr val="000000"/>
                </a:solidFill>
                <a:effectLst/>
                <a:uLnTx/>
                <a:uFillTx/>
                <a:latin typeface="Nunito"/>
                <a:ea typeface="+mn-ea"/>
                <a:cs typeface="+mn-cs"/>
              </a:rPr>
              <a:t>Governance</a:t>
            </a:r>
            <a:r>
              <a:rPr kumimoji="0" lang="en-GB" sz="900" b="0" i="0" u="none" strike="noStrike" kern="1200" cap="none" spc="0" normalizeH="0" baseline="0" noProof="0">
                <a:ln>
                  <a:noFill/>
                </a:ln>
                <a:solidFill>
                  <a:srgbClr val="000000"/>
                </a:solidFill>
                <a:effectLst/>
                <a:uLnTx/>
                <a:uFillTx/>
                <a:latin typeface="Nunito"/>
                <a:ea typeface="+mn-ea"/>
                <a:cs typeface="+mn-cs"/>
              </a:rPr>
              <a:t>: Establish Board oversight and disclose management's role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1" i="0" u="none" strike="noStrike" kern="1200" cap="none" spc="0" normalizeH="0" baseline="0" noProof="0">
                <a:ln>
                  <a:noFill/>
                </a:ln>
                <a:solidFill>
                  <a:srgbClr val="000000"/>
                </a:solidFill>
                <a:effectLst/>
                <a:uLnTx/>
                <a:uFillTx/>
                <a:latin typeface="Nunito"/>
                <a:ea typeface="+mn-ea"/>
                <a:cs typeface="+mn-cs"/>
              </a:rPr>
              <a:t>Engagement</a:t>
            </a:r>
            <a:r>
              <a:rPr kumimoji="0" lang="en-GB" sz="900" b="0" i="0" u="none" strike="noStrike" kern="1200" cap="none" spc="0" normalizeH="0" baseline="0" noProof="0">
                <a:ln>
                  <a:noFill/>
                </a:ln>
                <a:solidFill>
                  <a:srgbClr val="000000"/>
                </a:solidFill>
                <a:effectLst/>
                <a:uLnTx/>
                <a:uFillTx/>
                <a:latin typeface="Nunito"/>
                <a:ea typeface="+mn-ea"/>
                <a:cs typeface="+mn-cs"/>
              </a:rPr>
              <a:t>: Engage with external parties throughout value chain</a:t>
            </a:r>
          </a:p>
        </p:txBody>
      </p:sp>
      <p:pic>
        <p:nvPicPr>
          <p:cNvPr id="16" name="Picture 12">
            <a:extLst>
              <a:ext uri="{FF2B5EF4-FFF2-40B4-BE49-F238E27FC236}">
                <a16:creationId xmlns:a16="http://schemas.microsoft.com/office/drawing/2014/main" id="{4AAA9799-1B93-2190-C006-089EFD4D1D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2292" y="4969874"/>
            <a:ext cx="420646" cy="4206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Aviva Logo PNG Transparent &amp; SVG Vector - Freebie Supply">
            <a:extLst>
              <a:ext uri="{FF2B5EF4-FFF2-40B4-BE49-F238E27FC236}">
                <a16:creationId xmlns:a16="http://schemas.microsoft.com/office/drawing/2014/main" id="{294AA0E4-44A5-A9A3-0910-E45560BF59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847" y="4880862"/>
            <a:ext cx="583768" cy="5837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EE07CFF-5824-FEC5-DD56-73D2D36461FA}"/>
              </a:ext>
            </a:extLst>
          </p:cNvPr>
          <p:cNvPicPr>
            <a:picLocks noChangeAspect="1"/>
          </p:cNvPicPr>
          <p:nvPr/>
        </p:nvPicPr>
        <p:blipFill>
          <a:blip r:embed="rId9"/>
          <a:stretch>
            <a:fillRect/>
          </a:stretch>
        </p:blipFill>
        <p:spPr>
          <a:xfrm>
            <a:off x="11019149" y="4966272"/>
            <a:ext cx="687841" cy="386911"/>
          </a:xfrm>
          <a:prstGeom prst="rect">
            <a:avLst/>
          </a:prstGeom>
        </p:spPr>
      </p:pic>
      <p:pic>
        <p:nvPicPr>
          <p:cNvPr id="19" name="Picture 2" descr="Schroders new logo » Sanctuary Graduates: The Early Careers Recruitment ...">
            <a:extLst>
              <a:ext uri="{FF2B5EF4-FFF2-40B4-BE49-F238E27FC236}">
                <a16:creationId xmlns:a16="http://schemas.microsoft.com/office/drawing/2014/main" id="{E96E7BC9-77EE-A8D5-2058-67C6EA3A43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59596" y="5538840"/>
            <a:ext cx="682809" cy="2294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llianz logo histoire et signification, evolution, symbole Allianz">
            <a:extLst>
              <a:ext uri="{FF2B5EF4-FFF2-40B4-BE49-F238E27FC236}">
                <a16:creationId xmlns:a16="http://schemas.microsoft.com/office/drawing/2014/main" id="{D92B32CB-578B-CA9D-EDB9-7326DE043A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15166" y="5520050"/>
            <a:ext cx="522449" cy="2938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SBC Logo y símbolo, significado, historia, PNG, marca">
            <a:extLst>
              <a:ext uri="{FF2B5EF4-FFF2-40B4-BE49-F238E27FC236}">
                <a16:creationId xmlns:a16="http://schemas.microsoft.com/office/drawing/2014/main" id="{4747833D-9318-8897-D91C-35EDA40C0A4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79046" y="5442543"/>
            <a:ext cx="727944" cy="4094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ombard Odier | Certified B Corporation">
            <a:extLst>
              <a:ext uri="{FF2B5EF4-FFF2-40B4-BE49-F238E27FC236}">
                <a16:creationId xmlns:a16="http://schemas.microsoft.com/office/drawing/2014/main" id="{7BF08696-8A3A-2A6A-04E9-13497F336B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55529" y="5818094"/>
            <a:ext cx="934171" cy="5748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Diversity in Tech | M&amp;G PLC - Diversity in Tech">
            <a:extLst>
              <a:ext uri="{FF2B5EF4-FFF2-40B4-BE49-F238E27FC236}">
                <a16:creationId xmlns:a16="http://schemas.microsoft.com/office/drawing/2014/main" id="{D7529204-8613-345B-4875-CC234316353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47624" y="5958643"/>
            <a:ext cx="396214" cy="3962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Multi-Asset Portfolios Core | Asset Management | CREDO">
            <a:extLst>
              <a:ext uri="{FF2B5EF4-FFF2-40B4-BE49-F238E27FC236}">
                <a16:creationId xmlns:a16="http://schemas.microsoft.com/office/drawing/2014/main" id="{05210175-EFA5-F6B9-ABD8-88955CFE85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12737" y="5877410"/>
            <a:ext cx="1054380" cy="5271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6175D7C-6A2A-D2DA-F0CE-0B27FFFE8FFA}"/>
              </a:ext>
            </a:extLst>
          </p:cNvPr>
          <p:cNvPicPr>
            <a:picLocks noChangeAspect="1"/>
          </p:cNvPicPr>
          <p:nvPr/>
        </p:nvPicPr>
        <p:blipFill>
          <a:blip r:embed="rId16"/>
          <a:stretch>
            <a:fillRect/>
          </a:stretch>
        </p:blipFill>
        <p:spPr>
          <a:xfrm>
            <a:off x="3318213" y="1589033"/>
            <a:ext cx="835857" cy="551310"/>
          </a:xfrm>
          <a:prstGeom prst="rect">
            <a:avLst/>
          </a:prstGeom>
        </p:spPr>
      </p:pic>
      <p:pic>
        <p:nvPicPr>
          <p:cNvPr id="1026" name="Picture 2" descr="Vad händer med norska kronan? | Valutahandel.se">
            <a:extLst>
              <a:ext uri="{FF2B5EF4-FFF2-40B4-BE49-F238E27FC236}">
                <a16:creationId xmlns:a16="http://schemas.microsoft.com/office/drawing/2014/main" id="{91A6354B-3789-469E-A6B9-C252CB31B45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38227" y="1524502"/>
            <a:ext cx="811222" cy="623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072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B493-D326-3DCA-3172-1B45FE901C91}"/>
              </a:ext>
            </a:extLst>
          </p:cNvPr>
          <p:cNvSpPr>
            <a:spLocks noGrp="1"/>
          </p:cNvSpPr>
          <p:nvPr>
            <p:ph type="title"/>
          </p:nvPr>
        </p:nvSpPr>
        <p:spPr>
          <a:xfrm>
            <a:off x="428766" y="308903"/>
            <a:ext cx="11362899" cy="697575"/>
          </a:xfrm>
        </p:spPr>
        <p:txBody>
          <a:bodyPr>
            <a:noAutofit/>
          </a:bodyPr>
          <a:lstStyle/>
          <a:p>
            <a:r>
              <a:rPr lang="en-GB" sz="3200"/>
              <a:t>Regulators are moving towards mandatory disclosure and other requirements to improve nature outcomes</a:t>
            </a:r>
          </a:p>
        </p:txBody>
      </p:sp>
      <p:sp>
        <p:nvSpPr>
          <p:cNvPr id="15" name="TextBox 14">
            <a:extLst>
              <a:ext uri="{FF2B5EF4-FFF2-40B4-BE49-F238E27FC236}">
                <a16:creationId xmlns:a16="http://schemas.microsoft.com/office/drawing/2014/main" id="{C2707390-F055-6DAF-C9C3-6BF57AFDEED8}"/>
              </a:ext>
            </a:extLst>
          </p:cNvPr>
          <p:cNvSpPr txBox="1"/>
          <p:nvPr/>
        </p:nvSpPr>
        <p:spPr>
          <a:xfrm>
            <a:off x="4314614" y="2139584"/>
            <a:ext cx="3240000" cy="4154984"/>
          </a:xfrm>
          <a:prstGeom prst="rect">
            <a:avLst/>
          </a:prstGeom>
          <a:noFill/>
        </p:spPr>
        <p:txBody>
          <a:bodyPr wrap="square" rtlCol="0">
            <a:spAutoFit/>
          </a:bodyPr>
          <a:lstStyle/>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en-US" sz="1100" b="1" i="0" u="none" strike="noStrike" cap="none" normalizeH="0" baseline="0" dirty="0">
                <a:ln>
                  <a:noFill/>
                </a:ln>
                <a:effectLst/>
                <a:cs typeface="Arial" panose="020B0604020202020204" pitchFamily="34" charset="0"/>
              </a:rPr>
              <a:t>Corporate Sustainability Reporting Directive (CSRD) </a:t>
            </a:r>
            <a:r>
              <a:rPr kumimoji="0" lang="en-US" altLang="en-US" sz="1100" i="0" u="none" strike="noStrike" cap="none" normalizeH="0" baseline="0" dirty="0">
                <a:ln>
                  <a:noFill/>
                </a:ln>
                <a:effectLst/>
                <a:cs typeface="Arial" panose="020B0604020202020204" pitchFamily="34" charset="0"/>
              </a:rPr>
              <a:t>requires mandatory disclosures on nature. CSRD incorporates TNFD’s four disclosure pillars and recommends the LEAP approach is used for reporters’ double materiality assessments. EFRAG has published a mapping between CSRD and TNFD to support companies in producing joint CSRD-TNFD reports</a:t>
            </a:r>
            <a:endParaRPr lang="en-US" altLang="en-US" sz="1100" dirty="0">
              <a:cs typeface="Arial" panose="020B0604020202020204" pitchFamily="34" charset="0"/>
            </a:endParaRP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kumimoji="0" lang="en-US" altLang="en-US" sz="1100" b="1" i="0" u="none" strike="noStrike" cap="none" normalizeH="0" baseline="0" dirty="0">
                <a:ln>
                  <a:noFill/>
                </a:ln>
                <a:effectLst/>
                <a:cs typeface="Arial" panose="020B0604020202020204" pitchFamily="34" charset="0"/>
              </a:rPr>
              <a:t>Corporate Sustainabilit</a:t>
            </a:r>
            <a:r>
              <a:rPr lang="en-US" altLang="en-US" sz="1100" b="1" dirty="0">
                <a:cs typeface="Arial" panose="020B0604020202020204" pitchFamily="34" charset="0"/>
              </a:rPr>
              <a:t>y Due Diligence Directive (CSDDD) </a:t>
            </a:r>
            <a:r>
              <a:rPr lang="en-US" altLang="en-US" sz="1100" dirty="0">
                <a:cs typeface="Arial" panose="020B0604020202020204" pitchFamily="34" charset="0"/>
              </a:rPr>
              <a:t>creates a legal duty for companies to identify and address their impacts on nature</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lang="en-US" altLang="en-US" sz="1100" b="1" dirty="0">
                <a:cs typeface="Arial" panose="020B0604020202020204" pitchFamily="34" charset="0"/>
              </a:rPr>
              <a:t>EU Deforestation Regulation (EUDR)</a:t>
            </a:r>
            <a:r>
              <a:rPr lang="en-US" altLang="en-US" sz="1100" dirty="0">
                <a:cs typeface="Arial" panose="020B0604020202020204" pitchFamily="34" charset="0"/>
              </a:rPr>
              <a:t> requires companies to ensure all products and services sold in EU are deforestation-free</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lang="en-US" altLang="en-US" sz="1100" b="1" dirty="0">
                <a:cs typeface="Arial" panose="020B0604020202020204" pitchFamily="34" charset="0"/>
              </a:rPr>
              <a:t>Waste Framework Directive </a:t>
            </a:r>
            <a:r>
              <a:rPr lang="en-US" altLang="en-US" sz="1100" dirty="0">
                <a:cs typeface="Arial" panose="020B0604020202020204" pitchFamily="34" charset="0"/>
              </a:rPr>
              <a:t>introduces a ‘polluter pays principle’ as well as ‘extended producer responsibility’</a:t>
            </a:r>
          </a:p>
          <a:p>
            <a:pPr marL="171450" marR="0" lvl="0" indent="-171450" algn="l" defTabSz="914400" rtl="0" eaLnBrk="0" fontAlgn="base" latinLnBrk="0" hangingPunct="0">
              <a:spcBef>
                <a:spcPct val="0"/>
              </a:spcBef>
              <a:spcAft>
                <a:spcPct val="0"/>
              </a:spcAft>
              <a:buClrTx/>
              <a:buSzTx/>
              <a:buFont typeface="Arial" panose="020B0604020202020204" pitchFamily="34" charset="0"/>
              <a:buChar char="•"/>
              <a:tabLst/>
            </a:pPr>
            <a:r>
              <a:rPr lang="en-US" altLang="en-US" sz="1100" b="1" dirty="0">
                <a:cs typeface="Arial" panose="020B0604020202020204" pitchFamily="34" charset="0"/>
              </a:rPr>
              <a:t>Critical Raw Materials Act (CRM Act) </a:t>
            </a:r>
            <a:r>
              <a:rPr lang="en-US" altLang="en-US" sz="1100" dirty="0">
                <a:cs typeface="Arial" panose="020B0604020202020204" pitchFamily="34" charset="0"/>
              </a:rPr>
              <a:t>will diversity the EU’s imports to reduce strategic dependencies. </a:t>
            </a:r>
            <a:r>
              <a:rPr lang="en-GB" altLang="en-US" sz="1100" dirty="0">
                <a:cs typeface="Arial" panose="020B0604020202020204" pitchFamily="34" charset="0"/>
              </a:rPr>
              <a:t>Private operators will have to investigate potential for recovery of critical raw materials from extractive waste</a:t>
            </a:r>
            <a:endParaRPr lang="en-US" altLang="en-US" sz="1100" dirty="0">
              <a:cs typeface="Arial" panose="020B0604020202020204" pitchFamily="34" charset="0"/>
            </a:endParaRPr>
          </a:p>
        </p:txBody>
      </p:sp>
      <p:sp>
        <p:nvSpPr>
          <p:cNvPr id="16" name="TextBox 15">
            <a:extLst>
              <a:ext uri="{FF2B5EF4-FFF2-40B4-BE49-F238E27FC236}">
                <a16:creationId xmlns:a16="http://schemas.microsoft.com/office/drawing/2014/main" id="{E8796BCD-B67F-F6BB-17CB-133FD69243A8}"/>
              </a:ext>
            </a:extLst>
          </p:cNvPr>
          <p:cNvSpPr txBox="1"/>
          <p:nvPr/>
        </p:nvSpPr>
        <p:spPr>
          <a:xfrm>
            <a:off x="4947595" y="1627510"/>
            <a:ext cx="1861888" cy="338554"/>
          </a:xfrm>
          <a:prstGeom prst="rect">
            <a:avLst/>
          </a:prstGeom>
          <a:noFill/>
        </p:spPr>
        <p:txBody>
          <a:bodyPr wrap="square" rtlCol="0">
            <a:spAutoFit/>
          </a:bodyPr>
          <a:lstStyle/>
          <a:p>
            <a:r>
              <a:rPr lang="en-GB" sz="1600">
                <a:cs typeface="Arial" panose="020B0604020202020204" pitchFamily="34" charset="0"/>
              </a:rPr>
              <a:t>European Union</a:t>
            </a:r>
          </a:p>
        </p:txBody>
      </p:sp>
      <p:cxnSp>
        <p:nvCxnSpPr>
          <p:cNvPr id="17" name="Straight Connector 16">
            <a:extLst>
              <a:ext uri="{FF2B5EF4-FFF2-40B4-BE49-F238E27FC236}">
                <a16:creationId xmlns:a16="http://schemas.microsoft.com/office/drawing/2014/main" id="{30FDB237-8204-FAB1-F76C-A6DC3D51F1D7}"/>
              </a:ext>
            </a:extLst>
          </p:cNvPr>
          <p:cNvCxnSpPr>
            <a:cxnSpLocks/>
          </p:cNvCxnSpPr>
          <p:nvPr/>
        </p:nvCxnSpPr>
        <p:spPr>
          <a:xfrm>
            <a:off x="4314614" y="2039056"/>
            <a:ext cx="3216356"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7" name="Picture 10" descr="European Union - Wikipedia">
            <a:extLst>
              <a:ext uri="{FF2B5EF4-FFF2-40B4-BE49-F238E27FC236}">
                <a16:creationId xmlns:a16="http://schemas.microsoft.com/office/drawing/2014/main" id="{930325B0-C8F3-1B34-EE9C-1AEC56FBC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351" y="1509108"/>
            <a:ext cx="575946" cy="383964"/>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descr="Earth globe: Americas with solid fill">
            <a:extLst>
              <a:ext uri="{FF2B5EF4-FFF2-40B4-BE49-F238E27FC236}">
                <a16:creationId xmlns:a16="http://schemas.microsoft.com/office/drawing/2014/main" id="{B02D0B8D-66FE-AA6D-FDF5-B16AA79DC0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72943" y="1475458"/>
            <a:ext cx="496674" cy="496674"/>
          </a:xfrm>
          <a:prstGeom prst="rect">
            <a:avLst/>
          </a:prstGeom>
        </p:spPr>
      </p:pic>
      <p:sp>
        <p:nvSpPr>
          <p:cNvPr id="27" name="TextBox 26">
            <a:extLst>
              <a:ext uri="{FF2B5EF4-FFF2-40B4-BE49-F238E27FC236}">
                <a16:creationId xmlns:a16="http://schemas.microsoft.com/office/drawing/2014/main" id="{94AFD141-AA48-3F70-0CD1-9C51097EE90F}"/>
              </a:ext>
            </a:extLst>
          </p:cNvPr>
          <p:cNvSpPr txBox="1"/>
          <p:nvPr/>
        </p:nvSpPr>
        <p:spPr>
          <a:xfrm>
            <a:off x="8174095" y="2139584"/>
            <a:ext cx="3240000" cy="4493538"/>
          </a:xfrm>
          <a:prstGeom prst="rect">
            <a:avLst/>
          </a:prstGeom>
          <a:noFill/>
        </p:spPr>
        <p:txBody>
          <a:bodyPr wrap="square" rtlCol="0">
            <a:spAutoFit/>
          </a:bodyPr>
          <a:lstStyle/>
          <a:p>
            <a:pPr marL="171450" indent="-171450">
              <a:buFont typeface="Arial" panose="020B0604020202020204" pitchFamily="34" charset="0"/>
              <a:buChar char="•"/>
            </a:pPr>
            <a:r>
              <a:rPr lang="en-GB" sz="1100" b="1" dirty="0">
                <a:cs typeface="Arial" panose="020B0604020202020204" pitchFamily="34" charset="0"/>
              </a:rPr>
              <a:t>Mainland China’s three main stock exchanges </a:t>
            </a:r>
            <a:r>
              <a:rPr lang="en-GB" sz="1100" dirty="0">
                <a:cs typeface="Arial" panose="020B0604020202020204" pitchFamily="34" charset="0"/>
              </a:rPr>
              <a:t>introduced requirements on sustainability reporting covering nature and the </a:t>
            </a:r>
            <a:r>
              <a:rPr lang="en-GB" sz="1100" b="1" dirty="0">
                <a:cs typeface="Arial" panose="020B0604020202020204" pitchFamily="34" charset="0"/>
              </a:rPr>
              <a:t>Hong Kong Stock Exchange </a:t>
            </a:r>
            <a:r>
              <a:rPr lang="en-GB" sz="1100" dirty="0">
                <a:cs typeface="Arial" panose="020B0604020202020204" pitchFamily="34" charset="0"/>
              </a:rPr>
              <a:t>also introduced broad ESG requirements</a:t>
            </a:r>
          </a:p>
          <a:p>
            <a:pPr marL="171450" indent="-171450">
              <a:buFont typeface="Arial" panose="020B0604020202020204" pitchFamily="34" charset="0"/>
              <a:buChar char="•"/>
            </a:pPr>
            <a:r>
              <a:rPr lang="en-GB" sz="1100" dirty="0">
                <a:cs typeface="Arial" panose="020B0604020202020204" pitchFamily="34" charset="0"/>
              </a:rPr>
              <a:t>The </a:t>
            </a:r>
            <a:r>
              <a:rPr lang="en-GB" sz="1100" b="1" dirty="0">
                <a:cs typeface="Arial" panose="020B0604020202020204" pitchFamily="34" charset="0"/>
              </a:rPr>
              <a:t>Indonesian Financial Services Authority (OKJ) </a:t>
            </a:r>
            <a:r>
              <a:rPr lang="en-GB" sz="1100" dirty="0">
                <a:cs typeface="Arial" panose="020B0604020202020204" pitchFamily="34" charset="0"/>
              </a:rPr>
              <a:t>requires listed companies and financial institutions to make sustainability disclosures including nature</a:t>
            </a:r>
          </a:p>
          <a:p>
            <a:pPr marL="171450" indent="-171450">
              <a:buFont typeface="Arial" panose="020B0604020202020204" pitchFamily="34" charset="0"/>
              <a:buChar char="•"/>
            </a:pPr>
            <a:r>
              <a:rPr lang="en-GB" sz="1100" b="1" dirty="0">
                <a:cs typeface="Arial" panose="020B0604020202020204" pitchFamily="34" charset="0"/>
              </a:rPr>
              <a:t>Brazil, Costa Rica, Sri Lanka, Nigeria, Bangladesh, Turkey and Australia </a:t>
            </a:r>
            <a:r>
              <a:rPr lang="en-GB" sz="1100" dirty="0">
                <a:cs typeface="Arial" panose="020B0604020202020204" pitchFamily="34" charset="0"/>
              </a:rPr>
              <a:t>have all adopted ISSB standards on sustainability reporting</a:t>
            </a:r>
          </a:p>
          <a:p>
            <a:pPr marL="171450" indent="-171450">
              <a:buFont typeface="Arial" panose="020B0604020202020204" pitchFamily="34" charset="0"/>
              <a:buChar char="•"/>
            </a:pPr>
            <a:r>
              <a:rPr lang="en-GB" sz="1100" dirty="0">
                <a:cs typeface="Arial" panose="020B0604020202020204" pitchFamily="34" charset="0"/>
              </a:rPr>
              <a:t>Countries including Colombia and Australia have introduced </a:t>
            </a:r>
            <a:r>
              <a:rPr lang="en-GB" sz="1100" b="1" dirty="0">
                <a:cs typeface="Arial" panose="020B0604020202020204" pitchFamily="34" charset="0"/>
              </a:rPr>
              <a:t>compliance markets for impacts on nature </a:t>
            </a:r>
            <a:r>
              <a:rPr lang="en-GB" sz="1100" dirty="0">
                <a:cs typeface="Arial" panose="020B0604020202020204" pitchFamily="34" charset="0"/>
              </a:rPr>
              <a:t>with the global value of compliance offsets estimated at $6 billion</a:t>
            </a:r>
          </a:p>
          <a:p>
            <a:pPr marL="171450" indent="-171450">
              <a:buFont typeface="Arial" panose="020B0604020202020204" pitchFamily="34" charset="0"/>
              <a:buChar char="•"/>
            </a:pPr>
            <a:r>
              <a:rPr lang="en-GB" sz="1100" dirty="0">
                <a:cs typeface="Arial" panose="020B0604020202020204" pitchFamily="34" charset="0"/>
              </a:rPr>
              <a:t>The </a:t>
            </a:r>
            <a:r>
              <a:rPr lang="en-GB" sz="1100" b="1" dirty="0">
                <a:cs typeface="Arial" panose="020B0604020202020204" pitchFamily="34" charset="0"/>
              </a:rPr>
              <a:t>US Forest Act</a:t>
            </a:r>
            <a:r>
              <a:rPr lang="en-GB" sz="1100" dirty="0">
                <a:cs typeface="Arial" panose="020B0604020202020204" pitchFamily="34" charset="0"/>
              </a:rPr>
              <a:t> has support from </a:t>
            </a:r>
            <a:r>
              <a:rPr lang="en-GB" sz="1100" b="1" dirty="0">
                <a:cs typeface="Arial" panose="020B0604020202020204" pitchFamily="34" charset="0"/>
              </a:rPr>
              <a:t>US House and Senate</a:t>
            </a:r>
            <a:r>
              <a:rPr lang="en-GB" sz="1100" dirty="0">
                <a:cs typeface="Arial" panose="020B0604020202020204" pitchFamily="34" charset="0"/>
              </a:rPr>
              <a:t> which would be an equivalent to EUDR. Similarly, the UK government is preparing to implement a </a:t>
            </a:r>
            <a:r>
              <a:rPr lang="en-GB" sz="1100" b="1" dirty="0">
                <a:cs typeface="Arial" panose="020B0604020202020204" pitchFamily="34" charset="0"/>
              </a:rPr>
              <a:t>Forestry Risk Commodity Regulation (UKFRC)</a:t>
            </a:r>
            <a:r>
              <a:rPr lang="en-GB" sz="1100" dirty="0">
                <a:cs typeface="Arial" panose="020B0604020202020204" pitchFamily="34" charset="0"/>
              </a:rPr>
              <a:t> with similar objectives to EUDR</a:t>
            </a:r>
          </a:p>
          <a:p>
            <a:pPr marL="171450" indent="-171450">
              <a:buFont typeface="Arial" panose="020B0604020202020204" pitchFamily="34" charset="0"/>
              <a:buChar char="•"/>
            </a:pPr>
            <a:r>
              <a:rPr lang="en-GB" sz="1100" b="1" dirty="0">
                <a:cs typeface="Arial" panose="020B0604020202020204" pitchFamily="34" charset="0"/>
              </a:rPr>
              <a:t>CSRD</a:t>
            </a:r>
            <a:r>
              <a:rPr lang="en-GB" sz="1100" dirty="0">
                <a:cs typeface="Arial" panose="020B0604020202020204" pitchFamily="34" charset="0"/>
              </a:rPr>
              <a:t> compliance will also fall on non-EU companies with significant activities in the EU</a:t>
            </a:r>
          </a:p>
        </p:txBody>
      </p:sp>
      <p:sp>
        <p:nvSpPr>
          <p:cNvPr id="28" name="TextBox 27">
            <a:extLst>
              <a:ext uri="{FF2B5EF4-FFF2-40B4-BE49-F238E27FC236}">
                <a16:creationId xmlns:a16="http://schemas.microsoft.com/office/drawing/2014/main" id="{D8B001F1-6D86-B481-25CC-39901B144056}"/>
              </a:ext>
            </a:extLst>
          </p:cNvPr>
          <p:cNvSpPr txBox="1"/>
          <p:nvPr/>
        </p:nvSpPr>
        <p:spPr>
          <a:xfrm>
            <a:off x="8669617" y="1627510"/>
            <a:ext cx="1930329" cy="338554"/>
          </a:xfrm>
          <a:prstGeom prst="rect">
            <a:avLst/>
          </a:prstGeom>
          <a:noFill/>
        </p:spPr>
        <p:txBody>
          <a:bodyPr wrap="square" rtlCol="0">
            <a:spAutoFit/>
          </a:bodyPr>
          <a:lstStyle/>
          <a:p>
            <a:r>
              <a:rPr lang="en-GB" sz="1600">
                <a:cs typeface="Arial" panose="020B0604020202020204" pitchFamily="34" charset="0"/>
              </a:rPr>
              <a:t>Other jurisdictions</a:t>
            </a:r>
          </a:p>
        </p:txBody>
      </p:sp>
      <p:sp>
        <p:nvSpPr>
          <p:cNvPr id="6" name="TextBox 5">
            <a:extLst>
              <a:ext uri="{FF2B5EF4-FFF2-40B4-BE49-F238E27FC236}">
                <a16:creationId xmlns:a16="http://schemas.microsoft.com/office/drawing/2014/main" id="{34A7FD1D-8C46-8D21-0618-0DD3F6D713AF}"/>
              </a:ext>
            </a:extLst>
          </p:cNvPr>
          <p:cNvSpPr txBox="1"/>
          <p:nvPr/>
        </p:nvSpPr>
        <p:spPr>
          <a:xfrm>
            <a:off x="704518" y="2139584"/>
            <a:ext cx="3240000" cy="3308598"/>
          </a:xfrm>
          <a:prstGeom prst="rect">
            <a:avLst/>
          </a:prstGeom>
          <a:noFill/>
        </p:spPr>
        <p:txBody>
          <a:bodyPr wrap="square" rtlCol="0">
            <a:spAutoFit/>
          </a:bodyPr>
          <a:lstStyle/>
          <a:p>
            <a:pPr marL="171450" indent="-171450">
              <a:buFont typeface="Arial" panose="020B0604020202020204" pitchFamily="34" charset="0"/>
              <a:buChar char="•"/>
            </a:pPr>
            <a:r>
              <a:rPr lang="en-GB" sz="1100" dirty="0">
                <a:cs typeface="Arial" panose="020B0604020202020204" pitchFamily="34" charset="0"/>
              </a:rPr>
              <a:t>The UK’s forthcoming </a:t>
            </a:r>
            <a:r>
              <a:rPr lang="en-GB" sz="1100" b="1" dirty="0">
                <a:cs typeface="Arial" panose="020B0604020202020204" pitchFamily="34" charset="0"/>
              </a:rPr>
              <a:t>Sustainability Disclosure Requirement (SDR) </a:t>
            </a:r>
            <a:r>
              <a:rPr lang="en-GB" sz="1100" dirty="0">
                <a:cs typeface="Arial" panose="020B0604020202020204" pitchFamily="34" charset="0"/>
              </a:rPr>
              <a:t>is aligned with ISSB’s S1 and S2 standards</a:t>
            </a:r>
          </a:p>
          <a:p>
            <a:pPr marL="171450" indent="-171450">
              <a:buFont typeface="Arial" panose="020B0604020202020204" pitchFamily="34" charset="0"/>
              <a:buChar char="•"/>
            </a:pPr>
            <a:r>
              <a:rPr lang="en-GB" sz="1100" dirty="0">
                <a:cs typeface="Arial" panose="020B0604020202020204" pitchFamily="34" charset="0"/>
              </a:rPr>
              <a:t>With the framework in place to do so, the UK Government is expected to assess the suitability of any new ISSB standards (such as that for nature) for use within SDR</a:t>
            </a:r>
          </a:p>
          <a:p>
            <a:pPr marL="171450" indent="-171450">
              <a:buFont typeface="Arial" panose="020B0604020202020204" pitchFamily="34" charset="0"/>
              <a:buChar char="•"/>
            </a:pPr>
            <a:r>
              <a:rPr lang="en-GB" sz="1100" dirty="0">
                <a:cs typeface="Arial" panose="020B0604020202020204" pitchFamily="34" charset="0"/>
              </a:rPr>
              <a:t>The ISSB’s next area of focus is </a:t>
            </a:r>
            <a:r>
              <a:rPr lang="en-GB" sz="1100" b="1" dirty="0">
                <a:cs typeface="Arial" panose="020B0604020202020204" pitchFamily="34" charset="0"/>
              </a:rPr>
              <a:t>“Biodiversity, Ecosystems and Ecosystem Services” </a:t>
            </a:r>
            <a:r>
              <a:rPr lang="en-GB" sz="1100" dirty="0">
                <a:cs typeface="Arial" panose="020B0604020202020204" pitchFamily="34" charset="0"/>
              </a:rPr>
              <a:t>(nature) which will heavily draw from the TNFD framework</a:t>
            </a:r>
          </a:p>
          <a:p>
            <a:pPr marL="171450" indent="-171450">
              <a:buFont typeface="Arial" panose="020B0604020202020204" pitchFamily="34" charset="0"/>
              <a:buChar char="•"/>
            </a:pPr>
            <a:r>
              <a:rPr lang="en-GB" sz="1100" b="1" dirty="0">
                <a:cs typeface="Arial" panose="020B0604020202020204" pitchFamily="34" charset="0"/>
              </a:rPr>
              <a:t>Biodiversity Net Gain (BNG) </a:t>
            </a:r>
            <a:r>
              <a:rPr lang="en-GB" sz="1100" dirty="0">
                <a:cs typeface="Arial" panose="020B0604020202020204" pitchFamily="34" charset="0"/>
              </a:rPr>
              <a:t>is mandatory for all new UK developments, requiring a </a:t>
            </a:r>
            <a:r>
              <a:rPr lang="en-GB" sz="1100" b="1" dirty="0">
                <a:cs typeface="Arial" panose="020B0604020202020204" pitchFamily="34" charset="0"/>
              </a:rPr>
              <a:t>10% uplift in biodiversity </a:t>
            </a:r>
            <a:r>
              <a:rPr lang="en-GB" sz="1100" dirty="0">
                <a:cs typeface="Arial" panose="020B0604020202020204" pitchFamily="34" charset="0"/>
              </a:rPr>
              <a:t>against the pre-development baseline</a:t>
            </a:r>
          </a:p>
          <a:p>
            <a:pPr marL="171450" indent="-171450">
              <a:buFont typeface="Arial" panose="020B0604020202020204" pitchFamily="34" charset="0"/>
              <a:buChar char="•"/>
            </a:pPr>
            <a:r>
              <a:rPr lang="en-GB" sz="1100" b="1" dirty="0">
                <a:cs typeface="Arial" panose="020B0604020202020204" pitchFamily="34" charset="0"/>
              </a:rPr>
              <a:t>Nutrient Neutrality </a:t>
            </a:r>
            <a:r>
              <a:rPr lang="en-GB" sz="1100" dirty="0">
                <a:cs typeface="Arial" panose="020B0604020202020204" pitchFamily="34" charset="0"/>
              </a:rPr>
              <a:t>regulation requires that new developments must not increase overall nutrient load (nitrogen and phosphorous pollution) on water bodies</a:t>
            </a:r>
          </a:p>
        </p:txBody>
      </p:sp>
      <p:sp>
        <p:nvSpPr>
          <p:cNvPr id="8" name="TextBox 7">
            <a:extLst>
              <a:ext uri="{FF2B5EF4-FFF2-40B4-BE49-F238E27FC236}">
                <a16:creationId xmlns:a16="http://schemas.microsoft.com/office/drawing/2014/main" id="{87BFA625-0950-E7EE-E245-05DDB8B2C6D9}"/>
              </a:ext>
            </a:extLst>
          </p:cNvPr>
          <p:cNvSpPr txBox="1"/>
          <p:nvPr/>
        </p:nvSpPr>
        <p:spPr>
          <a:xfrm>
            <a:off x="1258949" y="1627510"/>
            <a:ext cx="2290068" cy="338554"/>
          </a:xfrm>
          <a:prstGeom prst="rect">
            <a:avLst/>
          </a:prstGeom>
          <a:noFill/>
        </p:spPr>
        <p:txBody>
          <a:bodyPr wrap="square" rtlCol="0">
            <a:spAutoFit/>
          </a:bodyPr>
          <a:lstStyle/>
          <a:p>
            <a:r>
              <a:rPr lang="en-GB" sz="1600">
                <a:cs typeface="Arial" panose="020B0604020202020204" pitchFamily="34" charset="0"/>
              </a:rPr>
              <a:t>UK</a:t>
            </a:r>
          </a:p>
        </p:txBody>
      </p:sp>
      <p:pic>
        <p:nvPicPr>
          <p:cNvPr id="10" name="Picture 2" descr="My Favorite Postcards: Union Flag of Great Britain">
            <a:extLst>
              <a:ext uri="{FF2B5EF4-FFF2-40B4-BE49-F238E27FC236}">
                <a16:creationId xmlns:a16="http://schemas.microsoft.com/office/drawing/2014/main" id="{21C9BD50-E5CF-73B6-F8F2-9383077C20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518" y="1509108"/>
            <a:ext cx="546082" cy="38396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CCFCD668-53FF-2AA1-0622-FA03DC8BA0B7}"/>
              </a:ext>
            </a:extLst>
          </p:cNvPr>
          <p:cNvCxnSpPr>
            <a:cxnSpLocks/>
          </p:cNvCxnSpPr>
          <p:nvPr/>
        </p:nvCxnSpPr>
        <p:spPr>
          <a:xfrm>
            <a:off x="8197739" y="2033531"/>
            <a:ext cx="3216356"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E3FCC6A-9524-A0BB-0185-5C08B71E14C6}"/>
              </a:ext>
            </a:extLst>
          </p:cNvPr>
          <p:cNvCxnSpPr>
            <a:cxnSpLocks/>
          </p:cNvCxnSpPr>
          <p:nvPr/>
        </p:nvCxnSpPr>
        <p:spPr>
          <a:xfrm>
            <a:off x="704518" y="2039056"/>
            <a:ext cx="3216356"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8CF0FC78-A424-8178-0A8D-13A74E262114}"/>
              </a:ext>
            </a:extLst>
          </p:cNvPr>
          <p:cNvPicPr>
            <a:picLocks noChangeAspect="1"/>
          </p:cNvPicPr>
          <p:nvPr/>
        </p:nvPicPr>
        <p:blipFill>
          <a:blip r:embed="rId7"/>
          <a:stretch>
            <a:fillRect/>
          </a:stretch>
        </p:blipFill>
        <p:spPr>
          <a:xfrm>
            <a:off x="11421828" y="102559"/>
            <a:ext cx="682811" cy="688908"/>
          </a:xfrm>
          <a:prstGeom prst="rect">
            <a:avLst/>
          </a:prstGeom>
        </p:spPr>
      </p:pic>
      <p:sp>
        <p:nvSpPr>
          <p:cNvPr id="4" name="TextBox 3">
            <a:extLst>
              <a:ext uri="{FF2B5EF4-FFF2-40B4-BE49-F238E27FC236}">
                <a16:creationId xmlns:a16="http://schemas.microsoft.com/office/drawing/2014/main" id="{2AB83A38-4443-6219-14BA-ADD8DECFF47A}"/>
              </a:ext>
            </a:extLst>
          </p:cNvPr>
          <p:cNvSpPr txBox="1"/>
          <p:nvPr/>
        </p:nvSpPr>
        <p:spPr>
          <a:xfrm>
            <a:off x="6096000" y="6537987"/>
            <a:ext cx="5956300" cy="338554"/>
          </a:xfrm>
          <a:prstGeom prst="rect">
            <a:avLst/>
          </a:prstGeom>
          <a:noFill/>
        </p:spPr>
        <p:txBody>
          <a:bodyPr wrap="square">
            <a:spAutoFit/>
          </a:bodyPr>
          <a:lstStyle/>
          <a:p>
            <a:pPr algn="r"/>
            <a:r>
              <a:rPr lang="en-US" sz="800" i="1"/>
              <a:t>Source: </a:t>
            </a:r>
            <a:r>
              <a:rPr lang="en-US" sz="800" i="1">
                <a:hlinkClick r:id="rId8"/>
              </a:rPr>
              <a:t>SDR implementation update</a:t>
            </a:r>
            <a:r>
              <a:rPr lang="en-US" sz="800" i="1"/>
              <a:t>; </a:t>
            </a:r>
            <a:r>
              <a:rPr lang="en-US" sz="800" i="1">
                <a:hlinkClick r:id="rId9"/>
              </a:rPr>
              <a:t>ISSB announcement on biodiversity</a:t>
            </a:r>
            <a:r>
              <a:rPr lang="en-US" sz="800" i="1"/>
              <a:t>; </a:t>
            </a:r>
            <a:r>
              <a:rPr lang="en-US" sz="800" i="1">
                <a:hlinkClick r:id="rId10"/>
              </a:rPr>
              <a:t>CSRD interoperability mapping</a:t>
            </a:r>
            <a:r>
              <a:rPr lang="en-US" sz="800" i="1"/>
              <a:t>; </a:t>
            </a:r>
            <a:r>
              <a:rPr lang="en-US" sz="800" i="1">
                <a:hlinkClick r:id="rId11"/>
              </a:rPr>
              <a:t>FSB report on nature-related financial risks</a:t>
            </a:r>
            <a:r>
              <a:rPr lang="en-US" sz="800" i="1"/>
              <a:t>; </a:t>
            </a:r>
            <a:r>
              <a:rPr lang="en-US" sz="800" i="1">
                <a:hlinkClick r:id="rId12"/>
              </a:rPr>
              <a:t>EU Waste Law</a:t>
            </a:r>
            <a:r>
              <a:rPr lang="en-US" sz="800" i="1"/>
              <a:t>; </a:t>
            </a:r>
            <a:r>
              <a:rPr lang="en-US" sz="800" i="1">
                <a:hlinkClick r:id="rId13"/>
              </a:rPr>
              <a:t>EU CRM Act</a:t>
            </a:r>
            <a:r>
              <a:rPr lang="en-US" sz="800" i="1"/>
              <a:t>; </a:t>
            </a:r>
            <a:r>
              <a:rPr lang="en-US" sz="800" i="1">
                <a:hlinkClick r:id="rId14"/>
              </a:rPr>
              <a:t>US Forest Act 2023</a:t>
            </a:r>
            <a:r>
              <a:rPr lang="en-US" sz="800" i="1"/>
              <a:t>; </a:t>
            </a:r>
            <a:r>
              <a:rPr lang="en-US" sz="800" i="1">
                <a:hlinkClick r:id="rId15"/>
              </a:rPr>
              <a:t>UK Forest Risk Commodity Regulation</a:t>
            </a:r>
            <a:r>
              <a:rPr lang="en-US" sz="800" i="1"/>
              <a:t>.</a:t>
            </a:r>
            <a:endParaRPr lang="en-GB" sz="800" i="1"/>
          </a:p>
        </p:txBody>
      </p:sp>
      <p:cxnSp>
        <p:nvCxnSpPr>
          <p:cNvPr id="5" name="Straight Connector 4">
            <a:extLst>
              <a:ext uri="{FF2B5EF4-FFF2-40B4-BE49-F238E27FC236}">
                <a16:creationId xmlns:a16="http://schemas.microsoft.com/office/drawing/2014/main" id="{7DEEE4D9-368C-AAFF-6A6D-D86E59EEB5F9}"/>
              </a:ext>
            </a:extLst>
          </p:cNvPr>
          <p:cNvCxnSpPr>
            <a:cxnSpLocks/>
          </p:cNvCxnSpPr>
          <p:nvPr/>
        </p:nvCxnSpPr>
        <p:spPr>
          <a:xfrm flipH="1">
            <a:off x="6096000" y="6512587"/>
            <a:ext cx="5869900"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D793FFD2-3F25-EE57-ECD4-45283B256D32}"/>
              </a:ext>
            </a:extLst>
          </p:cNvPr>
          <p:cNvSpPr/>
          <p:nvPr/>
        </p:nvSpPr>
        <p:spPr>
          <a:xfrm>
            <a:off x="704519" y="5630453"/>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464667C-2085-197F-AC8D-257C0E00A8FC}"/>
              </a:ext>
            </a:extLst>
          </p:cNvPr>
          <p:cNvSpPr/>
          <p:nvPr/>
        </p:nvSpPr>
        <p:spPr>
          <a:xfrm>
            <a:off x="704518" y="5858311"/>
            <a:ext cx="164629" cy="1657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A721FC4-3103-5DE6-3BD0-03E3521AB2BC}"/>
              </a:ext>
            </a:extLst>
          </p:cNvPr>
          <p:cNvSpPr txBox="1"/>
          <p:nvPr/>
        </p:nvSpPr>
        <p:spPr>
          <a:xfrm>
            <a:off x="869148" y="5617459"/>
            <a:ext cx="2450045" cy="681853"/>
          </a:xfrm>
          <a:prstGeom prst="rect">
            <a:avLst/>
          </a:prstGeom>
          <a:noFill/>
        </p:spPr>
        <p:txBody>
          <a:bodyPr wrap="square">
            <a:spAutoFit/>
          </a:bodyPr>
          <a:lstStyle/>
          <a:p>
            <a:pPr marL="0" lvl="3" indent="-255587">
              <a:lnSpc>
                <a:spcPct val="90000"/>
              </a:lnSpc>
              <a:spcBef>
                <a:spcPts val="500"/>
              </a:spcBef>
              <a:defRPr/>
            </a:pPr>
            <a:r>
              <a:rPr kumimoji="0" lang="en-GB" sz="1100" b="0" i="0" u="none" strike="noStrike" kern="1200" cap="none" spc="0" normalizeH="0" baseline="0" noProof="0">
                <a:ln>
                  <a:noFill/>
                </a:ln>
                <a:solidFill>
                  <a:srgbClr val="000000"/>
                </a:solidFill>
                <a:effectLst/>
                <a:uLnTx/>
                <a:uFillTx/>
                <a:latin typeface="Nunito"/>
                <a:ea typeface="+mn-ea"/>
                <a:cs typeface="+mn-cs"/>
              </a:rPr>
              <a:t>Mandatory disclosure requirements</a:t>
            </a:r>
          </a:p>
          <a:p>
            <a:pPr marL="0" lvl="3" indent="-255587">
              <a:lnSpc>
                <a:spcPct val="90000"/>
              </a:lnSpc>
              <a:spcBef>
                <a:spcPts val="500"/>
              </a:spcBef>
              <a:defRPr/>
            </a:pPr>
            <a:r>
              <a:rPr kumimoji="0" lang="en-GB" sz="1100" b="0" i="0" u="none" strike="noStrike" kern="1200" cap="none" spc="0" normalizeH="0" baseline="0" noProof="0">
                <a:ln>
                  <a:noFill/>
                </a:ln>
                <a:solidFill>
                  <a:srgbClr val="000000"/>
                </a:solidFill>
                <a:effectLst/>
                <a:uLnTx/>
                <a:uFillTx/>
                <a:latin typeface="Nunito"/>
                <a:ea typeface="+mn-ea"/>
                <a:cs typeface="+mn-cs"/>
              </a:rPr>
              <a:t>Compliance markets for impacts </a:t>
            </a:r>
          </a:p>
          <a:p>
            <a:pPr marL="0" lvl="3" indent="-255587">
              <a:lnSpc>
                <a:spcPct val="90000"/>
              </a:lnSpc>
              <a:spcBef>
                <a:spcPts val="500"/>
              </a:spcBef>
              <a:defRPr/>
            </a:pPr>
            <a:r>
              <a:rPr lang="en-GB" sz="1100">
                <a:solidFill>
                  <a:srgbClr val="000000"/>
                </a:solidFill>
                <a:latin typeface="Nunito"/>
              </a:rPr>
              <a:t>Risk management policies</a:t>
            </a:r>
            <a:endParaRPr kumimoji="0" lang="en-GB" sz="1100" b="0" i="0" u="none" strike="noStrike" kern="1200" cap="none" spc="0" normalizeH="0" baseline="0" noProof="0">
              <a:ln>
                <a:noFill/>
              </a:ln>
              <a:solidFill>
                <a:srgbClr val="000000"/>
              </a:solidFill>
              <a:effectLst/>
              <a:uLnTx/>
              <a:uFillTx/>
              <a:latin typeface="Nunito"/>
              <a:ea typeface="+mn-ea"/>
              <a:cs typeface="+mn-cs"/>
            </a:endParaRPr>
          </a:p>
        </p:txBody>
      </p:sp>
      <p:sp>
        <p:nvSpPr>
          <p:cNvPr id="19" name="Oval 18">
            <a:extLst>
              <a:ext uri="{FF2B5EF4-FFF2-40B4-BE49-F238E27FC236}">
                <a16:creationId xmlns:a16="http://schemas.microsoft.com/office/drawing/2014/main" id="{62FDE46E-4207-7B3B-1B3B-09B5546CB93A}"/>
              </a:ext>
            </a:extLst>
          </p:cNvPr>
          <p:cNvSpPr/>
          <p:nvPr/>
        </p:nvSpPr>
        <p:spPr>
          <a:xfrm>
            <a:off x="704518" y="6086169"/>
            <a:ext cx="164629" cy="16577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BD872E7-3379-54EC-CCC9-8FA90590B778}"/>
              </a:ext>
            </a:extLst>
          </p:cNvPr>
          <p:cNvSpPr/>
          <p:nvPr/>
        </p:nvSpPr>
        <p:spPr>
          <a:xfrm>
            <a:off x="8197738" y="5014256"/>
            <a:ext cx="164629" cy="16577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E6C9A28-CE77-0F54-15B3-9FA5A4FF9A90}"/>
              </a:ext>
            </a:extLst>
          </p:cNvPr>
          <p:cNvSpPr/>
          <p:nvPr/>
        </p:nvSpPr>
        <p:spPr>
          <a:xfrm>
            <a:off x="695590" y="2185041"/>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BBE49A9-2D7E-D15F-D1CD-EC1F406816B3}"/>
              </a:ext>
            </a:extLst>
          </p:cNvPr>
          <p:cNvSpPr/>
          <p:nvPr/>
        </p:nvSpPr>
        <p:spPr>
          <a:xfrm>
            <a:off x="695589" y="2665761"/>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4F55B87-4A26-3BEE-D8DE-F5E07628DA51}"/>
              </a:ext>
            </a:extLst>
          </p:cNvPr>
          <p:cNvSpPr/>
          <p:nvPr/>
        </p:nvSpPr>
        <p:spPr>
          <a:xfrm>
            <a:off x="695589" y="4033947"/>
            <a:ext cx="164629" cy="1657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D59A247-AC1B-3186-D8F9-0CFDC815ED07}"/>
              </a:ext>
            </a:extLst>
          </p:cNvPr>
          <p:cNvSpPr/>
          <p:nvPr/>
        </p:nvSpPr>
        <p:spPr>
          <a:xfrm>
            <a:off x="695588" y="4696242"/>
            <a:ext cx="164629" cy="1657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4543A1C-8FD4-879E-EE29-2B11B204CBF4}"/>
              </a:ext>
            </a:extLst>
          </p:cNvPr>
          <p:cNvSpPr/>
          <p:nvPr/>
        </p:nvSpPr>
        <p:spPr>
          <a:xfrm>
            <a:off x="4308505" y="3707877"/>
            <a:ext cx="164629" cy="16577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6A4655A-DF42-E233-A118-363ED6976029}"/>
              </a:ext>
            </a:extLst>
          </p:cNvPr>
          <p:cNvSpPr/>
          <p:nvPr/>
        </p:nvSpPr>
        <p:spPr>
          <a:xfrm>
            <a:off x="4314614" y="4361067"/>
            <a:ext cx="164629" cy="16577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2D155AF-2E38-D318-2C78-84535774805D}"/>
              </a:ext>
            </a:extLst>
          </p:cNvPr>
          <p:cNvSpPr/>
          <p:nvPr/>
        </p:nvSpPr>
        <p:spPr>
          <a:xfrm>
            <a:off x="4308505" y="2174879"/>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43AF66B-372A-28A0-65E9-EE1648FF8091}"/>
              </a:ext>
            </a:extLst>
          </p:cNvPr>
          <p:cNvSpPr/>
          <p:nvPr/>
        </p:nvSpPr>
        <p:spPr>
          <a:xfrm>
            <a:off x="8197739" y="4361066"/>
            <a:ext cx="164629" cy="1657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CF2E25E-280E-BD30-560F-36BF92BB25D2}"/>
              </a:ext>
            </a:extLst>
          </p:cNvPr>
          <p:cNvSpPr/>
          <p:nvPr/>
        </p:nvSpPr>
        <p:spPr>
          <a:xfrm>
            <a:off x="8197739" y="3707876"/>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2742572-68CC-E3B4-5782-61B93320ABD4}"/>
              </a:ext>
            </a:extLst>
          </p:cNvPr>
          <p:cNvSpPr/>
          <p:nvPr/>
        </p:nvSpPr>
        <p:spPr>
          <a:xfrm>
            <a:off x="8198496" y="3019688"/>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0BE796D-3EEA-90E0-E588-C7E3382CECA6}"/>
              </a:ext>
            </a:extLst>
          </p:cNvPr>
          <p:cNvSpPr/>
          <p:nvPr/>
        </p:nvSpPr>
        <p:spPr>
          <a:xfrm>
            <a:off x="8197738" y="2174878"/>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8A906EE-85E9-9F81-22D4-F0DD9313247F}"/>
              </a:ext>
            </a:extLst>
          </p:cNvPr>
          <p:cNvSpPr/>
          <p:nvPr/>
        </p:nvSpPr>
        <p:spPr>
          <a:xfrm>
            <a:off x="695588" y="3378184"/>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627767A-7FF4-8B89-A116-0A510B2A0831}"/>
              </a:ext>
            </a:extLst>
          </p:cNvPr>
          <p:cNvSpPr/>
          <p:nvPr/>
        </p:nvSpPr>
        <p:spPr>
          <a:xfrm>
            <a:off x="4311710" y="4848477"/>
            <a:ext cx="164629" cy="16577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248B9BC-1A2D-359F-FB85-81523A20CAEA}"/>
              </a:ext>
            </a:extLst>
          </p:cNvPr>
          <p:cNvSpPr/>
          <p:nvPr/>
        </p:nvSpPr>
        <p:spPr>
          <a:xfrm>
            <a:off x="4308505" y="5352951"/>
            <a:ext cx="164629" cy="16577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FED0087-8B5E-2A8E-3274-FADA2D9A4B9B}"/>
              </a:ext>
            </a:extLst>
          </p:cNvPr>
          <p:cNvSpPr/>
          <p:nvPr/>
        </p:nvSpPr>
        <p:spPr>
          <a:xfrm>
            <a:off x="8197738" y="6024090"/>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104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49905E-98E1-55B7-E678-2FCFED2B4408}"/>
              </a:ext>
            </a:extLst>
          </p:cNvPr>
          <p:cNvSpPr/>
          <p:nvPr/>
        </p:nvSpPr>
        <p:spPr>
          <a:xfrm>
            <a:off x="6095999" y="2048877"/>
            <a:ext cx="5325829" cy="3618496"/>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sz="1100">
              <a:solidFill>
                <a:schemeClr val="tx1"/>
              </a:solidFill>
            </a:endParaRPr>
          </a:p>
        </p:txBody>
      </p:sp>
      <p:sp>
        <p:nvSpPr>
          <p:cNvPr id="2" name="Title 1">
            <a:extLst>
              <a:ext uri="{FF2B5EF4-FFF2-40B4-BE49-F238E27FC236}">
                <a16:creationId xmlns:a16="http://schemas.microsoft.com/office/drawing/2014/main" id="{61CFB493-D326-3DCA-3172-1B45FE901C91}"/>
              </a:ext>
            </a:extLst>
          </p:cNvPr>
          <p:cNvSpPr>
            <a:spLocks noGrp="1"/>
          </p:cNvSpPr>
          <p:nvPr>
            <p:ph type="title"/>
          </p:nvPr>
        </p:nvSpPr>
        <p:spPr/>
        <p:txBody>
          <a:bodyPr>
            <a:normAutofit/>
          </a:bodyPr>
          <a:lstStyle/>
          <a:p>
            <a:r>
              <a:rPr lang="en-GB" sz="3200"/>
              <a:t>Financial supervisors are also moving on nature</a:t>
            </a:r>
          </a:p>
        </p:txBody>
      </p:sp>
      <p:grpSp>
        <p:nvGrpSpPr>
          <p:cNvPr id="10" name="Group 9">
            <a:extLst>
              <a:ext uri="{FF2B5EF4-FFF2-40B4-BE49-F238E27FC236}">
                <a16:creationId xmlns:a16="http://schemas.microsoft.com/office/drawing/2014/main" id="{6CFD955B-7355-F67A-0B61-998F15D089ED}"/>
              </a:ext>
            </a:extLst>
          </p:cNvPr>
          <p:cNvGrpSpPr/>
          <p:nvPr/>
        </p:nvGrpSpPr>
        <p:grpSpPr>
          <a:xfrm>
            <a:off x="6269308" y="2417597"/>
            <a:ext cx="5152520" cy="3097238"/>
            <a:chOff x="6269308" y="3073663"/>
            <a:chExt cx="5152520" cy="3097238"/>
          </a:xfrm>
        </p:grpSpPr>
        <p:pic>
          <p:nvPicPr>
            <p:cNvPr id="9" name="Picture 4">
              <a:extLst>
                <a:ext uri="{FF2B5EF4-FFF2-40B4-BE49-F238E27FC236}">
                  <a16:creationId xmlns:a16="http://schemas.microsoft.com/office/drawing/2014/main" id="{ED65ADEA-DD71-B835-D41B-6015A2DBB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2298" y="3073663"/>
              <a:ext cx="1186540" cy="3271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D0E3F0C-72C2-E38A-CFFD-B448D88DDD0E}"/>
                </a:ext>
              </a:extLst>
            </p:cNvPr>
            <p:cNvSpPr txBox="1"/>
            <p:nvPr/>
          </p:nvSpPr>
          <p:spPr>
            <a:xfrm>
              <a:off x="6269308" y="3708688"/>
              <a:ext cx="5152520" cy="2462213"/>
            </a:xfrm>
            <a:prstGeom prst="rect">
              <a:avLst/>
            </a:prstGeom>
            <a:noFill/>
          </p:spPr>
          <p:txBody>
            <a:bodyPr wrap="square" rtlCol="0">
              <a:spAutoFit/>
            </a:bodyPr>
            <a:lstStyle/>
            <a:p>
              <a:pPr marL="171450" indent="-171450">
                <a:buFont typeface="Arial" panose="020B0604020202020204" pitchFamily="34" charset="0"/>
                <a:buChar char="•"/>
              </a:pPr>
              <a:r>
                <a:rPr lang="en-GB" sz="1100" b="1" dirty="0">
                  <a:cs typeface="Arial" panose="020B0604020202020204" pitchFamily="34" charset="0"/>
                </a:rPr>
                <a:t>The Financial Stability Board (FSB) </a:t>
              </a:r>
              <a:r>
                <a:rPr lang="en-GB" sz="1100" dirty="0">
                  <a:cs typeface="Arial" panose="020B0604020202020204" pitchFamily="34" charset="0"/>
                </a:rPr>
                <a:t>is an international body that makes recommendations to preserve the stability of the global financial system</a:t>
              </a:r>
            </a:p>
            <a:p>
              <a:pPr marL="171450" indent="-171450">
                <a:buFont typeface="Arial" panose="020B0604020202020204" pitchFamily="34" charset="0"/>
                <a:buChar char="•"/>
              </a:pPr>
              <a:endParaRPr lang="en-GB" sz="1100" dirty="0">
                <a:cs typeface="Arial" panose="020B0604020202020204" pitchFamily="34" charset="0"/>
              </a:endParaRPr>
            </a:p>
            <a:p>
              <a:pPr marL="171450" indent="-171450">
                <a:buFont typeface="Arial" panose="020B0604020202020204" pitchFamily="34" charset="0"/>
                <a:buChar char="•"/>
              </a:pPr>
              <a:r>
                <a:rPr lang="en-GB" sz="1100" dirty="0">
                  <a:cs typeface="Arial" panose="020B0604020202020204" pitchFamily="34" charset="0"/>
                </a:rPr>
                <a:t>Published </a:t>
              </a:r>
              <a:r>
                <a:rPr lang="en-GB" sz="1100" b="1" dirty="0">
                  <a:cs typeface="Arial" panose="020B0604020202020204" pitchFamily="34" charset="0"/>
                </a:rPr>
                <a:t>stocktake of global supervisor action on nature</a:t>
              </a:r>
            </a:p>
            <a:p>
              <a:pPr marL="171450" indent="-171450">
                <a:buFont typeface="Arial" panose="020B0604020202020204" pitchFamily="34" charset="0"/>
                <a:buChar char="•"/>
              </a:pPr>
              <a:endParaRPr lang="en-GB" sz="1100" b="1" dirty="0">
                <a:cs typeface="Arial" panose="020B0604020202020204" pitchFamily="34" charset="0"/>
              </a:endParaRPr>
            </a:p>
            <a:p>
              <a:pPr marL="171450" indent="-171450">
                <a:buFont typeface="Arial" panose="020B0604020202020204" pitchFamily="34" charset="0"/>
                <a:buChar char="•"/>
              </a:pPr>
              <a:r>
                <a:rPr lang="en-GB" sz="1100" b="1" dirty="0">
                  <a:cs typeface="Arial" panose="020B0604020202020204" pitchFamily="34" charset="0"/>
                </a:rPr>
                <a:t>Assessments:</a:t>
              </a:r>
              <a:r>
                <a:rPr lang="en-GB" sz="1100" dirty="0">
                  <a:cs typeface="Arial" panose="020B0604020202020204" pitchFamily="34" charset="0"/>
                </a:rPr>
                <a:t> 17 central banks and financial supervisors have conducted or are conducting nature-related risk assessments, largely concluding that exposures to nature-related risks are material and recommending further assessment</a:t>
              </a:r>
            </a:p>
            <a:p>
              <a:endParaRPr lang="en-GB" sz="1100" dirty="0">
                <a:cs typeface="Arial" panose="020B0604020202020204" pitchFamily="34" charset="0"/>
              </a:endParaRPr>
            </a:p>
            <a:p>
              <a:pPr marL="171450" indent="-171450">
                <a:buFont typeface="Arial" panose="020B0604020202020204" pitchFamily="34" charset="0"/>
                <a:buChar char="•"/>
              </a:pPr>
              <a:r>
                <a:rPr lang="en-GB" sz="1100" b="1" dirty="0">
                  <a:cs typeface="Arial" panose="020B0604020202020204" pitchFamily="34" charset="0"/>
                </a:rPr>
                <a:t>Guidance</a:t>
              </a:r>
              <a:r>
                <a:rPr lang="en-GB" sz="1100" dirty="0">
                  <a:cs typeface="Arial" panose="020B0604020202020204" pitchFamily="34" charset="0"/>
                </a:rPr>
                <a:t>: 5 financial supervisors across emerging and advanced economies have issued supervisory guidance for financial institutions on the management of nature-related risks (with many more exploring the case to develop guidance)</a:t>
              </a:r>
            </a:p>
          </p:txBody>
        </p:sp>
      </p:grpSp>
      <p:sp>
        <p:nvSpPr>
          <p:cNvPr id="19" name="TextBox 18">
            <a:extLst>
              <a:ext uri="{FF2B5EF4-FFF2-40B4-BE49-F238E27FC236}">
                <a16:creationId xmlns:a16="http://schemas.microsoft.com/office/drawing/2014/main" id="{1B567FA0-81B5-9671-5F73-D7D20D3C793F}"/>
              </a:ext>
            </a:extLst>
          </p:cNvPr>
          <p:cNvSpPr txBox="1"/>
          <p:nvPr/>
        </p:nvSpPr>
        <p:spPr>
          <a:xfrm>
            <a:off x="436880" y="1009418"/>
            <a:ext cx="10359649" cy="477054"/>
          </a:xfrm>
          <a:prstGeom prst="rect">
            <a:avLst/>
          </a:prstGeom>
        </p:spPr>
        <p:txBody>
          <a:bodyPr vert="horz" lIns="0" tIns="45720" rIns="91440" bIns="45720" rtlCol="0">
            <a:noAutofit/>
          </a:bodyPr>
          <a:lstStyle>
            <a:defPPr>
              <a:defRPr lang="en-US"/>
            </a:defPPr>
            <a:lvl1pPr indent="0">
              <a:lnSpc>
                <a:spcPts val="1500"/>
              </a:lnSpc>
              <a:spcBef>
                <a:spcPts val="400"/>
              </a:spcBef>
              <a:spcAft>
                <a:spcPts val="600"/>
              </a:spcAft>
              <a:buFont typeface="Arial" panose="020B0604020202020204" pitchFamily="34" charset="0"/>
              <a:buNone/>
              <a:defRPr sz="1250">
                <a:solidFill>
                  <a:schemeClr val="tx2"/>
                </a:solidFill>
              </a:defRPr>
            </a:lvl1pPr>
            <a:lvl2pPr marL="0" indent="0">
              <a:lnSpc>
                <a:spcPct val="90000"/>
              </a:lnSpc>
              <a:spcBef>
                <a:spcPts val="500"/>
              </a:spcBef>
              <a:spcAft>
                <a:spcPts val="600"/>
              </a:spcAft>
              <a:buFont typeface="Arial" panose="020B0604020202020204" pitchFamily="34" charset="0"/>
              <a:buNone/>
              <a:tabLst/>
              <a:defRPr sz="2000" b="0" i="0">
                <a:latin typeface="Lora" pitchFamily="2" charset="77"/>
              </a:defRPr>
            </a:lvl2pPr>
            <a:lvl3pPr marL="0" indent="0">
              <a:lnSpc>
                <a:spcPct val="90000"/>
              </a:lnSpc>
              <a:spcBef>
                <a:spcPts val="500"/>
              </a:spcBef>
              <a:spcAft>
                <a:spcPts val="600"/>
              </a:spcAft>
              <a:buFont typeface="Arial" panose="020B0604020202020204" pitchFamily="34" charset="0"/>
              <a:buNone/>
              <a:tabLst/>
              <a:defRPr sz="1400" b="0" i="0">
                <a:latin typeface="Lora" pitchFamily="2" charset="77"/>
              </a:defRPr>
            </a:lvl3pPr>
            <a:lvl4pPr marL="7938" indent="0">
              <a:lnSpc>
                <a:spcPct val="90000"/>
              </a:lnSpc>
              <a:spcBef>
                <a:spcPts val="500"/>
              </a:spcBef>
              <a:spcAft>
                <a:spcPts val="600"/>
              </a:spcAft>
              <a:buFont typeface="Arial" panose="020B0604020202020204" pitchFamily="34" charset="0"/>
              <a:buNone/>
              <a:tabLst/>
              <a:defRPr sz="1400"/>
            </a:lvl4pPr>
            <a:lvl5pPr marL="201613" indent="-201613">
              <a:lnSpc>
                <a:spcPct val="90000"/>
              </a:lnSpc>
              <a:spcBef>
                <a:spcPts val="500"/>
              </a:spcBef>
              <a:buFont typeface="Arial" panose="020B0604020202020204" pitchFamily="34" charset="0"/>
              <a:buChar char="•"/>
              <a:tabLst/>
              <a:defRPr sz="1250"/>
            </a:lvl5pPr>
            <a:lvl6pPr marL="400050" indent="-179388">
              <a:lnSpc>
                <a:spcPct val="90000"/>
              </a:lnSpc>
              <a:spcBef>
                <a:spcPts val="500"/>
              </a:spcBef>
              <a:buFont typeface="System Font Regular"/>
              <a:buChar char="–"/>
              <a:tabLst/>
              <a:defRPr sz="125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Central banks and financial supervisors are increasingly recognising nature loss as a material risk to financial stability, undertaking nature stress tests and developing guidance for licensed financial institutions</a:t>
            </a:r>
          </a:p>
        </p:txBody>
      </p:sp>
      <p:pic>
        <p:nvPicPr>
          <p:cNvPr id="30" name="Picture 29">
            <a:extLst>
              <a:ext uri="{FF2B5EF4-FFF2-40B4-BE49-F238E27FC236}">
                <a16:creationId xmlns:a16="http://schemas.microsoft.com/office/drawing/2014/main" id="{4559B4AC-3165-8656-2CCF-C0FB0B5B3528}"/>
              </a:ext>
            </a:extLst>
          </p:cNvPr>
          <p:cNvPicPr>
            <a:picLocks noChangeAspect="1"/>
          </p:cNvPicPr>
          <p:nvPr/>
        </p:nvPicPr>
        <p:blipFill>
          <a:blip r:embed="rId4"/>
          <a:stretch>
            <a:fillRect/>
          </a:stretch>
        </p:blipFill>
        <p:spPr>
          <a:xfrm>
            <a:off x="11421828" y="102559"/>
            <a:ext cx="682811" cy="688908"/>
          </a:xfrm>
          <a:prstGeom prst="rect">
            <a:avLst/>
          </a:prstGeom>
        </p:spPr>
      </p:pic>
      <p:sp>
        <p:nvSpPr>
          <p:cNvPr id="3" name="TextBox 2">
            <a:extLst>
              <a:ext uri="{FF2B5EF4-FFF2-40B4-BE49-F238E27FC236}">
                <a16:creationId xmlns:a16="http://schemas.microsoft.com/office/drawing/2014/main" id="{A46F63A8-92EE-C32F-A30B-6044556359B3}"/>
              </a:ext>
            </a:extLst>
          </p:cNvPr>
          <p:cNvSpPr txBox="1"/>
          <p:nvPr/>
        </p:nvSpPr>
        <p:spPr>
          <a:xfrm>
            <a:off x="6096000" y="6537987"/>
            <a:ext cx="5956300" cy="461665"/>
          </a:xfrm>
          <a:prstGeom prst="rect">
            <a:avLst/>
          </a:prstGeom>
          <a:noFill/>
        </p:spPr>
        <p:txBody>
          <a:bodyPr wrap="square">
            <a:spAutoFit/>
          </a:bodyPr>
          <a:lstStyle/>
          <a:p>
            <a:pPr algn="r"/>
            <a:r>
              <a:rPr lang="en-US" sz="800" i="1"/>
              <a:t>Source: </a:t>
            </a:r>
            <a:r>
              <a:rPr lang="en-US" sz="800" i="1">
                <a:hlinkClick r:id="rId5"/>
              </a:rPr>
              <a:t>NGFS, Reports on nature-related risks</a:t>
            </a:r>
            <a:r>
              <a:rPr lang="en-US" sz="800" i="1"/>
              <a:t>, </a:t>
            </a:r>
            <a:r>
              <a:rPr lang="en-US" sz="800" i="1">
                <a:hlinkClick r:id="rId6"/>
              </a:rPr>
              <a:t>FSB, </a:t>
            </a:r>
            <a:r>
              <a:rPr lang="en-US" sz="800" i="1" err="1">
                <a:hlinkClick r:id="rId6"/>
              </a:rPr>
              <a:t>Stocktake</a:t>
            </a:r>
            <a:r>
              <a:rPr lang="en-US" sz="800" i="1">
                <a:hlinkClick r:id="rId6"/>
              </a:rPr>
              <a:t> on Nature-related risks</a:t>
            </a:r>
            <a:r>
              <a:rPr lang="en-US" sz="800" i="1"/>
              <a:t>, </a:t>
            </a:r>
            <a:r>
              <a:rPr lang="en-US" sz="800" i="1">
                <a:hlinkClick r:id="rId7"/>
              </a:rPr>
              <a:t>Speech by Sarah Breeden, The nature of risk</a:t>
            </a:r>
            <a:endParaRPr lang="en-US" sz="800" i="1"/>
          </a:p>
          <a:p>
            <a:pPr algn="r"/>
            <a:endParaRPr lang="en-GB" sz="800" i="1"/>
          </a:p>
        </p:txBody>
      </p:sp>
      <p:cxnSp>
        <p:nvCxnSpPr>
          <p:cNvPr id="5" name="Straight Connector 4">
            <a:extLst>
              <a:ext uri="{FF2B5EF4-FFF2-40B4-BE49-F238E27FC236}">
                <a16:creationId xmlns:a16="http://schemas.microsoft.com/office/drawing/2014/main" id="{F9942463-955E-3C78-A967-89D1B1D70FB3}"/>
              </a:ext>
            </a:extLst>
          </p:cNvPr>
          <p:cNvCxnSpPr>
            <a:cxnSpLocks/>
          </p:cNvCxnSpPr>
          <p:nvPr/>
        </p:nvCxnSpPr>
        <p:spPr>
          <a:xfrm flipH="1">
            <a:off x="6096000" y="6512587"/>
            <a:ext cx="5869900"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CCE50D2A-0603-5261-A6B3-DA9B531C57E5}"/>
              </a:ext>
            </a:extLst>
          </p:cNvPr>
          <p:cNvGrpSpPr/>
          <p:nvPr/>
        </p:nvGrpSpPr>
        <p:grpSpPr>
          <a:xfrm>
            <a:off x="592140" y="3881577"/>
            <a:ext cx="4728283" cy="2448193"/>
            <a:chOff x="4300823" y="947317"/>
            <a:chExt cx="4728283" cy="2448193"/>
          </a:xfrm>
        </p:grpSpPr>
        <p:sp>
          <p:nvSpPr>
            <p:cNvPr id="6" name="Text Placeholder 3">
              <a:extLst>
                <a:ext uri="{FF2B5EF4-FFF2-40B4-BE49-F238E27FC236}">
                  <a16:creationId xmlns:a16="http://schemas.microsoft.com/office/drawing/2014/main" id="{0A8ED5CB-A1CC-94F8-421F-00B55BCE080B}"/>
                </a:ext>
              </a:extLst>
            </p:cNvPr>
            <p:cNvSpPr txBox="1">
              <a:spLocks/>
            </p:cNvSpPr>
            <p:nvPr/>
          </p:nvSpPr>
          <p:spPr>
            <a:xfrm>
              <a:off x="4300823" y="1529182"/>
              <a:ext cx="4728283" cy="18663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pPr>
              <a:r>
                <a:rPr lang="en-US" sz="1100">
                  <a:cs typeface="Arial"/>
                </a:rPr>
                <a:t>The Network of Central Banks and Supervisors for Greening the Financial System (NGFS) is a global group of financial supervisors working together on climate and nature issues</a:t>
              </a:r>
            </a:p>
            <a:p>
              <a:pPr marL="285750" indent="-285750">
                <a:lnSpc>
                  <a:spcPct val="100000"/>
                </a:lnSpc>
              </a:pPr>
              <a:r>
                <a:rPr lang="en-US" sz="1100">
                  <a:cs typeface="Arial"/>
                </a:rPr>
                <a:t>Considers </a:t>
              </a:r>
              <a:r>
                <a:rPr lang="en-US" sz="1100" b="1">
                  <a:cs typeface="Arial"/>
                </a:rPr>
                <a:t>nature loss as relevant to financial supervisors’ core mandate</a:t>
              </a:r>
              <a:r>
                <a:rPr lang="en-US" sz="1100">
                  <a:cs typeface="Arial"/>
                </a:rPr>
                <a:t> of financial stability</a:t>
              </a:r>
            </a:p>
            <a:p>
              <a:pPr marL="285750" indent="-285750">
                <a:lnSpc>
                  <a:spcPct val="100000"/>
                </a:lnSpc>
              </a:pPr>
              <a:r>
                <a:rPr lang="en-US" sz="1100">
                  <a:cs typeface="Arial"/>
                </a:rPr>
                <a:t>Published </a:t>
              </a:r>
              <a:r>
                <a:rPr lang="en-US" sz="1100" b="1">
                  <a:cs typeface="Arial"/>
                </a:rPr>
                <a:t>guidance for how central banks </a:t>
              </a:r>
              <a:r>
                <a:rPr lang="en-US" sz="1100">
                  <a:cs typeface="Arial"/>
                </a:rPr>
                <a:t>should approach nature</a:t>
              </a:r>
            </a:p>
            <a:p>
              <a:pPr marL="285750" indent="-285750">
                <a:lnSpc>
                  <a:spcPct val="100000"/>
                </a:lnSpc>
              </a:pPr>
              <a:r>
                <a:rPr lang="en-US" sz="1100">
                  <a:cs typeface="Arial"/>
                </a:rPr>
                <a:t>Developing </a:t>
              </a:r>
              <a:r>
                <a:rPr lang="en-US" sz="1100" b="1">
                  <a:cs typeface="Arial"/>
                </a:rPr>
                <a:t>integrated climate-nature scenarios </a:t>
              </a:r>
              <a:r>
                <a:rPr lang="en-US" sz="1100">
                  <a:cs typeface="Arial"/>
                </a:rPr>
                <a:t>for use by financial sector</a:t>
              </a:r>
              <a:endParaRPr lang="en-US" sz="1100" baseline="30000">
                <a:cs typeface="Arial"/>
              </a:endParaRPr>
            </a:p>
          </p:txBody>
        </p:sp>
        <p:pic>
          <p:nvPicPr>
            <p:cNvPr id="3074" name="Picture 2" descr="Network for Greening the Financial System | Deutsche Bundesbank">
              <a:extLst>
                <a:ext uri="{FF2B5EF4-FFF2-40B4-BE49-F238E27FC236}">
                  <a16:creationId xmlns:a16="http://schemas.microsoft.com/office/drawing/2014/main" id="{DE97CA2B-3252-E38B-79E3-4BCEACFF30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9308" y="947317"/>
              <a:ext cx="792175" cy="4453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298610C1-C80F-87B1-AAB9-25430DF8D18A}"/>
              </a:ext>
            </a:extLst>
          </p:cNvPr>
          <p:cNvGrpSpPr/>
          <p:nvPr/>
        </p:nvGrpSpPr>
        <p:grpSpPr>
          <a:xfrm>
            <a:off x="592140" y="1773845"/>
            <a:ext cx="5152520" cy="2107732"/>
            <a:chOff x="592140" y="4147843"/>
            <a:chExt cx="5152520" cy="2107732"/>
          </a:xfrm>
        </p:grpSpPr>
        <p:pic>
          <p:nvPicPr>
            <p:cNvPr id="16" name="Picture 2" descr="My Favorite Postcards: Union Flag of Great Britain">
              <a:extLst>
                <a:ext uri="{FF2B5EF4-FFF2-40B4-BE49-F238E27FC236}">
                  <a16:creationId xmlns:a16="http://schemas.microsoft.com/office/drawing/2014/main" id="{0607E42E-103E-C2FA-92B1-3F204F3BF9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3240" y="4147843"/>
              <a:ext cx="546082" cy="3839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846524-8D65-0FC2-7A0F-57FF3B2EBA20}"/>
                </a:ext>
              </a:extLst>
            </p:cNvPr>
            <p:cNvSpPr txBox="1"/>
            <p:nvPr/>
          </p:nvSpPr>
          <p:spPr>
            <a:xfrm>
              <a:off x="592140" y="4639748"/>
              <a:ext cx="5152520" cy="1615827"/>
            </a:xfrm>
            <a:prstGeom prst="rect">
              <a:avLst/>
            </a:prstGeom>
            <a:noFill/>
          </p:spPr>
          <p:txBody>
            <a:bodyPr wrap="square" rtlCol="0">
              <a:spAutoFit/>
            </a:bodyPr>
            <a:lstStyle/>
            <a:p>
              <a:pPr marL="171450" indent="-171450">
                <a:buFont typeface="Arial" panose="020B0604020202020204" pitchFamily="34" charset="0"/>
                <a:buChar char="•"/>
              </a:pPr>
              <a:r>
                <a:rPr lang="en-GB" sz="1100" b="1" kern="100" dirty="0">
                  <a:latin typeface="Nunito" pitchFamily="2" charset="0"/>
                  <a:ea typeface="Nunito" pitchFamily="2" charset="0"/>
                  <a:cs typeface="Times New Roman" panose="02020603050405020304" pitchFamily="18" charset="0"/>
                </a:rPr>
                <a:t>A</a:t>
              </a:r>
              <a:r>
                <a:rPr lang="en-GB" sz="1100" b="1" kern="100" dirty="0">
                  <a:effectLst/>
                  <a:latin typeface="Nunito" pitchFamily="2" charset="0"/>
                  <a:ea typeface="Nunito" pitchFamily="2" charset="0"/>
                  <a:cs typeface="Times New Roman" panose="02020603050405020304" pitchFamily="18" charset="0"/>
                </a:rPr>
                <a:t>ll financial regulators in the UK </a:t>
              </a:r>
              <a:r>
                <a:rPr lang="en-GB" sz="1100" kern="100" dirty="0">
                  <a:effectLst/>
                  <a:latin typeface="Nunito" pitchFamily="2" charset="0"/>
                  <a:ea typeface="Nunito" pitchFamily="2" charset="0"/>
                  <a:cs typeface="Times New Roman" panose="02020603050405020304" pitchFamily="18" charset="0"/>
                </a:rPr>
                <a:t>(including the Financial Conduct Authority and Prudential Regulation Authority) are </a:t>
              </a:r>
              <a:r>
                <a:rPr lang="en-GB" sz="1100" b="1" kern="100" dirty="0">
                  <a:effectLst/>
                  <a:latin typeface="Nunito" pitchFamily="2" charset="0"/>
                  <a:ea typeface="Nunito" pitchFamily="2" charset="0"/>
                  <a:cs typeface="Times New Roman" panose="02020603050405020304" pitchFamily="18" charset="0"/>
                </a:rPr>
                <a:t>required under the Financial Services and Markets Act 2023 </a:t>
              </a:r>
              <a:r>
                <a:rPr lang="en-GB" sz="1100" kern="100" dirty="0">
                  <a:effectLst/>
                  <a:latin typeface="Nunito" pitchFamily="2" charset="0"/>
                  <a:ea typeface="Nunito" pitchFamily="2" charset="0"/>
                  <a:cs typeface="Times New Roman" panose="02020603050405020304" pitchFamily="18" charset="0"/>
                </a:rPr>
                <a:t>to utilise the tools at their disposal to support the achievement of the goals set out in the Environment Act with repercussions for noncompliance</a:t>
              </a:r>
            </a:p>
            <a:p>
              <a:pPr marL="171450" indent="-171450">
                <a:buFont typeface="Arial" panose="020B0604020202020204" pitchFamily="34" charset="0"/>
                <a:buChar char="•"/>
              </a:pPr>
              <a:endParaRPr lang="en-GB" sz="1100" kern="100" dirty="0">
                <a:latin typeface="Nunito" pitchFamily="2" charset="0"/>
                <a:ea typeface="Nunito" pitchFamily="2" charset="0"/>
                <a:cs typeface="Times New Roman" panose="02020603050405020304" pitchFamily="18" charset="0"/>
              </a:endParaRPr>
            </a:p>
            <a:p>
              <a:pPr marL="171450" indent="-171450">
                <a:buFont typeface="Arial" panose="020B0604020202020204" pitchFamily="34" charset="0"/>
                <a:buChar char="•"/>
              </a:pPr>
              <a:r>
                <a:rPr lang="en-GB" sz="1100" kern="100" dirty="0">
                  <a:effectLst/>
                  <a:latin typeface="Nunito" pitchFamily="2" charset="0"/>
                  <a:ea typeface="Nunito" pitchFamily="2" charset="0"/>
                  <a:cs typeface="Times New Roman" panose="02020603050405020304" pitchFamily="18" charset="0"/>
                </a:rPr>
                <a:t>The Bank of England is working with the UK Government (via Defra), as well as NGFS and TNFD to build a “clearer picture of the nature-related financial risks facing the UK”</a:t>
              </a:r>
              <a:endParaRPr lang="en-GB" sz="1100" b="1" baseline="30000" dirty="0">
                <a:cs typeface="Arial" panose="020B0604020202020204" pitchFamily="34" charset="0"/>
              </a:endParaRPr>
            </a:p>
          </p:txBody>
        </p:sp>
      </p:grpSp>
    </p:spTree>
    <p:extLst>
      <p:ext uri="{BB962C8B-B14F-4D97-AF65-F5344CB8AC3E}">
        <p14:creationId xmlns:p14="http://schemas.microsoft.com/office/powerpoint/2010/main" val="1733481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3" name="Picture 26" descr="Sogrape Vinhos com melhor nível de serviço logístico em Portugal">
            <a:extLst>
              <a:ext uri="{FF2B5EF4-FFF2-40B4-BE49-F238E27FC236}">
                <a16:creationId xmlns:a16="http://schemas.microsoft.com/office/drawing/2014/main" id="{2188A0C2-9DE1-A267-92BC-8B5F2695532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02467" y="5351188"/>
            <a:ext cx="1159219" cy="6132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36" descr="Taiwan Cement">
            <a:extLst>
              <a:ext uri="{FF2B5EF4-FFF2-40B4-BE49-F238E27FC236}">
                <a16:creationId xmlns:a16="http://schemas.microsoft.com/office/drawing/2014/main" id="{C9CCE28B-6634-A20F-109B-793EBD21F8A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698462" y="5066083"/>
            <a:ext cx="871129" cy="522337"/>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070">
            <a:extLst>
              <a:ext uri="{FF2B5EF4-FFF2-40B4-BE49-F238E27FC236}">
                <a16:creationId xmlns:a16="http://schemas.microsoft.com/office/drawing/2014/main" id="{70288EFD-15DD-9AB9-0B97-2E836D5A8A4F}"/>
              </a:ext>
            </a:extLst>
          </p:cNvPr>
          <p:cNvPicPr>
            <a:picLocks noChangeAspect="1"/>
          </p:cNvPicPr>
          <p:nvPr/>
        </p:nvPicPr>
        <p:blipFill>
          <a:blip r:embed="rId5"/>
          <a:stretch>
            <a:fillRect/>
          </a:stretch>
        </p:blipFill>
        <p:spPr>
          <a:xfrm>
            <a:off x="7368034" y="2333454"/>
            <a:ext cx="779506" cy="779506"/>
          </a:xfrm>
          <a:prstGeom prst="rect">
            <a:avLst/>
          </a:prstGeom>
        </p:spPr>
      </p:pic>
      <p:sp>
        <p:nvSpPr>
          <p:cNvPr id="16" name="TextBox 15">
            <a:extLst>
              <a:ext uri="{FF2B5EF4-FFF2-40B4-BE49-F238E27FC236}">
                <a16:creationId xmlns:a16="http://schemas.microsoft.com/office/drawing/2014/main" id="{840D0D90-84F3-73D5-41C2-30653D15190C}"/>
              </a:ext>
            </a:extLst>
          </p:cNvPr>
          <p:cNvSpPr txBox="1"/>
          <p:nvPr/>
        </p:nvSpPr>
        <p:spPr>
          <a:xfrm>
            <a:off x="202877" y="1628849"/>
            <a:ext cx="1975344" cy="523220"/>
          </a:xfrm>
          <a:prstGeom prst="rect">
            <a:avLst/>
          </a:prstGeom>
          <a:noFill/>
        </p:spPr>
        <p:txBody>
          <a:bodyPr wrap="square" rtlCol="0">
            <a:spAutoFit/>
          </a:bodyPr>
          <a:lstStyle/>
          <a:p>
            <a:r>
              <a:rPr lang="en-GB" sz="1400">
                <a:cs typeface="Arial" panose="020B0604020202020204" pitchFamily="34" charset="0"/>
              </a:rPr>
              <a:t>Published UK TNFD reports</a:t>
            </a:r>
          </a:p>
        </p:txBody>
      </p:sp>
      <p:sp>
        <p:nvSpPr>
          <p:cNvPr id="17" name="TextBox 16">
            <a:extLst>
              <a:ext uri="{FF2B5EF4-FFF2-40B4-BE49-F238E27FC236}">
                <a16:creationId xmlns:a16="http://schemas.microsoft.com/office/drawing/2014/main" id="{DBD0B787-214B-8EC3-0A96-E5A96DCA3267}"/>
              </a:ext>
            </a:extLst>
          </p:cNvPr>
          <p:cNvSpPr txBox="1"/>
          <p:nvPr/>
        </p:nvSpPr>
        <p:spPr>
          <a:xfrm>
            <a:off x="202877" y="2860093"/>
            <a:ext cx="1997920" cy="738664"/>
          </a:xfrm>
          <a:prstGeom prst="rect">
            <a:avLst/>
          </a:prstGeom>
          <a:noFill/>
        </p:spPr>
        <p:txBody>
          <a:bodyPr wrap="square" rtlCol="0">
            <a:spAutoFit/>
          </a:bodyPr>
          <a:lstStyle>
            <a:defPPr>
              <a:defRPr lang="en-US"/>
            </a:defPPr>
            <a:lvl1pPr>
              <a:defRPr sz="1400">
                <a:cs typeface="Arial" panose="020B0604020202020204" pitchFamily="34" charset="0"/>
              </a:defRPr>
            </a:lvl1pPr>
          </a:lstStyle>
          <a:p>
            <a:r>
              <a:rPr lang="en-GB"/>
              <a:t>UK companies reporting on TNFD in 2025</a:t>
            </a:r>
          </a:p>
        </p:txBody>
      </p:sp>
      <p:sp>
        <p:nvSpPr>
          <p:cNvPr id="2" name="Title 1">
            <a:extLst>
              <a:ext uri="{FF2B5EF4-FFF2-40B4-BE49-F238E27FC236}">
                <a16:creationId xmlns:a16="http://schemas.microsoft.com/office/drawing/2014/main" id="{61CFB493-D326-3DCA-3172-1B45FE901C91}"/>
              </a:ext>
            </a:extLst>
          </p:cNvPr>
          <p:cNvSpPr>
            <a:spLocks noGrp="1"/>
          </p:cNvSpPr>
          <p:nvPr>
            <p:ph type="title"/>
          </p:nvPr>
        </p:nvSpPr>
        <p:spPr>
          <a:xfrm>
            <a:off x="428766" y="124978"/>
            <a:ext cx="11362899" cy="697575"/>
          </a:xfrm>
        </p:spPr>
        <p:txBody>
          <a:bodyPr>
            <a:normAutofit/>
          </a:bodyPr>
          <a:lstStyle/>
          <a:p>
            <a:r>
              <a:rPr lang="en-GB" sz="3200"/>
              <a:t>Peers are moving across every sector</a:t>
            </a:r>
          </a:p>
        </p:txBody>
      </p:sp>
      <p:sp>
        <p:nvSpPr>
          <p:cNvPr id="44" name="TextBox 43">
            <a:extLst>
              <a:ext uri="{FF2B5EF4-FFF2-40B4-BE49-F238E27FC236}">
                <a16:creationId xmlns:a16="http://schemas.microsoft.com/office/drawing/2014/main" id="{779C8AC3-1563-C580-2374-E394585E45B6}"/>
              </a:ext>
            </a:extLst>
          </p:cNvPr>
          <p:cNvSpPr txBox="1"/>
          <p:nvPr/>
        </p:nvSpPr>
        <p:spPr>
          <a:xfrm>
            <a:off x="202877" y="4362788"/>
            <a:ext cx="2091590" cy="646331"/>
          </a:xfrm>
          <a:prstGeom prst="rect">
            <a:avLst/>
          </a:prstGeom>
          <a:noFill/>
        </p:spPr>
        <p:txBody>
          <a:bodyPr wrap="square" rtlCol="0">
            <a:spAutoFit/>
          </a:bodyPr>
          <a:lstStyle>
            <a:defPPr>
              <a:defRPr lang="en-US"/>
            </a:defPPr>
            <a:lvl1pPr>
              <a:defRPr sz="1400">
                <a:cs typeface="Arial" panose="020B0604020202020204" pitchFamily="34" charset="0"/>
              </a:defRPr>
            </a:lvl1pPr>
          </a:lstStyle>
          <a:p>
            <a:r>
              <a:rPr lang="en-GB"/>
              <a:t>SBTN pilot companies</a:t>
            </a:r>
          </a:p>
          <a:p>
            <a:r>
              <a:rPr lang="en-GB" sz="1050"/>
              <a:t>(developing science-based targets for nature)</a:t>
            </a:r>
          </a:p>
        </p:txBody>
      </p:sp>
      <p:sp>
        <p:nvSpPr>
          <p:cNvPr id="52" name="TextBox 51">
            <a:extLst>
              <a:ext uri="{FF2B5EF4-FFF2-40B4-BE49-F238E27FC236}">
                <a16:creationId xmlns:a16="http://schemas.microsoft.com/office/drawing/2014/main" id="{453FBB3F-FED0-6778-2169-DB8F8F0F25EF}"/>
              </a:ext>
            </a:extLst>
          </p:cNvPr>
          <p:cNvSpPr txBox="1"/>
          <p:nvPr/>
        </p:nvSpPr>
        <p:spPr>
          <a:xfrm>
            <a:off x="202876" y="5606407"/>
            <a:ext cx="2173084" cy="684803"/>
          </a:xfrm>
          <a:prstGeom prst="rect">
            <a:avLst/>
          </a:prstGeom>
          <a:noFill/>
        </p:spPr>
        <p:txBody>
          <a:bodyPr wrap="square" rtlCol="0">
            <a:spAutoFit/>
          </a:bodyPr>
          <a:lstStyle>
            <a:defPPr>
              <a:defRPr lang="en-US"/>
            </a:defPPr>
            <a:lvl1pPr>
              <a:defRPr sz="1400">
                <a:cs typeface="Arial" panose="020B0604020202020204" pitchFamily="34" charset="0"/>
              </a:defRPr>
            </a:lvl1pPr>
          </a:lstStyle>
          <a:p>
            <a:r>
              <a:rPr lang="en-GB"/>
              <a:t>Nature strategies published and validated</a:t>
            </a:r>
          </a:p>
          <a:p>
            <a:r>
              <a:rPr lang="en-GB" sz="1050"/>
              <a:t>(by the Now for Nature initiative)</a:t>
            </a:r>
          </a:p>
        </p:txBody>
      </p:sp>
      <p:pic>
        <p:nvPicPr>
          <p:cNvPr id="18" name="Picture 17">
            <a:extLst>
              <a:ext uri="{FF2B5EF4-FFF2-40B4-BE49-F238E27FC236}">
                <a16:creationId xmlns:a16="http://schemas.microsoft.com/office/drawing/2014/main" id="{491716DA-D64D-39DE-03C0-66881C3C5DB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33843" y="1482797"/>
            <a:ext cx="1365402" cy="682701"/>
          </a:xfrm>
          <a:prstGeom prst="rect">
            <a:avLst/>
          </a:prstGeom>
        </p:spPr>
      </p:pic>
      <p:pic>
        <p:nvPicPr>
          <p:cNvPr id="19" name="Picture 8">
            <a:extLst>
              <a:ext uri="{FF2B5EF4-FFF2-40B4-BE49-F238E27FC236}">
                <a16:creationId xmlns:a16="http://schemas.microsoft.com/office/drawing/2014/main" id="{8E7E2B0C-74B5-BDD6-B783-D1B29C294C2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94167" y="972175"/>
            <a:ext cx="1046883" cy="6250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GSK Logo, GSK Symbol Meaning, History and Evolution">
            <a:extLst>
              <a:ext uri="{FF2B5EF4-FFF2-40B4-BE49-F238E27FC236}">
                <a16:creationId xmlns:a16="http://schemas.microsoft.com/office/drawing/2014/main" id="{7899F87A-688F-F49D-472E-777940629AC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913979" y="1136233"/>
            <a:ext cx="804494" cy="5714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Legal and General preparing to launch landlord lifetime mortgage">
            <a:extLst>
              <a:ext uri="{FF2B5EF4-FFF2-40B4-BE49-F238E27FC236}">
                <a16:creationId xmlns:a16="http://schemas.microsoft.com/office/drawing/2014/main" id="{B6F276B9-6E59-1432-9905-8F1B3C8CE4E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126647" y="1072786"/>
            <a:ext cx="708412" cy="53112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Severn Trent Logo PNG Transparent &amp; SVG Vector - Freebie Supply">
            <a:extLst>
              <a:ext uri="{FF2B5EF4-FFF2-40B4-BE49-F238E27FC236}">
                <a16:creationId xmlns:a16="http://schemas.microsoft.com/office/drawing/2014/main" id="{EE6DB959-06D7-8C74-127A-713D5E99FECB}"/>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584005" y="1452283"/>
            <a:ext cx="625005" cy="62500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8" descr="Climate Asset Management | Initiative 20x20">
            <a:extLst>
              <a:ext uri="{FF2B5EF4-FFF2-40B4-BE49-F238E27FC236}">
                <a16:creationId xmlns:a16="http://schemas.microsoft.com/office/drawing/2014/main" id="{97A4A386-12A2-3BA4-76B4-BE327F40E72A}"/>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053951" y="1367233"/>
            <a:ext cx="1223942" cy="693343"/>
          </a:xfrm>
          <a:prstGeom prst="rect">
            <a:avLst/>
          </a:prstGeom>
          <a:noFill/>
          <a:extLst>
            <a:ext uri="{909E8E84-426E-40DD-AFC4-6F175D3DCCD1}">
              <a14:hiddenFill xmlns:a14="http://schemas.microsoft.com/office/drawing/2010/main">
                <a:solidFill>
                  <a:srgbClr val="FFFFFF"/>
                </a:solidFill>
              </a14:hiddenFill>
            </a:ext>
          </a:extLst>
        </p:spPr>
      </p:pic>
      <p:pic>
        <p:nvPicPr>
          <p:cNvPr id="2048" name="Picture 20" descr="DRAX GROUP PLC DRX Stock | London Stock Exchange">
            <a:extLst>
              <a:ext uri="{FF2B5EF4-FFF2-40B4-BE49-F238E27FC236}">
                <a16:creationId xmlns:a16="http://schemas.microsoft.com/office/drawing/2014/main" id="{A0EDDE35-1434-AFAF-ADAF-0F1816B654E4}"/>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738733" y="973974"/>
            <a:ext cx="542571" cy="25467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2" descr="Anglo American Interview - Peru Mining 2021">
            <a:extLst>
              <a:ext uri="{FF2B5EF4-FFF2-40B4-BE49-F238E27FC236}">
                <a16:creationId xmlns:a16="http://schemas.microsoft.com/office/drawing/2014/main" id="{6669E0E0-9F9E-A456-FA0D-A7865BA8398A}"/>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907034" y="1518105"/>
            <a:ext cx="1748613" cy="6935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24" descr="Oxbury Bank Plc - East of England Agricultural Society">
            <a:extLst>
              <a:ext uri="{FF2B5EF4-FFF2-40B4-BE49-F238E27FC236}">
                <a16:creationId xmlns:a16="http://schemas.microsoft.com/office/drawing/2014/main" id="{593D8855-0759-8B62-C3F8-7A0AA2D94775}"/>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741544" y="950774"/>
            <a:ext cx="973357" cy="226863"/>
          </a:xfrm>
          <a:prstGeom prst="rect">
            <a:avLst/>
          </a:prstGeom>
          <a:noFill/>
          <a:extLst>
            <a:ext uri="{909E8E84-426E-40DD-AFC4-6F175D3DCCD1}">
              <a14:hiddenFill xmlns:a14="http://schemas.microsoft.com/office/drawing/2010/main">
                <a:solidFill>
                  <a:srgbClr val="FFFFFF"/>
                </a:solidFill>
              </a14:hiddenFill>
            </a:ext>
          </a:extLst>
        </p:spPr>
      </p:pic>
      <p:cxnSp>
        <p:nvCxnSpPr>
          <p:cNvPr id="2055" name="Straight Connector 2054">
            <a:extLst>
              <a:ext uri="{FF2B5EF4-FFF2-40B4-BE49-F238E27FC236}">
                <a16:creationId xmlns:a16="http://schemas.microsoft.com/office/drawing/2014/main" id="{1AB5213F-7B71-3C21-456F-4A7248AA4797}"/>
              </a:ext>
            </a:extLst>
          </p:cNvPr>
          <p:cNvCxnSpPr>
            <a:cxnSpLocks/>
          </p:cNvCxnSpPr>
          <p:nvPr/>
        </p:nvCxnSpPr>
        <p:spPr>
          <a:xfrm>
            <a:off x="319112" y="2145498"/>
            <a:ext cx="7797632"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2069" name="Picture 20" descr="Brunel Pension Partnership appoints Colmore - Colmore">
            <a:extLst>
              <a:ext uri="{FF2B5EF4-FFF2-40B4-BE49-F238E27FC236}">
                <a16:creationId xmlns:a16="http://schemas.microsoft.com/office/drawing/2014/main" id="{4EB186F3-DA6B-ADB2-C095-68C495186F05}"/>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389976" y="2830990"/>
            <a:ext cx="722518" cy="484087"/>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072">
            <a:extLst>
              <a:ext uri="{FF2B5EF4-FFF2-40B4-BE49-F238E27FC236}">
                <a16:creationId xmlns:a16="http://schemas.microsoft.com/office/drawing/2014/main" id="{6F4DD2E1-C42F-88BE-CFD5-8EB75535450E}"/>
              </a:ext>
            </a:extLst>
          </p:cNvPr>
          <p:cNvPicPr>
            <a:picLocks noChangeAspect="1"/>
          </p:cNvPicPr>
          <p:nvPr/>
        </p:nvPicPr>
        <p:blipFill>
          <a:blip r:embed="rId16"/>
          <a:stretch>
            <a:fillRect/>
          </a:stretch>
        </p:blipFill>
        <p:spPr>
          <a:xfrm>
            <a:off x="4711314" y="2600915"/>
            <a:ext cx="767288" cy="767288"/>
          </a:xfrm>
          <a:prstGeom prst="rect">
            <a:avLst/>
          </a:prstGeom>
        </p:spPr>
      </p:pic>
      <p:pic>
        <p:nvPicPr>
          <p:cNvPr id="2075" name="Picture 2" descr="4EI Satellite Metrics – TNFD">
            <a:extLst>
              <a:ext uri="{FF2B5EF4-FFF2-40B4-BE49-F238E27FC236}">
                <a16:creationId xmlns:a16="http://schemas.microsoft.com/office/drawing/2014/main" id="{65E4A3A4-0BF5-0086-FBE3-E1F0E95ECA1D}"/>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841902" y="2431893"/>
            <a:ext cx="494145" cy="230272"/>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4" descr="AstraZeneca Logo, symbol, meaning, history, PNG, brand">
            <a:extLst>
              <a:ext uri="{FF2B5EF4-FFF2-40B4-BE49-F238E27FC236}">
                <a16:creationId xmlns:a16="http://schemas.microsoft.com/office/drawing/2014/main" id="{F029452F-CD1C-53E2-19A3-495BCC62385E}"/>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877931" y="2536468"/>
            <a:ext cx="960281" cy="540158"/>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6" descr="BBC – Logos Download">
            <a:extLst>
              <a:ext uri="{FF2B5EF4-FFF2-40B4-BE49-F238E27FC236}">
                <a16:creationId xmlns:a16="http://schemas.microsoft.com/office/drawing/2014/main" id="{F2F350E6-1EB5-1002-526D-67BDE786976B}"/>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589327" y="2368695"/>
            <a:ext cx="685706" cy="196605"/>
          </a:xfrm>
          <a:prstGeom prst="rect">
            <a:avLst/>
          </a:prstGeom>
          <a:noFill/>
          <a:extLst>
            <a:ext uri="{909E8E84-426E-40DD-AFC4-6F175D3DCCD1}">
              <a14:hiddenFill xmlns:a14="http://schemas.microsoft.com/office/drawing/2010/main">
                <a:solidFill>
                  <a:srgbClr val="FFFFFF"/>
                </a:solidFill>
              </a14:hiddenFill>
            </a:ext>
          </a:extLst>
        </p:spPr>
      </p:pic>
      <p:pic>
        <p:nvPicPr>
          <p:cNvPr id="2081" name="Picture 8" descr="Endeavour Mining Corporation - Home">
            <a:extLst>
              <a:ext uri="{FF2B5EF4-FFF2-40B4-BE49-F238E27FC236}">
                <a16:creationId xmlns:a16="http://schemas.microsoft.com/office/drawing/2014/main" id="{088E5F6B-1861-4298-4D52-CF221831D39D}"/>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3285849" y="3212419"/>
            <a:ext cx="1046884" cy="234050"/>
          </a:xfrm>
          <a:prstGeom prst="rect">
            <a:avLst/>
          </a:prstGeom>
          <a:noFill/>
          <a:extLst>
            <a:ext uri="{909E8E84-426E-40DD-AFC4-6F175D3DCCD1}">
              <a14:hiddenFill xmlns:a14="http://schemas.microsoft.com/office/drawing/2010/main">
                <a:solidFill>
                  <a:srgbClr val="FFFFFF"/>
                </a:solidFill>
              </a14:hiddenFill>
            </a:ext>
          </a:extLst>
        </p:spPr>
      </p:pic>
      <p:pic>
        <p:nvPicPr>
          <p:cNvPr id="2083" name="Picture 2082">
            <a:extLst>
              <a:ext uri="{FF2B5EF4-FFF2-40B4-BE49-F238E27FC236}">
                <a16:creationId xmlns:a16="http://schemas.microsoft.com/office/drawing/2014/main" id="{00011210-C577-89BB-68EB-33A288B5A224}"/>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630516" y="2090975"/>
            <a:ext cx="1046884" cy="588873"/>
          </a:xfrm>
          <a:prstGeom prst="rect">
            <a:avLst/>
          </a:prstGeom>
        </p:spPr>
      </p:pic>
      <p:pic>
        <p:nvPicPr>
          <p:cNvPr id="2085" name="Picture 10" descr="Generation Investment Management Review | SmartAsset.com">
            <a:extLst>
              <a:ext uri="{FF2B5EF4-FFF2-40B4-BE49-F238E27FC236}">
                <a16:creationId xmlns:a16="http://schemas.microsoft.com/office/drawing/2014/main" id="{DAE47188-A472-81AA-5CDB-573858DF9D03}"/>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5291315" y="2696473"/>
            <a:ext cx="947985" cy="161157"/>
          </a:xfrm>
          <a:prstGeom prst="rect">
            <a:avLst/>
          </a:prstGeom>
          <a:noFill/>
          <a:extLst>
            <a:ext uri="{909E8E84-426E-40DD-AFC4-6F175D3DCCD1}">
              <a14:hiddenFill xmlns:a14="http://schemas.microsoft.com/office/drawing/2010/main">
                <a:solidFill>
                  <a:srgbClr val="FFFFFF"/>
                </a:solidFill>
              </a14:hiddenFill>
            </a:ext>
          </a:extLst>
        </p:spPr>
      </p:pic>
      <p:pic>
        <p:nvPicPr>
          <p:cNvPr id="2087" name="Picture 12" descr="Landsec Brand Hub - Logo">
            <a:extLst>
              <a:ext uri="{FF2B5EF4-FFF2-40B4-BE49-F238E27FC236}">
                <a16:creationId xmlns:a16="http://schemas.microsoft.com/office/drawing/2014/main" id="{9D82DCBA-39BF-CFD4-7B13-7EF68AA0D5F8}"/>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5718610" y="2689053"/>
            <a:ext cx="638494" cy="638494"/>
          </a:xfrm>
          <a:prstGeom prst="rect">
            <a:avLst/>
          </a:prstGeom>
          <a:noFill/>
          <a:extLst>
            <a:ext uri="{909E8E84-426E-40DD-AFC4-6F175D3DCCD1}">
              <a14:hiddenFill xmlns:a14="http://schemas.microsoft.com/office/drawing/2010/main">
                <a:solidFill>
                  <a:srgbClr val="FFFFFF"/>
                </a:solidFill>
              </a14:hiddenFill>
            </a:ext>
          </a:extLst>
        </p:spPr>
      </p:pic>
      <p:pic>
        <p:nvPicPr>
          <p:cNvPr id="2089" name="Picture 14" descr="london-stock-exchange-logo | Digital Leaders">
            <a:extLst>
              <a:ext uri="{FF2B5EF4-FFF2-40B4-BE49-F238E27FC236}">
                <a16:creationId xmlns:a16="http://schemas.microsoft.com/office/drawing/2014/main" id="{6DAD92BA-D540-EF9E-04B8-0F71848CEE39}"/>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6304253" y="2252139"/>
            <a:ext cx="1053550" cy="309744"/>
          </a:xfrm>
          <a:prstGeom prst="rect">
            <a:avLst/>
          </a:prstGeom>
          <a:noFill/>
          <a:extLst>
            <a:ext uri="{909E8E84-426E-40DD-AFC4-6F175D3DCCD1}">
              <a14:hiddenFill xmlns:a14="http://schemas.microsoft.com/office/drawing/2010/main">
                <a:solidFill>
                  <a:srgbClr val="FFFFFF"/>
                </a:solidFill>
              </a14:hiddenFill>
            </a:ext>
          </a:extLst>
        </p:spPr>
      </p:pic>
      <p:pic>
        <p:nvPicPr>
          <p:cNvPr id="2095" name="Picture 22" descr="EY – Logos Download">
            <a:extLst>
              <a:ext uri="{FF2B5EF4-FFF2-40B4-BE49-F238E27FC236}">
                <a16:creationId xmlns:a16="http://schemas.microsoft.com/office/drawing/2014/main" id="{D5623918-A27C-F3A9-EA70-9D5F51CB8500}"/>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2259185" y="2907544"/>
            <a:ext cx="390014" cy="410042"/>
          </a:xfrm>
          <a:prstGeom prst="rect">
            <a:avLst/>
          </a:prstGeom>
          <a:noFill/>
          <a:extLst>
            <a:ext uri="{909E8E84-426E-40DD-AFC4-6F175D3DCCD1}">
              <a14:hiddenFill xmlns:a14="http://schemas.microsoft.com/office/drawing/2010/main">
                <a:solidFill>
                  <a:srgbClr val="FFFFFF"/>
                </a:solidFill>
              </a14:hiddenFill>
            </a:ext>
          </a:extLst>
        </p:spPr>
      </p:pic>
      <p:pic>
        <p:nvPicPr>
          <p:cNvPr id="2097" name="Picture 26" descr="Heathrow Pod Parking at Terminal 5 | Heathrow | Heathrow">
            <a:extLst>
              <a:ext uri="{FF2B5EF4-FFF2-40B4-BE49-F238E27FC236}">
                <a16:creationId xmlns:a16="http://schemas.microsoft.com/office/drawing/2014/main" id="{D61939C4-F65E-6FE6-48E0-277AA13C9830}"/>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7204910" y="3304868"/>
            <a:ext cx="857904" cy="161927"/>
          </a:xfrm>
          <a:prstGeom prst="rect">
            <a:avLst/>
          </a:prstGeom>
          <a:noFill/>
          <a:extLst>
            <a:ext uri="{909E8E84-426E-40DD-AFC4-6F175D3DCCD1}">
              <a14:hiddenFill xmlns:a14="http://schemas.microsoft.com/office/drawing/2010/main">
                <a:solidFill>
                  <a:srgbClr val="FFFFFF"/>
                </a:solidFill>
              </a14:hiddenFill>
            </a:ext>
          </a:extLst>
        </p:spPr>
      </p:pic>
      <p:pic>
        <p:nvPicPr>
          <p:cNvPr id="2099" name="Picture 30" descr="Standard Chartered Logo and symbol, meaning, history, PNG, brand">
            <a:extLst>
              <a:ext uri="{FF2B5EF4-FFF2-40B4-BE49-F238E27FC236}">
                <a16:creationId xmlns:a16="http://schemas.microsoft.com/office/drawing/2014/main" id="{F5676159-445C-4F57-0D48-752E0B79DAB6}"/>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990765" y="2190400"/>
            <a:ext cx="672268" cy="378151"/>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a:extLst>
              <a:ext uri="{FF2B5EF4-FFF2-40B4-BE49-F238E27FC236}">
                <a16:creationId xmlns:a16="http://schemas.microsoft.com/office/drawing/2014/main" id="{DAEF3F1C-3C27-15B2-CB4F-55F603CCE2EC}"/>
              </a:ext>
            </a:extLst>
          </p:cNvPr>
          <p:cNvCxnSpPr>
            <a:cxnSpLocks/>
          </p:cNvCxnSpPr>
          <p:nvPr/>
        </p:nvCxnSpPr>
        <p:spPr>
          <a:xfrm>
            <a:off x="319112" y="4986625"/>
            <a:ext cx="7797632"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C51E337-0B6F-30BD-6C04-F2901B150F3F}"/>
              </a:ext>
            </a:extLst>
          </p:cNvPr>
          <p:cNvCxnSpPr>
            <a:cxnSpLocks/>
          </p:cNvCxnSpPr>
          <p:nvPr/>
        </p:nvCxnSpPr>
        <p:spPr>
          <a:xfrm>
            <a:off x="282522" y="6282025"/>
            <a:ext cx="7797632"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29" name="Picture 58" descr="Neste Oil logo and symbol, meaning, history, PNG">
            <a:extLst>
              <a:ext uri="{FF2B5EF4-FFF2-40B4-BE49-F238E27FC236}">
                <a16:creationId xmlns:a16="http://schemas.microsoft.com/office/drawing/2014/main" id="{3F5FA071-1FE8-58F3-2677-BE25F6415EE0}"/>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6201584" y="4234611"/>
            <a:ext cx="634755" cy="3570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0" descr="Hindustan Zinc Logo PNG vector in SVG, PDF, AI, CDR format">
            <a:extLst>
              <a:ext uri="{FF2B5EF4-FFF2-40B4-BE49-F238E27FC236}">
                <a16:creationId xmlns:a16="http://schemas.microsoft.com/office/drawing/2014/main" id="{0C3C4720-EB4A-5586-8C24-A349064408CC}"/>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5008778" y="3616657"/>
            <a:ext cx="709303" cy="53238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8" descr="AB InBev – Logos Download">
            <a:extLst>
              <a:ext uri="{FF2B5EF4-FFF2-40B4-BE49-F238E27FC236}">
                <a16:creationId xmlns:a16="http://schemas.microsoft.com/office/drawing/2014/main" id="{9CF59580-05B0-7AD4-BC20-9EA3F7D0C048}"/>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2426847" y="4092847"/>
            <a:ext cx="905203" cy="43407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alpro Logo PNG Vector (EPS) Free Download">
            <a:extLst>
              <a:ext uri="{FF2B5EF4-FFF2-40B4-BE49-F238E27FC236}">
                <a16:creationId xmlns:a16="http://schemas.microsoft.com/office/drawing/2014/main" id="{340FDECA-1D72-0F0E-E204-D8731C14C22E}"/>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3111852" y="3736071"/>
            <a:ext cx="615751" cy="2955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4" descr="Carrefour logo histoire et signification, evolution, symbole Carrefour">
            <a:extLst>
              <a:ext uri="{FF2B5EF4-FFF2-40B4-BE49-F238E27FC236}">
                <a16:creationId xmlns:a16="http://schemas.microsoft.com/office/drawing/2014/main" id="{D4425122-8ACE-0C44-F376-00CC7AB8EE6C}"/>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3429545" y="4362317"/>
            <a:ext cx="625005" cy="48754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6" descr="Corbion Logo - LogoDix">
            <a:extLst>
              <a:ext uri="{FF2B5EF4-FFF2-40B4-BE49-F238E27FC236}">
                <a16:creationId xmlns:a16="http://schemas.microsoft.com/office/drawing/2014/main" id="{113AB556-6E1B-C42E-93CD-994941396A63}"/>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3539156" y="3810767"/>
            <a:ext cx="604241" cy="40459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8" descr="H&amp;M Logo, symbol, meaning, history, PNG, brand">
            <a:extLst>
              <a:ext uri="{FF2B5EF4-FFF2-40B4-BE49-F238E27FC236}">
                <a16:creationId xmlns:a16="http://schemas.microsoft.com/office/drawing/2014/main" id="{2ADA36E2-27B6-D28E-DF36-2D03CD6392D1}"/>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4311978" y="4313021"/>
            <a:ext cx="657881" cy="37005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0" descr="Holcim logo in transparent PNG format">
            <a:extLst>
              <a:ext uri="{FF2B5EF4-FFF2-40B4-BE49-F238E27FC236}">
                <a16:creationId xmlns:a16="http://schemas.microsoft.com/office/drawing/2014/main" id="{E7AECC39-8D87-A5CA-5BED-09CDA938A293}"/>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5937737" y="3736072"/>
            <a:ext cx="1119431" cy="2591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2" descr="L'Occitane Logo : histoire, signification de l'emblème">
            <a:extLst>
              <a:ext uri="{FF2B5EF4-FFF2-40B4-BE49-F238E27FC236}">
                <a16:creationId xmlns:a16="http://schemas.microsoft.com/office/drawing/2014/main" id="{7F01E64B-508F-89A8-2B83-46B131099230}"/>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5051831" y="4362271"/>
            <a:ext cx="835379" cy="47038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Nestle Logo, Nestle Symbol Meaning, History and Evolution">
            <a:extLst>
              <a:ext uri="{FF2B5EF4-FFF2-40B4-BE49-F238E27FC236}">
                <a16:creationId xmlns:a16="http://schemas.microsoft.com/office/drawing/2014/main" id="{58B5A00C-994F-53CA-7571-9E73D64357EE}"/>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7127392" y="4127689"/>
            <a:ext cx="973355" cy="54751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0" descr="Suntory logo download in SVG vector format or in PNG format">
            <a:extLst>
              <a:ext uri="{FF2B5EF4-FFF2-40B4-BE49-F238E27FC236}">
                <a16:creationId xmlns:a16="http://schemas.microsoft.com/office/drawing/2014/main" id="{3C9637CF-3BB2-3D45-E5C5-772A94395DD5}"/>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5994338" y="4470884"/>
            <a:ext cx="1004794" cy="56493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2" descr="Tesco Logo Vector ~ Format Cdr, Ai, Eps, Svg, PDF, PNG">
            <a:extLst>
              <a:ext uri="{FF2B5EF4-FFF2-40B4-BE49-F238E27FC236}">
                <a16:creationId xmlns:a16="http://schemas.microsoft.com/office/drawing/2014/main" id="{421FA4F5-7882-B8CC-6059-375108821BA6}"/>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2249550" y="4502922"/>
            <a:ext cx="694629" cy="49314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4">
            <a:extLst>
              <a:ext uri="{FF2B5EF4-FFF2-40B4-BE49-F238E27FC236}">
                <a16:creationId xmlns:a16="http://schemas.microsoft.com/office/drawing/2014/main" id="{0C176940-6918-A1CF-43CD-0221B1779C25}"/>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3329644" y="3401354"/>
            <a:ext cx="2306675" cy="921168"/>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3506F33F-E615-72A2-A299-7DF49B22020E}"/>
              </a:ext>
            </a:extLst>
          </p:cNvPr>
          <p:cNvCxnSpPr>
            <a:cxnSpLocks/>
          </p:cNvCxnSpPr>
          <p:nvPr/>
        </p:nvCxnSpPr>
        <p:spPr>
          <a:xfrm>
            <a:off x="319112" y="3566061"/>
            <a:ext cx="7797632"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2054" name="Picture 2053">
            <a:extLst>
              <a:ext uri="{FF2B5EF4-FFF2-40B4-BE49-F238E27FC236}">
                <a16:creationId xmlns:a16="http://schemas.microsoft.com/office/drawing/2014/main" id="{5E7BD120-F42B-6EB2-FE90-053671C571AF}"/>
              </a:ext>
            </a:extLst>
          </p:cNvPr>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6114651" y="5766115"/>
            <a:ext cx="921004" cy="518065"/>
          </a:xfrm>
          <a:prstGeom prst="rect">
            <a:avLst/>
          </a:prstGeom>
        </p:spPr>
      </p:pic>
      <p:pic>
        <p:nvPicPr>
          <p:cNvPr id="2056" name="Picture 10" descr="GSK Logo, GSK Symbol Meaning, History and Evolution">
            <a:extLst>
              <a:ext uri="{FF2B5EF4-FFF2-40B4-BE49-F238E27FC236}">
                <a16:creationId xmlns:a16="http://schemas.microsoft.com/office/drawing/2014/main" id="{2C687A3E-F245-854A-BAB3-3A547DEE89D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294532" y="5056995"/>
            <a:ext cx="804494" cy="571426"/>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28" descr="Tetra Pak Logo PNG Transparent &amp; SVG Vector - Freebie Supply">
            <a:extLst>
              <a:ext uri="{FF2B5EF4-FFF2-40B4-BE49-F238E27FC236}">
                <a16:creationId xmlns:a16="http://schemas.microsoft.com/office/drawing/2014/main" id="{E0E2969C-C671-A41F-1312-52C564C3B3DB}"/>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5771805" y="5030453"/>
            <a:ext cx="702980" cy="70298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30" descr="Holcim logo in transparent PNG format">
            <a:extLst>
              <a:ext uri="{FF2B5EF4-FFF2-40B4-BE49-F238E27FC236}">
                <a16:creationId xmlns:a16="http://schemas.microsoft.com/office/drawing/2014/main" id="{12122272-DF2E-DC7C-5F05-F8487A31BF2B}"/>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4125345" y="5863670"/>
            <a:ext cx="1119431" cy="2591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32" descr="Engie – Logos Download">
            <a:extLst>
              <a:ext uri="{FF2B5EF4-FFF2-40B4-BE49-F238E27FC236}">
                <a16:creationId xmlns:a16="http://schemas.microsoft.com/office/drawing/2014/main" id="{4D4BD705-3D7F-6FC5-9A7A-5C2FA6F625B9}"/>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3285869" y="5208822"/>
            <a:ext cx="812031" cy="273955"/>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34" descr="Kering logo - download.">
            <a:extLst>
              <a:ext uri="{FF2B5EF4-FFF2-40B4-BE49-F238E27FC236}">
                <a16:creationId xmlns:a16="http://schemas.microsoft.com/office/drawing/2014/main" id="{27938CBE-850A-DFAD-3B47-5BD60CDED333}"/>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4302200" y="5233976"/>
            <a:ext cx="1059005" cy="335076"/>
          </a:xfrm>
          <a:prstGeom prst="rect">
            <a:avLst/>
          </a:prstGeom>
          <a:noFill/>
          <a:extLst>
            <a:ext uri="{909E8E84-426E-40DD-AFC4-6F175D3DCCD1}">
              <a14:hiddenFill xmlns:a14="http://schemas.microsoft.com/office/drawing/2010/main">
                <a:solidFill>
                  <a:srgbClr val="FFFFFF"/>
                </a:solidFill>
              </a14:hiddenFill>
            </a:ext>
          </a:extLst>
        </p:spPr>
      </p:pic>
      <p:grpSp>
        <p:nvGrpSpPr>
          <p:cNvPr id="2068" name="Group 2067">
            <a:extLst>
              <a:ext uri="{FF2B5EF4-FFF2-40B4-BE49-F238E27FC236}">
                <a16:creationId xmlns:a16="http://schemas.microsoft.com/office/drawing/2014/main" id="{F3279F41-E040-A22A-B654-9DF2DAEDD04A}"/>
              </a:ext>
            </a:extLst>
          </p:cNvPr>
          <p:cNvGrpSpPr/>
          <p:nvPr/>
        </p:nvGrpSpPr>
        <p:grpSpPr>
          <a:xfrm>
            <a:off x="8970954" y="575204"/>
            <a:ext cx="2321656" cy="5481575"/>
            <a:chOff x="169678" y="1076051"/>
            <a:chExt cx="2321656" cy="5481575"/>
          </a:xfrm>
        </p:grpSpPr>
        <p:sp>
          <p:nvSpPr>
            <p:cNvPr id="2062" name="Rectangle 2061">
              <a:extLst>
                <a:ext uri="{FF2B5EF4-FFF2-40B4-BE49-F238E27FC236}">
                  <a16:creationId xmlns:a16="http://schemas.microsoft.com/office/drawing/2014/main" id="{21573944-39B0-39C6-DCDF-93ED27A4AE89}"/>
                </a:ext>
              </a:extLst>
            </p:cNvPr>
            <p:cNvSpPr/>
            <p:nvPr/>
          </p:nvSpPr>
          <p:spPr>
            <a:xfrm>
              <a:off x="169678" y="1076051"/>
              <a:ext cx="2321656" cy="5481575"/>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6" name="TextBox 2065">
              <a:extLst>
                <a:ext uri="{FF2B5EF4-FFF2-40B4-BE49-F238E27FC236}">
                  <a16:creationId xmlns:a16="http://schemas.microsoft.com/office/drawing/2014/main" id="{DA1E262C-FA58-2236-8DD6-168A6CCBF866}"/>
                </a:ext>
              </a:extLst>
            </p:cNvPr>
            <p:cNvSpPr txBox="1"/>
            <p:nvPr/>
          </p:nvSpPr>
          <p:spPr>
            <a:xfrm>
              <a:off x="169678" y="1161444"/>
              <a:ext cx="2287238"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solidFill>
                  <a:latin typeface="+mn-lt"/>
                  <a:ea typeface="+mn-ea"/>
                  <a:cs typeface="+mn-cs"/>
                </a:defRPr>
              </a:pPr>
              <a:r>
                <a:rPr kumimoji="0" lang="en-GB" sz="1400" b="1" i="0" u="none" strike="noStrike" kern="1200" cap="none" spc="0" normalizeH="0" baseline="0" noProof="0">
                  <a:ln>
                    <a:noFill/>
                  </a:ln>
                  <a:solidFill>
                    <a:srgbClr val="000000"/>
                  </a:solidFill>
                  <a:effectLst/>
                  <a:uLnTx/>
                  <a:uFillTx/>
                  <a:latin typeface="Nunito"/>
                </a:rPr>
                <a:t>Over 400 companies have committed to report on TNFD for FY25</a:t>
              </a:r>
            </a:p>
          </p:txBody>
        </p:sp>
      </p:grpSp>
      <p:pic>
        <p:nvPicPr>
          <p:cNvPr id="2084" name="Picture 2083">
            <a:extLst>
              <a:ext uri="{FF2B5EF4-FFF2-40B4-BE49-F238E27FC236}">
                <a16:creationId xmlns:a16="http://schemas.microsoft.com/office/drawing/2014/main" id="{1341F72D-6EC6-863E-CA06-25607F707881}"/>
              </a:ext>
            </a:extLst>
          </p:cNvPr>
          <p:cNvPicPr>
            <a:picLocks noChangeAspect="1"/>
          </p:cNvPicPr>
          <p:nvPr/>
        </p:nvPicPr>
        <p:blipFill>
          <a:blip r:embed="rId45"/>
          <a:stretch>
            <a:fillRect/>
          </a:stretch>
        </p:blipFill>
        <p:spPr>
          <a:xfrm>
            <a:off x="11421828" y="156536"/>
            <a:ext cx="682811" cy="688908"/>
          </a:xfrm>
          <a:prstGeom prst="rect">
            <a:avLst/>
          </a:prstGeom>
        </p:spPr>
      </p:pic>
      <p:sp>
        <p:nvSpPr>
          <p:cNvPr id="2086" name="TextBox 2085">
            <a:extLst>
              <a:ext uri="{FF2B5EF4-FFF2-40B4-BE49-F238E27FC236}">
                <a16:creationId xmlns:a16="http://schemas.microsoft.com/office/drawing/2014/main" id="{D0472D74-5BDB-CB1A-6E50-C655C44FB20A}"/>
              </a:ext>
            </a:extLst>
          </p:cNvPr>
          <p:cNvSpPr txBox="1"/>
          <p:nvPr/>
        </p:nvSpPr>
        <p:spPr>
          <a:xfrm>
            <a:off x="190121" y="915374"/>
            <a:ext cx="1299585" cy="769441"/>
          </a:xfrm>
          <a:prstGeom prst="rect">
            <a:avLst/>
          </a:prstGeom>
          <a:noFill/>
        </p:spPr>
        <p:txBody>
          <a:bodyPr wrap="square" rtlCol="0">
            <a:spAutoFit/>
          </a:bodyPr>
          <a:lstStyle/>
          <a:p>
            <a:r>
              <a:rPr lang="en-US" sz="4400">
                <a:latin typeface="+mj-lt"/>
              </a:rPr>
              <a:t>11</a:t>
            </a:r>
            <a:endParaRPr lang="en-GB" sz="4400">
              <a:latin typeface="+mj-lt"/>
            </a:endParaRPr>
          </a:p>
        </p:txBody>
      </p:sp>
      <p:sp>
        <p:nvSpPr>
          <p:cNvPr id="2088" name="TextBox 2087">
            <a:extLst>
              <a:ext uri="{FF2B5EF4-FFF2-40B4-BE49-F238E27FC236}">
                <a16:creationId xmlns:a16="http://schemas.microsoft.com/office/drawing/2014/main" id="{296F497C-0D34-695E-E0A7-47757DA3FD28}"/>
              </a:ext>
            </a:extLst>
          </p:cNvPr>
          <p:cNvSpPr txBox="1"/>
          <p:nvPr/>
        </p:nvSpPr>
        <p:spPr>
          <a:xfrm>
            <a:off x="190121" y="2173159"/>
            <a:ext cx="1299585" cy="769441"/>
          </a:xfrm>
          <a:prstGeom prst="rect">
            <a:avLst/>
          </a:prstGeom>
          <a:noFill/>
        </p:spPr>
        <p:txBody>
          <a:bodyPr wrap="square" rtlCol="0">
            <a:spAutoFit/>
          </a:bodyPr>
          <a:lstStyle/>
          <a:p>
            <a:r>
              <a:rPr lang="en-US" sz="4400">
                <a:latin typeface="+mj-lt"/>
              </a:rPr>
              <a:t>49</a:t>
            </a:r>
            <a:endParaRPr lang="en-GB" sz="4400">
              <a:latin typeface="+mj-lt"/>
            </a:endParaRPr>
          </a:p>
        </p:txBody>
      </p:sp>
      <p:sp>
        <p:nvSpPr>
          <p:cNvPr id="2090" name="TextBox 2089">
            <a:extLst>
              <a:ext uri="{FF2B5EF4-FFF2-40B4-BE49-F238E27FC236}">
                <a16:creationId xmlns:a16="http://schemas.microsoft.com/office/drawing/2014/main" id="{0B9CB346-83AA-0FBB-2C55-99D56708E785}"/>
              </a:ext>
            </a:extLst>
          </p:cNvPr>
          <p:cNvSpPr txBox="1"/>
          <p:nvPr/>
        </p:nvSpPr>
        <p:spPr>
          <a:xfrm>
            <a:off x="190121" y="3698626"/>
            <a:ext cx="1299585" cy="769441"/>
          </a:xfrm>
          <a:prstGeom prst="rect">
            <a:avLst/>
          </a:prstGeom>
          <a:noFill/>
        </p:spPr>
        <p:txBody>
          <a:bodyPr wrap="square" rtlCol="0">
            <a:spAutoFit/>
          </a:bodyPr>
          <a:lstStyle/>
          <a:p>
            <a:r>
              <a:rPr lang="en-US" sz="4400">
                <a:latin typeface="+mj-lt"/>
              </a:rPr>
              <a:t>17</a:t>
            </a:r>
            <a:endParaRPr lang="en-GB" sz="4400">
              <a:latin typeface="+mj-lt"/>
            </a:endParaRPr>
          </a:p>
        </p:txBody>
      </p:sp>
      <p:sp>
        <p:nvSpPr>
          <p:cNvPr id="2091" name="TextBox 2090">
            <a:extLst>
              <a:ext uri="{FF2B5EF4-FFF2-40B4-BE49-F238E27FC236}">
                <a16:creationId xmlns:a16="http://schemas.microsoft.com/office/drawing/2014/main" id="{C545A633-40C7-8720-7095-7CCB8CF385F1}"/>
              </a:ext>
            </a:extLst>
          </p:cNvPr>
          <p:cNvSpPr txBox="1"/>
          <p:nvPr/>
        </p:nvSpPr>
        <p:spPr>
          <a:xfrm>
            <a:off x="190121" y="4968101"/>
            <a:ext cx="1299585" cy="769441"/>
          </a:xfrm>
          <a:prstGeom prst="rect">
            <a:avLst/>
          </a:prstGeom>
          <a:noFill/>
        </p:spPr>
        <p:txBody>
          <a:bodyPr wrap="square" rtlCol="0">
            <a:spAutoFit/>
          </a:bodyPr>
          <a:lstStyle/>
          <a:p>
            <a:r>
              <a:rPr lang="en-US" sz="4400">
                <a:latin typeface="+mj-lt"/>
              </a:rPr>
              <a:t>9</a:t>
            </a:r>
            <a:endParaRPr lang="en-GB" sz="4400">
              <a:latin typeface="+mj-lt"/>
            </a:endParaRPr>
          </a:p>
        </p:txBody>
      </p:sp>
      <p:sp>
        <p:nvSpPr>
          <p:cNvPr id="2102" name="TextBox 2101">
            <a:extLst>
              <a:ext uri="{FF2B5EF4-FFF2-40B4-BE49-F238E27FC236}">
                <a16:creationId xmlns:a16="http://schemas.microsoft.com/office/drawing/2014/main" id="{7D6EFC60-FA14-1086-D238-5F54FB383D05}"/>
              </a:ext>
            </a:extLst>
          </p:cNvPr>
          <p:cNvSpPr txBox="1"/>
          <p:nvPr/>
        </p:nvSpPr>
        <p:spPr>
          <a:xfrm>
            <a:off x="8970954" y="5648229"/>
            <a:ext cx="2394329" cy="369332"/>
          </a:xfrm>
          <a:prstGeom prst="rect">
            <a:avLst/>
          </a:prstGeom>
          <a:noFill/>
        </p:spPr>
        <p:txBody>
          <a:bodyPr wrap="square">
            <a:spAutoFit/>
          </a:bodyPr>
          <a:lstStyle/>
          <a:p>
            <a:r>
              <a:rPr lang="en-US" sz="900" i="1"/>
              <a:t>Market service providers include professional and commercial services.</a:t>
            </a:r>
            <a:endParaRPr lang="en-US" sz="1000" i="1"/>
          </a:p>
        </p:txBody>
      </p:sp>
      <p:graphicFrame>
        <p:nvGraphicFramePr>
          <p:cNvPr id="2103" name="Chart 2102">
            <a:extLst>
              <a:ext uri="{FF2B5EF4-FFF2-40B4-BE49-F238E27FC236}">
                <a16:creationId xmlns:a16="http://schemas.microsoft.com/office/drawing/2014/main" id="{270C1E88-529B-D7BF-98BF-82C350C43B91}"/>
              </a:ext>
            </a:extLst>
          </p:cNvPr>
          <p:cNvGraphicFramePr>
            <a:graphicFrameLocks/>
          </p:cNvGraphicFramePr>
          <p:nvPr>
            <p:extLst>
              <p:ext uri="{D42A27DB-BD31-4B8C-83A1-F6EECF244321}">
                <p14:modId xmlns:p14="http://schemas.microsoft.com/office/powerpoint/2010/main" val="538921369"/>
              </p:ext>
            </p:extLst>
          </p:nvPr>
        </p:nvGraphicFramePr>
        <p:xfrm>
          <a:off x="9049911" y="1342218"/>
          <a:ext cx="2154292" cy="4257444"/>
        </p:xfrm>
        <a:graphic>
          <a:graphicData uri="http://schemas.openxmlformats.org/drawingml/2006/chart">
            <c:chart xmlns:c="http://schemas.openxmlformats.org/drawingml/2006/chart" xmlns:r="http://schemas.openxmlformats.org/officeDocument/2006/relationships" r:id="rId46"/>
          </a:graphicData>
        </a:graphic>
      </p:graphicFrame>
      <p:sp>
        <p:nvSpPr>
          <p:cNvPr id="3" name="TextBox 2">
            <a:extLst>
              <a:ext uri="{FF2B5EF4-FFF2-40B4-BE49-F238E27FC236}">
                <a16:creationId xmlns:a16="http://schemas.microsoft.com/office/drawing/2014/main" id="{95B96870-02F0-CC9E-06B8-BA96340A2020}"/>
              </a:ext>
            </a:extLst>
          </p:cNvPr>
          <p:cNvSpPr txBox="1"/>
          <p:nvPr/>
        </p:nvSpPr>
        <p:spPr>
          <a:xfrm>
            <a:off x="6096000" y="6537987"/>
            <a:ext cx="5956300" cy="461665"/>
          </a:xfrm>
          <a:prstGeom prst="rect">
            <a:avLst/>
          </a:prstGeom>
          <a:noFill/>
        </p:spPr>
        <p:txBody>
          <a:bodyPr wrap="square">
            <a:spAutoFit/>
          </a:bodyPr>
          <a:lstStyle/>
          <a:p>
            <a:pPr algn="r"/>
            <a:r>
              <a:rPr lang="en-US" sz="800" i="1"/>
              <a:t>Source: </a:t>
            </a:r>
            <a:r>
              <a:rPr lang="en-US" sz="800" i="1">
                <a:hlinkClick r:id="rId47"/>
              </a:rPr>
              <a:t>list of TNFD adopters</a:t>
            </a:r>
            <a:r>
              <a:rPr lang="en-US" sz="800" i="1"/>
              <a:t>,  </a:t>
            </a:r>
            <a:r>
              <a:rPr lang="en-US" sz="800" i="1">
                <a:hlinkClick r:id="rId48"/>
              </a:rPr>
              <a:t>STBN pilot update</a:t>
            </a:r>
            <a:r>
              <a:rPr lang="en-US" sz="800" i="1"/>
              <a:t>, </a:t>
            </a:r>
            <a:r>
              <a:rPr lang="en-US" sz="800" i="1">
                <a:hlinkClick r:id="rId49"/>
              </a:rPr>
              <a:t>Now for Nature strategies</a:t>
            </a:r>
            <a:endParaRPr lang="en-US" sz="800" i="1"/>
          </a:p>
          <a:p>
            <a:pPr algn="r"/>
            <a:endParaRPr lang="en-US" sz="800" i="1"/>
          </a:p>
          <a:p>
            <a:pPr algn="r"/>
            <a:endParaRPr lang="en-GB" sz="800" i="1"/>
          </a:p>
        </p:txBody>
      </p:sp>
      <p:cxnSp>
        <p:nvCxnSpPr>
          <p:cNvPr id="6" name="Straight Connector 5">
            <a:extLst>
              <a:ext uri="{FF2B5EF4-FFF2-40B4-BE49-F238E27FC236}">
                <a16:creationId xmlns:a16="http://schemas.microsoft.com/office/drawing/2014/main" id="{DE27D5DF-559C-8648-3445-BA44236A2CF0}"/>
              </a:ext>
            </a:extLst>
          </p:cNvPr>
          <p:cNvCxnSpPr>
            <a:cxnSpLocks/>
          </p:cNvCxnSpPr>
          <p:nvPr/>
        </p:nvCxnSpPr>
        <p:spPr>
          <a:xfrm flipH="1">
            <a:off x="6096000" y="6512587"/>
            <a:ext cx="5869900"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pic>
        <p:nvPicPr>
          <p:cNvPr id="10" name="Picture 10" descr="GSK Logo, GSK Symbol Meaning, History and Evolution">
            <a:extLst>
              <a:ext uri="{FF2B5EF4-FFF2-40B4-BE49-F238E27FC236}">
                <a16:creationId xmlns:a16="http://schemas.microsoft.com/office/drawing/2014/main" id="{A0765B3D-F377-5297-6111-D835F0D9C979}"/>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2167924" y="3740084"/>
            <a:ext cx="815628" cy="5793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ne Veck Logo transparent PNG - StickPNG">
            <a:extLst>
              <a:ext uri="{FF2B5EF4-FFF2-40B4-BE49-F238E27FC236}">
                <a16:creationId xmlns:a16="http://schemas.microsoft.com/office/drawing/2014/main" id="{61A8E03F-54B7-FB20-9D99-87AF810CBA3D}"/>
              </a:ext>
            </a:extLst>
          </p:cNvPr>
          <p:cNvPicPr>
            <a:picLocks noChangeAspect="1" noChangeArrowheads="1"/>
          </p:cNvPicPr>
          <p:nvPr/>
        </p:nvPicPr>
        <p:blipFill rotWithShape="1">
          <a:blip r:embed="rId51" cstate="print">
            <a:extLst>
              <a:ext uri="{28A0092B-C50C-407E-A947-70E740481C1C}">
                <a14:useLocalDpi xmlns:a14="http://schemas.microsoft.com/office/drawing/2010/main"/>
              </a:ext>
            </a:extLst>
          </a:blip>
          <a:srcRect/>
          <a:stretch/>
        </p:blipFill>
        <p:spPr bwMode="auto">
          <a:xfrm>
            <a:off x="2618448" y="5842361"/>
            <a:ext cx="812031" cy="1837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andsec Brand Hub - Logo">
            <a:extLst>
              <a:ext uri="{FF2B5EF4-FFF2-40B4-BE49-F238E27FC236}">
                <a16:creationId xmlns:a16="http://schemas.microsoft.com/office/drawing/2014/main" id="{C72A487C-2A1E-7FEE-F72F-AB92308A2786}"/>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947635" y="710105"/>
            <a:ext cx="848043" cy="8480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w do I pay my United Utilities Bill? l Payzone">
            <a:extLst>
              <a:ext uri="{FF2B5EF4-FFF2-40B4-BE49-F238E27FC236}">
                <a16:creationId xmlns:a16="http://schemas.microsoft.com/office/drawing/2014/main" id="{B31315A3-9CE7-D690-DB66-1E790E1A95ED}"/>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6803659" y="910998"/>
            <a:ext cx="736596" cy="36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857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river with trees and bushes&#10;&#10;Description automatically generated">
            <a:extLst>
              <a:ext uri="{FF2B5EF4-FFF2-40B4-BE49-F238E27FC236}">
                <a16:creationId xmlns:a16="http://schemas.microsoft.com/office/drawing/2014/main" id="{89574D20-7790-212B-4580-5FF8AB292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30" y="0"/>
            <a:ext cx="12240030" cy="8153706"/>
          </a:xfrm>
          <a:prstGeom prst="rect">
            <a:avLst/>
          </a:prstGeom>
        </p:spPr>
      </p:pic>
      <p:sp>
        <p:nvSpPr>
          <p:cNvPr id="16" name="Freeform: Shape 15">
            <a:extLst>
              <a:ext uri="{FF2B5EF4-FFF2-40B4-BE49-F238E27FC236}">
                <a16:creationId xmlns:a16="http://schemas.microsoft.com/office/drawing/2014/main" id="{0EBBFFAC-7A1F-9B6E-5DA1-4D1AD4A2E3F1}"/>
              </a:ext>
            </a:extLst>
          </p:cNvPr>
          <p:cNvSpPr/>
          <p:nvPr/>
        </p:nvSpPr>
        <p:spPr>
          <a:xfrm>
            <a:off x="-48030" y="-1473200"/>
            <a:ext cx="15211830" cy="9969499"/>
          </a:xfrm>
          <a:custGeom>
            <a:avLst/>
            <a:gdLst>
              <a:gd name="connsiteX0" fmla="*/ 0 w 14855678"/>
              <a:gd name="connsiteY0" fmla="*/ 1352550 h 9563100"/>
              <a:gd name="connsiteX1" fmla="*/ 6290857 w 14855678"/>
              <a:gd name="connsiteY1" fmla="*/ 1352550 h 9563100"/>
              <a:gd name="connsiteX2" fmla="*/ 6237777 w 14855678"/>
              <a:gd name="connsiteY2" fmla="*/ 1400484 h 9563100"/>
              <a:gd name="connsiteX3" fmla="*/ 4759178 w 14855678"/>
              <a:gd name="connsiteY3" fmla="*/ 4781550 h 9563100"/>
              <a:gd name="connsiteX4" fmla="*/ 6070623 w 14855678"/>
              <a:gd name="connsiteY4" fmla="*/ 7996556 h 9563100"/>
              <a:gd name="connsiteX5" fmla="*/ 6148602 w 14855678"/>
              <a:gd name="connsiteY5" fmla="*/ 8074025 h 9563100"/>
              <a:gd name="connsiteX6" fmla="*/ 0 w 14855678"/>
              <a:gd name="connsiteY6" fmla="*/ 8074025 h 9563100"/>
              <a:gd name="connsiteX7" fmla="*/ 9807428 w 14855678"/>
              <a:gd name="connsiteY7" fmla="*/ 0 h 9563100"/>
              <a:gd name="connsiteX8" fmla="*/ 14855678 w 14855678"/>
              <a:gd name="connsiteY8" fmla="*/ 4781550 h 9563100"/>
              <a:gd name="connsiteX9" fmla="*/ 9807428 w 14855678"/>
              <a:gd name="connsiteY9" fmla="*/ 9563100 h 9563100"/>
              <a:gd name="connsiteX10" fmla="*/ 6237777 w 14855678"/>
              <a:gd name="connsiteY10" fmla="*/ 8162617 h 9563100"/>
              <a:gd name="connsiteX11" fmla="*/ 6148602 w 14855678"/>
              <a:gd name="connsiteY11" fmla="*/ 8074025 h 9563100"/>
              <a:gd name="connsiteX12" fmla="*/ 12328930 w 14855678"/>
              <a:gd name="connsiteY12" fmla="*/ 8074025 h 9563100"/>
              <a:gd name="connsiteX13" fmla="*/ 12328930 w 14855678"/>
              <a:gd name="connsiteY13" fmla="*/ 1352550 h 9563100"/>
              <a:gd name="connsiteX14" fmla="*/ 6290857 w 14855678"/>
              <a:gd name="connsiteY14" fmla="*/ 1352550 h 9563100"/>
              <a:gd name="connsiteX15" fmla="*/ 6413099 w 14855678"/>
              <a:gd name="connsiteY15" fmla="*/ 1242160 h 9563100"/>
              <a:gd name="connsiteX16" fmla="*/ 9807428 w 14855678"/>
              <a:gd name="connsiteY16" fmla="*/ 0 h 956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55678" h="9563100">
                <a:moveTo>
                  <a:pt x="0" y="1352550"/>
                </a:moveTo>
                <a:lnTo>
                  <a:pt x="6290857" y="1352550"/>
                </a:lnTo>
                <a:lnTo>
                  <a:pt x="6237777" y="1400484"/>
                </a:lnTo>
                <a:cubicBezTo>
                  <a:pt x="5324223" y="2265774"/>
                  <a:pt x="4759178" y="3461162"/>
                  <a:pt x="4759178" y="4781550"/>
                </a:cubicBezTo>
                <a:cubicBezTo>
                  <a:pt x="4759178" y="6019414"/>
                  <a:pt x="5255800" y="7147414"/>
                  <a:pt x="6070623" y="7996556"/>
                </a:cubicBezTo>
                <a:lnTo>
                  <a:pt x="6148602" y="8074025"/>
                </a:lnTo>
                <a:lnTo>
                  <a:pt x="0" y="8074025"/>
                </a:lnTo>
                <a:close/>
                <a:moveTo>
                  <a:pt x="9807428" y="0"/>
                </a:moveTo>
                <a:cubicBezTo>
                  <a:pt x="12595499" y="0"/>
                  <a:pt x="14855678" y="2140773"/>
                  <a:pt x="14855678" y="4781550"/>
                </a:cubicBezTo>
                <a:cubicBezTo>
                  <a:pt x="14855678" y="7422327"/>
                  <a:pt x="12595499" y="9563100"/>
                  <a:pt x="9807428" y="9563100"/>
                </a:cubicBezTo>
                <a:cubicBezTo>
                  <a:pt x="8413393" y="9563100"/>
                  <a:pt x="7151330" y="9027907"/>
                  <a:pt x="6237777" y="8162617"/>
                </a:cubicBezTo>
                <a:lnTo>
                  <a:pt x="6148602" y="8074025"/>
                </a:lnTo>
                <a:lnTo>
                  <a:pt x="12328930" y="8074025"/>
                </a:lnTo>
                <a:lnTo>
                  <a:pt x="12328930" y="1352550"/>
                </a:lnTo>
                <a:lnTo>
                  <a:pt x="6290857" y="1352550"/>
                </a:lnTo>
                <a:lnTo>
                  <a:pt x="6413099" y="1242160"/>
                </a:lnTo>
                <a:cubicBezTo>
                  <a:pt x="7309604" y="470385"/>
                  <a:pt x="8500520" y="0"/>
                  <a:pt x="9807428"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BDF8DA7-C521-72DD-B8D0-E98FB75B2CE2}"/>
              </a:ext>
            </a:extLst>
          </p:cNvPr>
          <p:cNvSpPr>
            <a:spLocks noGrp="1"/>
          </p:cNvSpPr>
          <p:nvPr>
            <p:ph type="title"/>
          </p:nvPr>
        </p:nvSpPr>
        <p:spPr/>
        <p:txBody>
          <a:bodyPr/>
          <a:lstStyle/>
          <a:p>
            <a:r>
              <a:rPr lang="en-US"/>
              <a:t>Contents</a:t>
            </a:r>
          </a:p>
        </p:txBody>
      </p:sp>
      <p:sp>
        <p:nvSpPr>
          <p:cNvPr id="4" name="Slide Number Placeholder 3">
            <a:extLst>
              <a:ext uri="{FF2B5EF4-FFF2-40B4-BE49-F238E27FC236}">
                <a16:creationId xmlns:a16="http://schemas.microsoft.com/office/drawing/2014/main" id="{49E41265-718B-7CA6-F902-A779384800DD}"/>
              </a:ext>
            </a:extLst>
          </p:cNvPr>
          <p:cNvSpPr>
            <a:spLocks noGrp="1"/>
          </p:cNvSpPr>
          <p:nvPr>
            <p:ph type="sldNum" sz="quarter" idx="11"/>
          </p:nvPr>
        </p:nvSpPr>
        <p:spPr/>
        <p:txBody>
          <a:bodyPr/>
          <a:lstStyle/>
          <a:p>
            <a:fld id="{52F95D05-FE17-614A-8531-452A8DD60899}" type="slidenum">
              <a:rPr lang="en-US" smtClean="0"/>
              <a:pPr/>
              <a:t>14</a:t>
            </a:fld>
            <a:endParaRPr lang="en-US"/>
          </a:p>
        </p:txBody>
      </p:sp>
      <p:sp>
        <p:nvSpPr>
          <p:cNvPr id="5" name="Content Placeholder 4">
            <a:extLst>
              <a:ext uri="{FF2B5EF4-FFF2-40B4-BE49-F238E27FC236}">
                <a16:creationId xmlns:a16="http://schemas.microsoft.com/office/drawing/2014/main" id="{48E8A5E5-4067-4B27-3D76-856679AEB198}"/>
              </a:ext>
            </a:extLst>
          </p:cNvPr>
          <p:cNvSpPr>
            <a:spLocks noGrp="1"/>
          </p:cNvSpPr>
          <p:nvPr>
            <p:ph sz="quarter" idx="13"/>
          </p:nvPr>
        </p:nvSpPr>
        <p:spPr/>
        <p:txBody>
          <a:bodyPr/>
          <a:lstStyle/>
          <a:p>
            <a:pPr>
              <a:lnSpc>
                <a:spcPct val="100000"/>
              </a:lnSpc>
            </a:pPr>
            <a:r>
              <a:rPr lang="en-GB" sz="2000" dirty="0"/>
              <a:t>Why are Boards acting on nature and TNFD?</a:t>
            </a:r>
          </a:p>
          <a:p>
            <a:pPr>
              <a:lnSpc>
                <a:spcPct val="100000"/>
              </a:lnSpc>
            </a:pPr>
            <a:r>
              <a:rPr lang="en-GB" sz="2000" b="1" dirty="0"/>
              <a:t>How are businesses getting organised?</a:t>
            </a:r>
          </a:p>
          <a:p>
            <a:pPr>
              <a:lnSpc>
                <a:spcPct val="100000"/>
              </a:lnSpc>
            </a:pPr>
            <a:r>
              <a:rPr lang="en-GB" sz="2000" dirty="0"/>
              <a:t>How can the TNFD framework help?</a:t>
            </a:r>
          </a:p>
        </p:txBody>
      </p:sp>
    </p:spTree>
    <p:extLst>
      <p:ext uri="{BB962C8B-B14F-4D97-AF65-F5344CB8AC3E}">
        <p14:creationId xmlns:p14="http://schemas.microsoft.com/office/powerpoint/2010/main" val="370872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C06C87-1519-3970-F9B9-BE68F138A72F}"/>
              </a:ext>
            </a:extLst>
          </p:cNvPr>
          <p:cNvSpPr/>
          <p:nvPr/>
        </p:nvSpPr>
        <p:spPr>
          <a:xfrm>
            <a:off x="987087" y="5242175"/>
            <a:ext cx="10310901" cy="1181662"/>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1CFB493-D326-3DCA-3172-1B45FE901C91}"/>
              </a:ext>
            </a:extLst>
          </p:cNvPr>
          <p:cNvSpPr>
            <a:spLocks noGrp="1"/>
          </p:cNvSpPr>
          <p:nvPr>
            <p:ph type="title"/>
          </p:nvPr>
        </p:nvSpPr>
        <p:spPr>
          <a:xfrm>
            <a:off x="428766" y="281913"/>
            <a:ext cx="11362899" cy="697575"/>
          </a:xfrm>
        </p:spPr>
        <p:txBody>
          <a:bodyPr>
            <a:noAutofit/>
          </a:bodyPr>
          <a:lstStyle/>
          <a:p>
            <a:r>
              <a:rPr lang="en-GB" sz="3200" dirty="0"/>
              <a:t>Businesses are building on climate, leveraging existing progress</a:t>
            </a:r>
          </a:p>
        </p:txBody>
      </p:sp>
      <p:graphicFrame>
        <p:nvGraphicFramePr>
          <p:cNvPr id="6" name="Table 5">
            <a:extLst>
              <a:ext uri="{FF2B5EF4-FFF2-40B4-BE49-F238E27FC236}">
                <a16:creationId xmlns:a16="http://schemas.microsoft.com/office/drawing/2014/main" id="{6D07D7A2-79FC-21D9-B10D-8784D771DAD6}"/>
              </a:ext>
            </a:extLst>
          </p:cNvPr>
          <p:cNvGraphicFramePr>
            <a:graphicFrameLocks noGrp="1"/>
          </p:cNvGraphicFramePr>
          <p:nvPr>
            <p:extLst>
              <p:ext uri="{D42A27DB-BD31-4B8C-83A1-F6EECF244321}">
                <p14:modId xmlns:p14="http://schemas.microsoft.com/office/powerpoint/2010/main" val="3908444462"/>
              </p:ext>
            </p:extLst>
          </p:nvPr>
        </p:nvGraphicFramePr>
        <p:xfrm>
          <a:off x="4593986" y="1864906"/>
          <a:ext cx="3097104" cy="4257040"/>
        </p:xfrm>
        <a:graphic>
          <a:graphicData uri="http://schemas.openxmlformats.org/drawingml/2006/table">
            <a:tbl>
              <a:tblPr firstRow="1" bandRow="1">
                <a:tableStyleId>{5C22544A-7EE6-4342-B048-85BDC9FD1C3A}</a:tableStyleId>
              </a:tblPr>
              <a:tblGrid>
                <a:gridCol w="3097104">
                  <a:extLst>
                    <a:ext uri="{9D8B030D-6E8A-4147-A177-3AD203B41FA5}">
                      <a16:colId xmlns:a16="http://schemas.microsoft.com/office/drawing/2014/main" val="2435621707"/>
                    </a:ext>
                  </a:extLst>
                </a:gridCol>
              </a:tblGrid>
              <a:tr h="178226">
                <a:tc>
                  <a:txBody>
                    <a:bodyPr/>
                    <a:lstStyle/>
                    <a:p>
                      <a:pPr algn="l"/>
                      <a:r>
                        <a:rPr lang="en-US" sz="1400" b="0">
                          <a:solidFill>
                            <a:schemeClr val="tx2"/>
                          </a:solidFill>
                          <a:latin typeface="+mj-lt"/>
                        </a:rPr>
                        <a:t>Client and supply chain engagement</a:t>
                      </a:r>
                    </a:p>
                  </a:txBody>
                  <a:tcPr marL="121706" marR="1217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9628606"/>
                  </a:ext>
                </a:extLst>
              </a:tr>
              <a:tr h="1180324">
                <a:tc>
                  <a:txBody>
                    <a:bodyPr/>
                    <a:lstStyle/>
                    <a:p>
                      <a:pPr marL="171450" indent="-171450" algn="l">
                        <a:spcAft>
                          <a:spcPts val="400"/>
                        </a:spcAft>
                        <a:buFont typeface="Arial" panose="020B0604020202020204" pitchFamily="34" charset="0"/>
                        <a:buChar char="•"/>
                      </a:pPr>
                      <a:r>
                        <a:rPr lang="en-GB" sz="1200" b="1" dirty="0"/>
                        <a:t>Engagement frameworks </a:t>
                      </a:r>
                      <a:r>
                        <a:rPr lang="en-GB" sz="1200" dirty="0"/>
                        <a:t>– extension of existing questionnaires, due diligence frameworks and risk assessments for climate to include nature, platforms to collect client and supplier data</a:t>
                      </a:r>
                    </a:p>
                    <a:p>
                      <a:pPr marL="171450" indent="-171450" algn="l">
                        <a:spcAft>
                          <a:spcPts val="400"/>
                        </a:spcAft>
                        <a:buFont typeface="Arial" panose="020B0604020202020204" pitchFamily="34" charset="0"/>
                        <a:buChar char="•"/>
                      </a:pPr>
                      <a:r>
                        <a:rPr lang="en-GB" sz="1200" b="1" dirty="0"/>
                        <a:t>Stakeholder groups </a:t>
                      </a:r>
                      <a:r>
                        <a:rPr lang="en-GB" sz="1200" dirty="0"/>
                        <a:t>– use of existing fora to test requirements and develop approach</a:t>
                      </a:r>
                    </a:p>
                    <a:p>
                      <a:pPr marL="171450" indent="-171450" algn="l">
                        <a:spcAft>
                          <a:spcPts val="400"/>
                        </a:spcAft>
                        <a:buFont typeface="Arial" panose="020B0604020202020204" pitchFamily="34" charset="0"/>
                        <a:buChar char="•"/>
                      </a:pPr>
                      <a:endParaRPr lang="en-GB" sz="1200" dirty="0"/>
                    </a:p>
                    <a:p>
                      <a:pPr marL="171450" indent="-171450" algn="l">
                        <a:spcAft>
                          <a:spcPts val="400"/>
                        </a:spcAft>
                        <a:buFont typeface="Arial" panose="020B0604020202020204" pitchFamily="34" charset="0"/>
                        <a:buChar char="•"/>
                      </a:pPr>
                      <a:endParaRPr lang="en-GB" sz="1200" dirty="0"/>
                    </a:p>
                    <a:p>
                      <a:pPr marL="171450" indent="-171450" algn="l">
                        <a:spcAft>
                          <a:spcPts val="400"/>
                        </a:spcAft>
                        <a:buFont typeface="Arial" panose="020B0604020202020204" pitchFamily="34" charset="0"/>
                        <a:buChar char="•"/>
                      </a:pPr>
                      <a:endParaRPr lang="en-GB" sz="1200" dirty="0"/>
                    </a:p>
                    <a:p>
                      <a:pPr marL="171450" indent="-171450" algn="l">
                        <a:spcAft>
                          <a:spcPts val="400"/>
                        </a:spcAft>
                        <a:buFont typeface="Arial" panose="020B0604020202020204" pitchFamily="34" charset="0"/>
                        <a:buChar char="•"/>
                      </a:pPr>
                      <a:endParaRPr lang="en-GB" sz="1200" dirty="0"/>
                    </a:p>
                    <a:p>
                      <a:pPr marL="0" indent="0" algn="l">
                        <a:spcAft>
                          <a:spcPts val="400"/>
                        </a:spcAft>
                        <a:buFont typeface="Arial" panose="020B0604020202020204" pitchFamily="34" charset="0"/>
                        <a:buNone/>
                      </a:pPr>
                      <a:endParaRPr lang="en-GB" sz="1200" dirty="0"/>
                    </a:p>
                    <a:p>
                      <a:pPr marL="171450" indent="-171450" algn="l">
                        <a:spcAft>
                          <a:spcPts val="400"/>
                        </a:spcAft>
                        <a:buFont typeface="Arial" panose="020B0604020202020204" pitchFamily="34" charset="0"/>
                        <a:buChar char="•"/>
                      </a:pPr>
                      <a:r>
                        <a:rPr lang="en-GB" sz="1200" dirty="0"/>
                        <a:t>Federated Hermes is building on existing climate engagement frameworks, adding nature-related considerations and expectations</a:t>
                      </a:r>
                    </a:p>
                  </a:txBody>
                  <a:tcPr marL="121706" marR="121706">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3217872"/>
                  </a:ext>
                </a:extLst>
              </a:tr>
            </a:tbl>
          </a:graphicData>
        </a:graphic>
      </p:graphicFrame>
      <p:graphicFrame>
        <p:nvGraphicFramePr>
          <p:cNvPr id="8" name="Table 7">
            <a:extLst>
              <a:ext uri="{FF2B5EF4-FFF2-40B4-BE49-F238E27FC236}">
                <a16:creationId xmlns:a16="http://schemas.microsoft.com/office/drawing/2014/main" id="{B9BF1CBC-AD9F-CFB0-DFCC-9AF385391C07}"/>
              </a:ext>
            </a:extLst>
          </p:cNvPr>
          <p:cNvGraphicFramePr>
            <a:graphicFrameLocks noGrp="1"/>
          </p:cNvGraphicFramePr>
          <p:nvPr>
            <p:extLst>
              <p:ext uri="{D42A27DB-BD31-4B8C-83A1-F6EECF244321}">
                <p14:modId xmlns:p14="http://schemas.microsoft.com/office/powerpoint/2010/main" val="1761319678"/>
              </p:ext>
            </p:extLst>
          </p:nvPr>
        </p:nvGraphicFramePr>
        <p:xfrm>
          <a:off x="987087" y="1826806"/>
          <a:ext cx="3097104" cy="4307840"/>
        </p:xfrm>
        <a:graphic>
          <a:graphicData uri="http://schemas.openxmlformats.org/drawingml/2006/table">
            <a:tbl>
              <a:tblPr firstRow="1" bandRow="1">
                <a:tableStyleId>{5C22544A-7EE6-4342-B048-85BDC9FD1C3A}</a:tableStyleId>
              </a:tblPr>
              <a:tblGrid>
                <a:gridCol w="3097104">
                  <a:extLst>
                    <a:ext uri="{9D8B030D-6E8A-4147-A177-3AD203B41FA5}">
                      <a16:colId xmlns:a16="http://schemas.microsoft.com/office/drawing/2014/main" val="439296226"/>
                    </a:ext>
                  </a:extLst>
                </a:gridCol>
              </a:tblGrid>
              <a:tr h="136967">
                <a:tc>
                  <a:txBody>
                    <a:bodyPr/>
                    <a:lstStyle/>
                    <a:p>
                      <a:pPr algn="l"/>
                      <a:r>
                        <a:rPr lang="en-US" sz="1400" b="0">
                          <a:solidFill>
                            <a:schemeClr val="tx2"/>
                          </a:solidFill>
                          <a:latin typeface="+mj-lt"/>
                        </a:rPr>
                        <a:t>Data and skills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1391872"/>
                  </a:ext>
                </a:extLst>
              </a:tr>
              <a:tr h="1180324">
                <a:tc>
                  <a:txBody>
                    <a:bodyPr/>
                    <a:lstStyle/>
                    <a:p>
                      <a:pPr marL="171450" indent="-171450" algn="l">
                        <a:spcAft>
                          <a:spcPts val="400"/>
                        </a:spcAft>
                        <a:buFont typeface="Arial" panose="020B0604020202020204" pitchFamily="34" charset="0"/>
                        <a:buChar char="•"/>
                      </a:pPr>
                      <a:r>
                        <a:rPr lang="en-GB" sz="1200" b="1" dirty="0"/>
                        <a:t>Impact measurement and target setting approach – </a:t>
                      </a:r>
                      <a:r>
                        <a:rPr lang="en-GB" sz="1200" b="0" dirty="0"/>
                        <a:t>similarities between methodologies for calculating climate (e.g. emissions) and nature impact</a:t>
                      </a:r>
                      <a:endParaRPr lang="en-GB" sz="1200" dirty="0"/>
                    </a:p>
                    <a:p>
                      <a:pPr marL="171450" indent="-171450" algn="l">
                        <a:spcAft>
                          <a:spcPts val="400"/>
                        </a:spcAft>
                        <a:buFont typeface="Arial" panose="020B0604020202020204" pitchFamily="34" charset="0"/>
                        <a:buChar char="•"/>
                      </a:pPr>
                      <a:r>
                        <a:rPr lang="en-GB" sz="1200" b="1" dirty="0"/>
                        <a:t>Data requirements </a:t>
                      </a:r>
                      <a:r>
                        <a:rPr lang="en-GB" sz="1200" dirty="0"/>
                        <a:t>– repurposing of location data from physical climate risk assessments and existing disclosures (such as CDP, TCFD, CSRD), water and deforestation data</a:t>
                      </a:r>
                    </a:p>
                    <a:p>
                      <a:pPr marL="171450" indent="-171450" algn="l">
                        <a:spcAft>
                          <a:spcPts val="400"/>
                        </a:spcAft>
                        <a:buFont typeface="Arial" panose="020B0604020202020204" pitchFamily="34" charset="0"/>
                        <a:buChar char="•"/>
                      </a:pPr>
                      <a:r>
                        <a:rPr lang="en-GB" sz="1200" b="1" dirty="0"/>
                        <a:t>Supply chain mapping </a:t>
                      </a:r>
                      <a:r>
                        <a:rPr lang="en-GB" sz="1200" b="0" dirty="0"/>
                        <a:t>– repurpose supply chain data and approximation techniques from </a:t>
                      </a:r>
                      <a:r>
                        <a:rPr lang="en-GB" sz="1200" dirty="0"/>
                        <a:t>scope 3 emissions accounting</a:t>
                      </a:r>
                    </a:p>
                    <a:p>
                      <a:pPr marL="0" indent="0" algn="l">
                        <a:spcAft>
                          <a:spcPts val="400"/>
                        </a:spcAft>
                        <a:buFont typeface="Arial" panose="020B0604020202020204" pitchFamily="34" charset="0"/>
                        <a:buNone/>
                      </a:pPr>
                      <a:br>
                        <a:rPr lang="en-GB" sz="1200" dirty="0"/>
                      </a:br>
                      <a:endParaRPr lang="en-GB" sz="1200" dirty="0"/>
                    </a:p>
                    <a:p>
                      <a:pPr marL="0" indent="0" algn="l">
                        <a:spcAft>
                          <a:spcPts val="400"/>
                        </a:spcAft>
                        <a:buFont typeface="Arial" panose="020B0604020202020204" pitchFamily="34" charset="0"/>
                        <a:buNone/>
                      </a:pPr>
                      <a:endParaRPr lang="en-GB" sz="1200" dirty="0"/>
                    </a:p>
                    <a:p>
                      <a:pPr marL="171450" indent="-171450" algn="l">
                        <a:spcAft>
                          <a:spcPts val="400"/>
                        </a:spcAft>
                        <a:buFont typeface="Arial" panose="020B0604020202020204" pitchFamily="34" charset="0"/>
                        <a:buChar char="•"/>
                      </a:pPr>
                      <a:r>
                        <a:rPr lang="en-GB" sz="1200" dirty="0"/>
                        <a:t>Legal &amp; General is leveraging location data collected for disclosure of flood risk within TCFD reporting to assess exposure to nature risks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5200756"/>
                  </a:ext>
                </a:extLst>
              </a:tr>
            </a:tbl>
          </a:graphicData>
        </a:graphic>
      </p:graphicFrame>
      <p:graphicFrame>
        <p:nvGraphicFramePr>
          <p:cNvPr id="9" name="Table 8">
            <a:extLst>
              <a:ext uri="{FF2B5EF4-FFF2-40B4-BE49-F238E27FC236}">
                <a16:creationId xmlns:a16="http://schemas.microsoft.com/office/drawing/2014/main" id="{179F9A21-8BE8-5844-DC4E-B4A8F4925635}"/>
              </a:ext>
            </a:extLst>
          </p:cNvPr>
          <p:cNvGraphicFramePr>
            <a:graphicFrameLocks noGrp="1"/>
          </p:cNvGraphicFramePr>
          <p:nvPr>
            <p:extLst>
              <p:ext uri="{D42A27DB-BD31-4B8C-83A1-F6EECF244321}">
                <p14:modId xmlns:p14="http://schemas.microsoft.com/office/powerpoint/2010/main" val="1360895642"/>
              </p:ext>
            </p:extLst>
          </p:nvPr>
        </p:nvGraphicFramePr>
        <p:xfrm>
          <a:off x="8200884" y="1864906"/>
          <a:ext cx="3097104" cy="4277360"/>
        </p:xfrm>
        <a:graphic>
          <a:graphicData uri="http://schemas.openxmlformats.org/drawingml/2006/table">
            <a:tbl>
              <a:tblPr firstRow="1" bandRow="1">
                <a:tableStyleId>{5C22544A-7EE6-4342-B048-85BDC9FD1C3A}</a:tableStyleId>
              </a:tblPr>
              <a:tblGrid>
                <a:gridCol w="3097104">
                  <a:extLst>
                    <a:ext uri="{9D8B030D-6E8A-4147-A177-3AD203B41FA5}">
                      <a16:colId xmlns:a16="http://schemas.microsoft.com/office/drawing/2014/main" val="3868638058"/>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tx2"/>
                          </a:solidFill>
                          <a:latin typeface="+mj-lt"/>
                        </a:rPr>
                        <a:t>Governance and business strategy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0474060"/>
                  </a:ext>
                </a:extLst>
              </a:tr>
              <a:tr h="1180324">
                <a:tc>
                  <a:txBody>
                    <a:bodyPr/>
                    <a:lstStyle/>
                    <a:p>
                      <a:pPr marL="171450" indent="-171450" algn="l">
                        <a:spcAft>
                          <a:spcPts val="400"/>
                        </a:spcAft>
                        <a:buFont typeface="Arial" panose="020B0604020202020204" pitchFamily="34" charset="0"/>
                        <a:buChar char="•"/>
                      </a:pPr>
                      <a:r>
                        <a:rPr lang="en-GB" sz="1200" b="1" dirty="0"/>
                        <a:t>Governance structures </a:t>
                      </a:r>
                      <a:r>
                        <a:rPr lang="en-GB" sz="1200" b="0" dirty="0"/>
                        <a:t>– existing climate governance arrangements can often be used for nature</a:t>
                      </a:r>
                    </a:p>
                    <a:p>
                      <a:pPr marL="171450" indent="-171450" algn="l">
                        <a:spcAft>
                          <a:spcPts val="400"/>
                        </a:spcAft>
                        <a:buFont typeface="Arial" panose="020B0604020202020204" pitchFamily="34" charset="0"/>
                        <a:buChar char="•"/>
                      </a:pPr>
                      <a:r>
                        <a:rPr lang="en-GB" sz="1200" b="1" dirty="0"/>
                        <a:t>Transition planning </a:t>
                      </a:r>
                      <a:r>
                        <a:rPr lang="en-GB" sz="1200" b="0" dirty="0"/>
                        <a:t>– nature can be incorporated into existing climate transition plans following same structure, delivery programme etc.</a:t>
                      </a:r>
                    </a:p>
                    <a:p>
                      <a:pPr marL="171450" indent="-171450" algn="l">
                        <a:spcAft>
                          <a:spcPts val="400"/>
                        </a:spcAft>
                        <a:buFont typeface="Arial" panose="020B0604020202020204" pitchFamily="34" charset="0"/>
                        <a:buChar char="•"/>
                      </a:pPr>
                      <a:r>
                        <a:rPr lang="en-GB" sz="1200" b="1" dirty="0"/>
                        <a:t>Risk management </a:t>
                      </a:r>
                      <a:r>
                        <a:rPr lang="en-GB" sz="1200" b="0" dirty="0"/>
                        <a:t>– risk escalation processes on climate can be used for nature</a:t>
                      </a:r>
                    </a:p>
                    <a:p>
                      <a:pPr marL="171450" indent="-171450" algn="l">
                        <a:spcAft>
                          <a:spcPts val="400"/>
                        </a:spcAft>
                        <a:buFont typeface="Arial" panose="020B0604020202020204" pitchFamily="34" charset="0"/>
                        <a:buChar char="•"/>
                      </a:pPr>
                      <a:endParaRPr lang="en-GB" sz="1200" b="0" dirty="0"/>
                    </a:p>
                    <a:p>
                      <a:pPr marL="171450" indent="-171450" algn="l">
                        <a:spcAft>
                          <a:spcPts val="400"/>
                        </a:spcAft>
                        <a:buFont typeface="Arial" panose="020B0604020202020204" pitchFamily="34" charset="0"/>
                        <a:buChar char="•"/>
                      </a:pPr>
                      <a:endParaRPr lang="en-GB" sz="1200" b="0" dirty="0"/>
                    </a:p>
                    <a:p>
                      <a:pPr marL="171450" indent="-171450" algn="l">
                        <a:spcAft>
                          <a:spcPts val="400"/>
                        </a:spcAft>
                        <a:buFont typeface="Arial" panose="020B0604020202020204" pitchFamily="34" charset="0"/>
                        <a:buChar char="•"/>
                      </a:pPr>
                      <a:endParaRPr lang="en-GB" sz="1200" b="0" dirty="0"/>
                    </a:p>
                    <a:p>
                      <a:pPr marL="171450" indent="-171450" algn="l">
                        <a:spcAft>
                          <a:spcPts val="400"/>
                        </a:spcAft>
                        <a:buFont typeface="Arial" panose="020B0604020202020204" pitchFamily="34" charset="0"/>
                        <a:buChar char="•"/>
                      </a:pPr>
                      <a:endParaRPr lang="en-GB" sz="1200" b="0" dirty="0"/>
                    </a:p>
                    <a:p>
                      <a:pPr marL="0" indent="0" algn="l">
                        <a:spcAft>
                          <a:spcPts val="400"/>
                        </a:spcAft>
                        <a:buFont typeface="Arial" panose="020B0604020202020204" pitchFamily="34" charset="0"/>
                        <a:buNone/>
                      </a:pPr>
                      <a:endParaRPr lang="en-GB" sz="1200" b="0" dirty="0"/>
                    </a:p>
                    <a:p>
                      <a:pPr marL="171450" indent="-171450" algn="l">
                        <a:spcAft>
                          <a:spcPts val="400"/>
                        </a:spcAft>
                        <a:buFont typeface="Arial" panose="020B0604020202020204" pitchFamily="34" charset="0"/>
                        <a:buChar char="•"/>
                      </a:pPr>
                      <a:r>
                        <a:rPr lang="en-GB" sz="1200" b="0" dirty="0"/>
                        <a:t>United Utilities is combining nature and climate governance approaches where appropriate and using nature-based solutions within their net zero transition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1456049"/>
                  </a:ext>
                </a:extLst>
              </a:tr>
            </a:tbl>
          </a:graphicData>
        </a:graphic>
      </p:graphicFrame>
      <p:sp>
        <p:nvSpPr>
          <p:cNvPr id="19" name="Text Placeholder 4">
            <a:extLst>
              <a:ext uri="{FF2B5EF4-FFF2-40B4-BE49-F238E27FC236}">
                <a16:creationId xmlns:a16="http://schemas.microsoft.com/office/drawing/2014/main" id="{7580F70B-380E-935F-A3B1-A48A07F930F1}"/>
              </a:ext>
            </a:extLst>
          </p:cNvPr>
          <p:cNvSpPr txBox="1">
            <a:spLocks/>
          </p:cNvSpPr>
          <p:nvPr/>
        </p:nvSpPr>
        <p:spPr>
          <a:xfrm>
            <a:off x="428766" y="1367404"/>
            <a:ext cx="11636676" cy="515986"/>
          </a:xfrm>
          <a:prstGeom prst="rect">
            <a:avLst/>
          </a:prstGeom>
        </p:spPr>
        <p:txBody>
          <a:bodyPr vert="horz" lIns="0" tIns="45720" rIns="91440" bIns="45720" rtlCol="0" anchor="t">
            <a:noAutofit/>
          </a:bodyPr>
          <a:lstStyle>
            <a:lvl1pPr marL="0" indent="0" algn="l" defTabSz="914400" rtl="0" eaLnBrk="1" latinLnBrk="0" hangingPunct="1">
              <a:lnSpc>
                <a:spcPts val="1500"/>
              </a:lnSpc>
              <a:spcBef>
                <a:spcPts val="400"/>
              </a:spcBef>
              <a:spcAft>
                <a:spcPts val="600"/>
              </a:spcAft>
              <a:buFont typeface="Arial" panose="020B0604020202020204" pitchFamily="34" charset="0"/>
              <a:buNone/>
              <a:defRPr sz="125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tabLst/>
              <a:defRPr sz="2000" b="0" i="0" kern="1200">
                <a:solidFill>
                  <a:schemeClr val="tx1"/>
                </a:solidFill>
                <a:latin typeface="Lora" pitchFamily="2" charset="77"/>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1400" b="0" i="0" kern="1200">
                <a:solidFill>
                  <a:schemeClr val="tx1"/>
                </a:solidFill>
                <a:latin typeface="Lora" pitchFamily="2" charset="77"/>
                <a:ea typeface="+mn-ea"/>
                <a:cs typeface="+mn-cs"/>
              </a:defRPr>
            </a:lvl3pPr>
            <a:lvl4pPr marL="7938" indent="0" algn="l" defTabSz="914400" rtl="0" eaLnBrk="1" latinLnBrk="0" hangingPunct="1">
              <a:lnSpc>
                <a:spcPct val="90000"/>
              </a:lnSpc>
              <a:spcBef>
                <a:spcPts val="500"/>
              </a:spcBef>
              <a:spcAft>
                <a:spcPts val="600"/>
              </a:spcAft>
              <a:buFont typeface="Arial" panose="020B0604020202020204" pitchFamily="34" charset="0"/>
              <a:buNone/>
              <a:tabLst/>
              <a:defRPr sz="1400" kern="1200">
                <a:solidFill>
                  <a:schemeClr val="tx1"/>
                </a:solidFill>
                <a:latin typeface="+mn-lt"/>
                <a:ea typeface="+mn-ea"/>
                <a:cs typeface="+mn-cs"/>
              </a:defRPr>
            </a:lvl4pPr>
            <a:lvl5pPr marL="201613" indent="-201613" algn="l" defTabSz="914400" rtl="0" eaLnBrk="1" latinLnBrk="0" hangingPunct="1">
              <a:lnSpc>
                <a:spcPct val="90000"/>
              </a:lnSpc>
              <a:spcBef>
                <a:spcPts val="500"/>
              </a:spcBef>
              <a:buFont typeface="Arial" panose="020B0604020202020204" pitchFamily="34" charset="0"/>
              <a:buChar char="•"/>
              <a:tabLst/>
              <a:defRPr sz="1250" kern="1200">
                <a:solidFill>
                  <a:schemeClr val="tx1"/>
                </a:solidFill>
                <a:latin typeface="+mn-lt"/>
                <a:ea typeface="+mn-ea"/>
                <a:cs typeface="+mn-cs"/>
              </a:defRPr>
            </a:lvl5pPr>
            <a:lvl6pPr marL="400050" indent="-179388" algn="l" defTabSz="914400" rtl="0" eaLnBrk="1" latinLnBrk="0" hangingPunct="1">
              <a:lnSpc>
                <a:spcPct val="90000"/>
              </a:lnSpc>
              <a:spcBef>
                <a:spcPts val="500"/>
              </a:spcBef>
              <a:buFont typeface="System Font Regular"/>
              <a:buChar char="–"/>
              <a:tabLst/>
              <a:defRPr sz="125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2"/>
                </a:solidFill>
              </a:rPr>
              <a:t>Examples of how strategies for nature can build on existing work on climate</a:t>
            </a:r>
            <a:endParaRPr lang="en-US" dirty="0">
              <a:solidFill>
                <a:schemeClr val="tx2"/>
              </a:solidFill>
            </a:endParaRPr>
          </a:p>
        </p:txBody>
      </p:sp>
      <p:pic>
        <p:nvPicPr>
          <p:cNvPr id="10" name="Picture 9">
            <a:extLst>
              <a:ext uri="{FF2B5EF4-FFF2-40B4-BE49-F238E27FC236}">
                <a16:creationId xmlns:a16="http://schemas.microsoft.com/office/drawing/2014/main" id="{26AAC154-DB2A-470D-F0F6-CFFAA2AFBC98}"/>
              </a:ext>
            </a:extLst>
          </p:cNvPr>
          <p:cNvPicPr>
            <a:picLocks noChangeAspect="1"/>
          </p:cNvPicPr>
          <p:nvPr/>
        </p:nvPicPr>
        <p:blipFill>
          <a:blip r:embed="rId2"/>
          <a:stretch>
            <a:fillRect/>
          </a:stretch>
        </p:blipFill>
        <p:spPr>
          <a:xfrm>
            <a:off x="5469330" y="4714585"/>
            <a:ext cx="1246135" cy="623068"/>
          </a:xfrm>
          <a:prstGeom prst="rect">
            <a:avLst/>
          </a:prstGeom>
        </p:spPr>
      </p:pic>
      <p:pic>
        <p:nvPicPr>
          <p:cNvPr id="4" name="Picture 12" descr="Legal and General preparing to launch landlord lifetime mortgage">
            <a:extLst>
              <a:ext uri="{FF2B5EF4-FFF2-40B4-BE49-F238E27FC236}">
                <a16:creationId xmlns:a16="http://schemas.microsoft.com/office/drawing/2014/main" id="{3B0B6EB8-8E10-EDD2-1927-59F7BFD4A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957" y="4712502"/>
            <a:ext cx="708765" cy="5328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ow do I pay my United Utilities Bill? l Payzone">
            <a:extLst>
              <a:ext uri="{FF2B5EF4-FFF2-40B4-BE49-F238E27FC236}">
                <a16:creationId xmlns:a16="http://schemas.microsoft.com/office/drawing/2014/main" id="{F204074B-24A0-DE66-5B5D-5D25AFEF3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0158" y="4710200"/>
            <a:ext cx="1057641" cy="528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212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1E6BEC8-7886-4BA6-CABB-231F8210F32E}"/>
              </a:ext>
            </a:extLst>
          </p:cNvPr>
          <p:cNvSpPr/>
          <p:nvPr/>
        </p:nvSpPr>
        <p:spPr>
          <a:xfrm>
            <a:off x="7870513" y="1394583"/>
            <a:ext cx="3787634" cy="4999941"/>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0D4BF5F-F68B-9C76-441B-8691E8267592}"/>
              </a:ext>
            </a:extLst>
          </p:cNvPr>
          <p:cNvSpPr/>
          <p:nvPr/>
        </p:nvSpPr>
        <p:spPr>
          <a:xfrm>
            <a:off x="428767" y="1394583"/>
            <a:ext cx="3787634" cy="4999941"/>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13B4172-9C2E-403F-A573-94083363EB78}"/>
              </a:ext>
            </a:extLst>
          </p:cNvPr>
          <p:cNvSpPr>
            <a:spLocks noGrp="1"/>
          </p:cNvSpPr>
          <p:nvPr>
            <p:ph type="title"/>
          </p:nvPr>
        </p:nvSpPr>
        <p:spPr/>
        <p:txBody>
          <a:bodyPr/>
          <a:lstStyle/>
          <a:p>
            <a:r>
              <a:rPr lang="en-GB" dirty="0"/>
              <a:t>Businesses are finding value in early work on TNFD</a:t>
            </a:r>
          </a:p>
        </p:txBody>
      </p:sp>
      <p:sp>
        <p:nvSpPr>
          <p:cNvPr id="5" name="TextBox 4">
            <a:extLst>
              <a:ext uri="{FF2B5EF4-FFF2-40B4-BE49-F238E27FC236}">
                <a16:creationId xmlns:a16="http://schemas.microsoft.com/office/drawing/2014/main" id="{E5BBC06D-E38E-7B15-DEA1-401BC578AB7E}"/>
              </a:ext>
            </a:extLst>
          </p:cNvPr>
          <p:cNvSpPr txBox="1"/>
          <p:nvPr/>
        </p:nvSpPr>
        <p:spPr>
          <a:xfrm>
            <a:off x="612584" y="1708811"/>
            <a:ext cx="3420000" cy="4493538"/>
          </a:xfrm>
          <a:prstGeom prst="rect">
            <a:avLst/>
          </a:prstGeom>
          <a:noFill/>
        </p:spPr>
        <p:txBody>
          <a:bodyPr wrap="square">
            <a:spAutoFit/>
          </a:bodyPr>
          <a:lstStyle/>
          <a:p>
            <a:r>
              <a:rPr lang="en-GB" sz="1600" dirty="0"/>
              <a:t>“Piloting the TNFD framework has been an </a:t>
            </a:r>
            <a:r>
              <a:rPr lang="en-GB" sz="1600" b="1" dirty="0"/>
              <a:t>important step </a:t>
            </a:r>
            <a:r>
              <a:rPr lang="en-GB" sz="1600" dirty="0"/>
              <a:t>in our ambition to mitigate negative impacts and contribute to the protection of nature and biodiversity. Using the LEAP approach has </a:t>
            </a:r>
            <a:r>
              <a:rPr lang="en-GB" sz="1600" b="1" dirty="0"/>
              <a:t>strengthened collaboration </a:t>
            </a:r>
            <a:r>
              <a:rPr lang="en-GB" sz="1600" dirty="0"/>
              <a:t>between business units and enabled us to </a:t>
            </a:r>
            <a:r>
              <a:rPr lang="en-GB" sz="1600" b="1" dirty="0"/>
              <a:t>advance knowledge</a:t>
            </a:r>
            <a:r>
              <a:rPr lang="en-GB" sz="1600" dirty="0"/>
              <a:t> within the organisation on nature and biodiversity. We </a:t>
            </a:r>
            <a:r>
              <a:rPr lang="en-GB" sz="1600" b="1" dirty="0"/>
              <a:t>encourage other organisations to take the LEAP and get started</a:t>
            </a:r>
            <a:r>
              <a:rPr lang="en-GB" sz="1600" dirty="0"/>
              <a:t>!”</a:t>
            </a:r>
          </a:p>
          <a:p>
            <a:endParaRPr lang="en-GB" sz="1600" dirty="0"/>
          </a:p>
          <a:p>
            <a:pPr marL="285750" indent="-285750">
              <a:buFontTx/>
              <a:buChar char="-"/>
            </a:pPr>
            <a:r>
              <a:rPr lang="en-GB" sz="1200" i="1" dirty="0"/>
              <a:t>Head of Group Sustainability of Danske Bank (Danish-based organisation, Commercial bank)</a:t>
            </a:r>
          </a:p>
          <a:p>
            <a:endParaRPr lang="en-GB" sz="1600" dirty="0"/>
          </a:p>
        </p:txBody>
      </p:sp>
      <p:sp>
        <p:nvSpPr>
          <p:cNvPr id="7" name="TextBox 6">
            <a:extLst>
              <a:ext uri="{FF2B5EF4-FFF2-40B4-BE49-F238E27FC236}">
                <a16:creationId xmlns:a16="http://schemas.microsoft.com/office/drawing/2014/main" id="{C478158D-EE22-62B1-C029-3FDF8A8825AF}"/>
              </a:ext>
            </a:extLst>
          </p:cNvPr>
          <p:cNvSpPr txBox="1"/>
          <p:nvPr/>
        </p:nvSpPr>
        <p:spPr>
          <a:xfrm>
            <a:off x="4344307" y="1708811"/>
            <a:ext cx="3420000" cy="3785652"/>
          </a:xfrm>
          <a:prstGeom prst="rect">
            <a:avLst/>
          </a:prstGeom>
          <a:noFill/>
        </p:spPr>
        <p:txBody>
          <a:bodyPr wrap="square">
            <a:spAutoFit/>
          </a:bodyPr>
          <a:lstStyle/>
          <a:p>
            <a:r>
              <a:rPr lang="en-GB" sz="1600" dirty="0"/>
              <a:t>“Using the TNFD’s LEAP approach to explore nature-related risks and opportunities associated with infrastructure development has been a </a:t>
            </a:r>
            <a:r>
              <a:rPr lang="en-GB" sz="1600" b="1" dirty="0"/>
              <a:t>fascinating and insightful experience</a:t>
            </a:r>
            <a:r>
              <a:rPr lang="en-GB" sz="1600" dirty="0"/>
              <a:t>. We have, in particular, welcomed the opportunity to become more </a:t>
            </a:r>
            <a:r>
              <a:rPr lang="en-GB" sz="1600" b="1" dirty="0"/>
              <a:t>confident in using the various datasets </a:t>
            </a:r>
            <a:r>
              <a:rPr lang="en-GB" sz="1600" dirty="0"/>
              <a:t>that are so important within the LEAP approach.” </a:t>
            </a:r>
          </a:p>
          <a:p>
            <a:endParaRPr lang="en-GB" sz="1600" dirty="0"/>
          </a:p>
          <a:p>
            <a:pPr marL="285750" indent="-285750">
              <a:buFontTx/>
              <a:buChar char="-"/>
            </a:pPr>
            <a:r>
              <a:rPr lang="en-GB" sz="1200" i="1" dirty="0"/>
              <a:t>Senior ESG Advisor of AECOM (USA-based organisation, Engineering and Construction Services, and Professional and Commercial Services)</a:t>
            </a:r>
          </a:p>
        </p:txBody>
      </p:sp>
      <p:sp>
        <p:nvSpPr>
          <p:cNvPr id="9" name="TextBox 8">
            <a:extLst>
              <a:ext uri="{FF2B5EF4-FFF2-40B4-BE49-F238E27FC236}">
                <a16:creationId xmlns:a16="http://schemas.microsoft.com/office/drawing/2014/main" id="{A7E6C604-3DD8-C199-D1EE-1EEE8C080A0F}"/>
              </a:ext>
            </a:extLst>
          </p:cNvPr>
          <p:cNvSpPr txBox="1"/>
          <p:nvPr/>
        </p:nvSpPr>
        <p:spPr>
          <a:xfrm>
            <a:off x="8054330" y="1708811"/>
            <a:ext cx="3420000" cy="4339650"/>
          </a:xfrm>
          <a:prstGeom prst="rect">
            <a:avLst/>
          </a:prstGeom>
          <a:noFill/>
        </p:spPr>
        <p:txBody>
          <a:bodyPr wrap="square">
            <a:spAutoFit/>
          </a:bodyPr>
          <a:lstStyle/>
          <a:p>
            <a:r>
              <a:rPr lang="en-GB" sz="1600" dirty="0"/>
              <a:t>“In 2022, we used the TNFD LEAP (Locate, Evaluate, Assess and Prepare) methodology to conduct a materiality assessment that </a:t>
            </a:r>
            <a:r>
              <a:rPr lang="en-GB" sz="1600" b="1" dirty="0"/>
              <a:t>enabled us to deepen our understanding of GSK’s physical and transition risks and opportunities </a:t>
            </a:r>
            <a:r>
              <a:rPr lang="en-GB" sz="1600" dirty="0"/>
              <a:t>across each component of nature. We </a:t>
            </a:r>
            <a:r>
              <a:rPr lang="en-GB" sz="1600" b="1" dirty="0"/>
              <a:t>included an initial disclosure </a:t>
            </a:r>
            <a:r>
              <a:rPr lang="en-GB" sz="1600" dirty="0"/>
              <a:t>using the draft TNFD guidelines in our most recent annual report, with a particular focus on strategy, metrics and targets.” </a:t>
            </a:r>
          </a:p>
          <a:p>
            <a:endParaRPr lang="en-GB" sz="1600" dirty="0"/>
          </a:p>
          <a:p>
            <a:pPr marL="285750" indent="-285750">
              <a:buFontTx/>
              <a:buChar char="-"/>
            </a:pPr>
            <a:r>
              <a:rPr lang="en-GB" sz="1200" i="1" dirty="0"/>
              <a:t>Chief of Staff to the Chief Financial Officer of GSK (UK-based organisation, Biotechnology and Pharmaceuticals)</a:t>
            </a:r>
          </a:p>
        </p:txBody>
      </p:sp>
    </p:spTree>
    <p:extLst>
      <p:ext uri="{BB962C8B-B14F-4D97-AF65-F5344CB8AC3E}">
        <p14:creationId xmlns:p14="http://schemas.microsoft.com/office/powerpoint/2010/main" val="3998517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B493-D326-3DCA-3172-1B45FE901C91}"/>
              </a:ext>
            </a:extLst>
          </p:cNvPr>
          <p:cNvSpPr>
            <a:spLocks noGrp="1"/>
          </p:cNvSpPr>
          <p:nvPr>
            <p:ph type="title"/>
          </p:nvPr>
        </p:nvSpPr>
        <p:spPr>
          <a:xfrm>
            <a:off x="428766" y="408913"/>
            <a:ext cx="11362899" cy="697575"/>
          </a:xfrm>
        </p:spPr>
        <p:txBody>
          <a:bodyPr>
            <a:noAutofit/>
          </a:bodyPr>
          <a:lstStyle/>
          <a:p>
            <a:r>
              <a:rPr lang="en-GB" sz="3200" dirty="0"/>
              <a:t>All corporate functions can develop expertise by getting started and leveraging publicly available resources</a:t>
            </a:r>
          </a:p>
        </p:txBody>
      </p:sp>
      <p:graphicFrame>
        <p:nvGraphicFramePr>
          <p:cNvPr id="3" name="Table 2">
            <a:extLst>
              <a:ext uri="{FF2B5EF4-FFF2-40B4-BE49-F238E27FC236}">
                <a16:creationId xmlns:a16="http://schemas.microsoft.com/office/drawing/2014/main" id="{CF94F250-FF28-3A8A-0486-E3177F8A0851}"/>
              </a:ext>
            </a:extLst>
          </p:cNvPr>
          <p:cNvGraphicFramePr>
            <a:graphicFrameLocks noGrp="1"/>
          </p:cNvGraphicFramePr>
          <p:nvPr>
            <p:extLst>
              <p:ext uri="{D42A27DB-BD31-4B8C-83A1-F6EECF244321}">
                <p14:modId xmlns:p14="http://schemas.microsoft.com/office/powerpoint/2010/main" val="2225756807"/>
              </p:ext>
            </p:extLst>
          </p:nvPr>
        </p:nvGraphicFramePr>
        <p:xfrm>
          <a:off x="209548" y="1652782"/>
          <a:ext cx="11772904" cy="5052818"/>
        </p:xfrm>
        <a:graphic>
          <a:graphicData uri="http://schemas.openxmlformats.org/drawingml/2006/table">
            <a:tbl>
              <a:tblPr firstRow="1" bandRow="1">
                <a:tableStyleId>{93296810-A885-4BE3-A3E7-6D5BEEA58F35}</a:tableStyleId>
              </a:tblPr>
              <a:tblGrid>
                <a:gridCol w="842284">
                  <a:extLst>
                    <a:ext uri="{9D8B030D-6E8A-4147-A177-3AD203B41FA5}">
                      <a16:colId xmlns:a16="http://schemas.microsoft.com/office/drawing/2014/main" val="498124257"/>
                    </a:ext>
                  </a:extLst>
                </a:gridCol>
                <a:gridCol w="1411677">
                  <a:extLst>
                    <a:ext uri="{9D8B030D-6E8A-4147-A177-3AD203B41FA5}">
                      <a16:colId xmlns:a16="http://schemas.microsoft.com/office/drawing/2014/main" val="563065458"/>
                    </a:ext>
                  </a:extLst>
                </a:gridCol>
                <a:gridCol w="1322409">
                  <a:extLst>
                    <a:ext uri="{9D8B030D-6E8A-4147-A177-3AD203B41FA5}">
                      <a16:colId xmlns:a16="http://schemas.microsoft.com/office/drawing/2014/main" val="2709004584"/>
                    </a:ext>
                  </a:extLst>
                </a:gridCol>
                <a:gridCol w="1367043">
                  <a:extLst>
                    <a:ext uri="{9D8B030D-6E8A-4147-A177-3AD203B41FA5}">
                      <a16:colId xmlns:a16="http://schemas.microsoft.com/office/drawing/2014/main" val="653022898"/>
                    </a:ext>
                  </a:extLst>
                </a:gridCol>
                <a:gridCol w="1367043">
                  <a:extLst>
                    <a:ext uri="{9D8B030D-6E8A-4147-A177-3AD203B41FA5}">
                      <a16:colId xmlns:a16="http://schemas.microsoft.com/office/drawing/2014/main" val="3441419423"/>
                    </a:ext>
                  </a:extLst>
                </a:gridCol>
                <a:gridCol w="1367043">
                  <a:extLst>
                    <a:ext uri="{9D8B030D-6E8A-4147-A177-3AD203B41FA5}">
                      <a16:colId xmlns:a16="http://schemas.microsoft.com/office/drawing/2014/main" val="791494305"/>
                    </a:ext>
                  </a:extLst>
                </a:gridCol>
                <a:gridCol w="1367043">
                  <a:extLst>
                    <a:ext uri="{9D8B030D-6E8A-4147-A177-3AD203B41FA5}">
                      <a16:colId xmlns:a16="http://schemas.microsoft.com/office/drawing/2014/main" val="442261738"/>
                    </a:ext>
                  </a:extLst>
                </a:gridCol>
                <a:gridCol w="2728362">
                  <a:extLst>
                    <a:ext uri="{9D8B030D-6E8A-4147-A177-3AD203B41FA5}">
                      <a16:colId xmlns:a16="http://schemas.microsoft.com/office/drawing/2014/main" val="999029502"/>
                    </a:ext>
                  </a:extLst>
                </a:gridCol>
              </a:tblGrid>
              <a:tr h="402424">
                <a:tc>
                  <a:txBody>
                    <a:bodyPr/>
                    <a:lstStyle/>
                    <a:p>
                      <a:pPr marL="0" algn="l" defTabSz="914400" rtl="0" eaLnBrk="1" latinLnBrk="0" hangingPunct="1"/>
                      <a:r>
                        <a:rPr lang="en-GB" sz="1000" b="1" kern="1200" dirty="0">
                          <a:solidFill>
                            <a:schemeClr val="dk1"/>
                          </a:solidFill>
                          <a:latin typeface="+mn-lt"/>
                          <a:ea typeface="+mn-ea"/>
                          <a:cs typeface="+mn-cs"/>
                        </a:rPr>
                        <a:t>Function</a:t>
                      </a:r>
                    </a:p>
                  </a:txBody>
                  <a:tcPr anchor="b">
                    <a:lnR w="6350" cap="flat" cmpd="sng" algn="ctr">
                      <a:solidFill>
                        <a:schemeClr val="bg1">
                          <a:lumMod val="65000"/>
                        </a:schemeClr>
                      </a:solidFill>
                      <a:prstDash val="solid"/>
                      <a:round/>
                      <a:headEnd type="none" w="med" len="med"/>
                      <a:tailEnd type="none" w="med" len="med"/>
                    </a:lnR>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GB" sz="1000" b="1" kern="1200">
                          <a:solidFill>
                            <a:schemeClr val="dk1"/>
                          </a:solidFill>
                          <a:latin typeface="+mn-lt"/>
                          <a:ea typeface="+mn-ea"/>
                          <a:cs typeface="+mn-cs"/>
                        </a:rPr>
                        <a:t>Sustainability</a:t>
                      </a:r>
                    </a:p>
                  </a:txBody>
                  <a:tcPr anchor="b">
                    <a:lnL w="6350" cap="flat" cmpd="sng" algn="ctr">
                      <a:solidFill>
                        <a:schemeClr val="bg1">
                          <a:lumMod val="65000"/>
                        </a:schemeClr>
                      </a:solidFill>
                      <a:prstDash val="solid"/>
                      <a:round/>
                      <a:headEnd type="none" w="med" len="med"/>
                      <a:tailEnd type="none" w="med" len="med"/>
                    </a:lnL>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GB" sz="1000" b="1" kern="1200" dirty="0">
                          <a:solidFill>
                            <a:schemeClr val="dk1"/>
                          </a:solidFill>
                          <a:latin typeface="+mn-lt"/>
                          <a:ea typeface="+mn-ea"/>
                          <a:cs typeface="+mn-cs"/>
                        </a:rPr>
                        <a:t>Finance, audit and risk</a:t>
                      </a:r>
                    </a:p>
                  </a:txBody>
                  <a:tcPr anchor="b">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GB" sz="1000" b="1" kern="1200" dirty="0">
                          <a:solidFill>
                            <a:schemeClr val="dk1"/>
                          </a:solidFill>
                          <a:latin typeface="+mn-lt"/>
                          <a:ea typeface="+mn-ea"/>
                          <a:cs typeface="+mn-cs"/>
                        </a:rPr>
                        <a:t>Procurement</a:t>
                      </a:r>
                    </a:p>
                  </a:txBody>
                  <a:tcPr anchor="b">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GB" sz="1000" b="1" kern="1200" dirty="0">
                          <a:solidFill>
                            <a:schemeClr val="dk1"/>
                          </a:solidFill>
                          <a:latin typeface="+mn-lt"/>
                          <a:ea typeface="+mn-ea"/>
                          <a:cs typeface="+mn-cs"/>
                        </a:rPr>
                        <a:t>Strategy</a:t>
                      </a:r>
                    </a:p>
                  </a:txBody>
                  <a:tcPr anchor="b">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GB" sz="1000" b="1" kern="1200" dirty="0">
                          <a:solidFill>
                            <a:schemeClr val="dk1"/>
                          </a:solidFill>
                          <a:latin typeface="+mn-lt"/>
                          <a:ea typeface="+mn-ea"/>
                          <a:cs typeface="+mn-cs"/>
                        </a:rPr>
                        <a:t>Operations</a:t>
                      </a:r>
                    </a:p>
                  </a:txBody>
                  <a:tcPr anchor="b">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GB" sz="1000" b="1" kern="1200" dirty="0">
                          <a:solidFill>
                            <a:schemeClr val="dk1"/>
                          </a:solidFill>
                          <a:latin typeface="+mn-lt"/>
                          <a:ea typeface="+mn-ea"/>
                          <a:cs typeface="+mn-cs"/>
                        </a:rPr>
                        <a:t>Communications</a:t>
                      </a:r>
                    </a:p>
                  </a:txBody>
                  <a:tcPr anchor="b">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GB" sz="1000" b="1" kern="1200" dirty="0">
                          <a:solidFill>
                            <a:schemeClr val="dk1"/>
                          </a:solidFill>
                          <a:latin typeface="+mn-lt"/>
                          <a:ea typeface="+mn-ea"/>
                          <a:cs typeface="+mn-cs"/>
                        </a:rPr>
                        <a:t>Boards &amp; Non-exec directors</a:t>
                      </a:r>
                    </a:p>
                  </a:txBody>
                  <a:tcPr anchor="b">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9380056"/>
                  </a:ext>
                </a:extLst>
              </a:tr>
              <a:tr h="1640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a:t>Skills and knowledge</a:t>
                      </a:r>
                    </a:p>
                  </a:txBody>
                  <a:tcP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000" dirty="0"/>
                        <a:t>Nature risk assessment; Training on nature;</a:t>
                      </a:r>
                    </a:p>
                    <a:p>
                      <a:r>
                        <a:rPr lang="en-GB" sz="1000" dirty="0"/>
                        <a:t>Sustainable finance;</a:t>
                      </a:r>
                    </a:p>
                    <a:p>
                      <a:r>
                        <a:rPr lang="en-GB" sz="1000" dirty="0"/>
                        <a:t>Lifecycle assessments;</a:t>
                      </a:r>
                    </a:p>
                    <a:p>
                      <a:r>
                        <a:rPr lang="en-GB" sz="1000" dirty="0"/>
                        <a:t>Development and project management of nature strategy</a:t>
                      </a:r>
                    </a:p>
                  </a:txBody>
                  <a:tcP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000" dirty="0"/>
                        <a:t>Nature risk assessment;</a:t>
                      </a:r>
                    </a:p>
                    <a:p>
                      <a:r>
                        <a:rPr lang="en-GB" sz="1000" dirty="0"/>
                        <a:t>Nature-related data (geospatial, state of nature) assurance; Nature-related regulation (disclosure, compliance market, director duty)</a:t>
                      </a:r>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Supplier due diligence and nature KPIs; Supply chain data collection; Supply chain insetting / knowledge of nature positive solutions</a:t>
                      </a:r>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Scope new products; Market sizing; Consumer profiling on nature; Competitor analysis; Business resilience to nature risks; Cost cutting</a:t>
                      </a:r>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000" dirty="0"/>
                        <a:t>Data infrastructure setup; Training on nature; Circular economy understanding; Nature risk management; Resilience planning</a:t>
                      </a:r>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000"/>
                        <a:t>Credibility of claims / greenwashing; Policy / NGO stance on nature matters; Media outreach to subject matter leads; External comms; Nature reporting</a:t>
                      </a:r>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GB" sz="1000"/>
                        <a:t>Nature-related regulation (disclosure, compliance market, director duty); Nature strategy and policy</a:t>
                      </a:r>
                    </a:p>
                    <a:p>
                      <a:endParaRPr lang="en-GB" sz="1000"/>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67440453"/>
                  </a:ext>
                </a:extLst>
              </a:tr>
              <a:tr h="711982">
                <a:tc>
                  <a:txBody>
                    <a:bodyPr/>
                    <a:lstStyle/>
                    <a:p>
                      <a:r>
                        <a:rPr lang="en-GB" sz="1000" b="1" dirty="0"/>
                        <a:t>Activities to start with and build skills</a:t>
                      </a:r>
                    </a:p>
                  </a:txBody>
                  <a:tcP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GB" sz="1000" dirty="0"/>
                        <a:t>Pilot risk assessment, develop new product ideas, develop training materials</a:t>
                      </a:r>
                    </a:p>
                  </a:txBody>
                  <a:tcP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000"/>
                        <a:t>Profile relevant regulation, pilot risk assessment</a:t>
                      </a:r>
                      <a:endParaRPr lang="en-GB" sz="1000"/>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GB" sz="1000"/>
                        <a:t>Explore approaches in industry fora, gauge supplier readiness</a:t>
                      </a:r>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GB" sz="1000"/>
                        <a:t>Profile potential nature products and peer action</a:t>
                      </a:r>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US" sz="1000"/>
                        <a:t>Gap analysis of data needs and potential data sources</a:t>
                      </a:r>
                      <a:endParaRPr lang="en-GB" sz="1000"/>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000"/>
                        <a:t>Research external peer comms on nature activities and policies</a:t>
                      </a:r>
                      <a:endParaRPr lang="en-GB" sz="1000"/>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000" dirty="0"/>
                        <a:t>Use this deck to become familiar with how nature is relevant to the role of a Non-Executive Director, table initial board discussion with management</a:t>
                      </a:r>
                      <a:endParaRPr lang="en-GB" sz="1000" dirty="0"/>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42674882"/>
                  </a:ext>
                </a:extLst>
              </a:tr>
              <a:tr h="1795432">
                <a:tc rowSpan="2">
                  <a:txBody>
                    <a:bodyPr/>
                    <a:lstStyle/>
                    <a:p>
                      <a:r>
                        <a:rPr lang="en-GB" sz="1000" b="1"/>
                        <a:t>Useful resources</a:t>
                      </a:r>
                    </a:p>
                  </a:txBody>
                  <a:tcP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en-GB" sz="1000" dirty="0">
                          <a:hlinkClick r:id="rId3"/>
                        </a:rPr>
                        <a:t>Example TNFD reports</a:t>
                      </a:r>
                      <a:endParaRPr lang="en-GB" sz="1000" dirty="0"/>
                    </a:p>
                    <a:p>
                      <a:pPr marL="171450" indent="-171450">
                        <a:buFont typeface="Arial" panose="020B0604020202020204" pitchFamily="34" charset="0"/>
                        <a:buChar char="•"/>
                      </a:pPr>
                      <a:r>
                        <a:rPr lang="en-GB" sz="1000" dirty="0">
                          <a:hlinkClick r:id="rId4"/>
                        </a:rPr>
                        <a:t>Getting started with TNFD</a:t>
                      </a:r>
                      <a:endParaRPr lang="en-GB" sz="1000" dirty="0"/>
                    </a:p>
                    <a:p>
                      <a:pPr marL="171450" indent="-171450">
                        <a:buFont typeface="Arial" panose="020B0604020202020204" pitchFamily="34" charset="0"/>
                        <a:buChar char="•"/>
                      </a:pPr>
                      <a:r>
                        <a:rPr lang="en-GB" sz="1000" dirty="0">
                          <a:hlinkClick r:id="rId5"/>
                        </a:rPr>
                        <a:t>The LEAP approach</a:t>
                      </a:r>
                      <a:endParaRPr lang="en-GB" sz="1000" dirty="0"/>
                    </a:p>
                    <a:p>
                      <a:pPr marL="171450" indent="-171450">
                        <a:buFont typeface="Arial" panose="020B0604020202020204" pitchFamily="34" charset="0"/>
                        <a:buChar char="•"/>
                      </a:pPr>
                      <a:r>
                        <a:rPr lang="en-GB" sz="1000" dirty="0">
                          <a:hlinkClick r:id="rId6"/>
                        </a:rPr>
                        <a:t>Tools catalogue</a:t>
                      </a:r>
                      <a:endParaRPr lang="en-GB" sz="1000" dirty="0"/>
                    </a:p>
                  </a:txBody>
                  <a:tcP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en-GB" sz="1000" dirty="0">
                          <a:effectLst/>
                          <a:hlinkClick r:id="rId7" tooltip="https://tnfd.global/wp-content/uploads/2024/07/ngfs-report-nature-related-litigation-emerging-trends-lessons-climate.pdf"/>
                        </a:rPr>
                        <a:t>Legal views on nature-related litigation</a:t>
                      </a:r>
                      <a:endParaRPr lang="en-GB" sz="1000" dirty="0">
                        <a:effectLst/>
                      </a:endParaRPr>
                    </a:p>
                    <a:p>
                      <a:pPr marL="171450" indent="-171450">
                        <a:buFont typeface="Arial" panose="020B0604020202020204" pitchFamily="34" charset="0"/>
                        <a:buChar char="•"/>
                      </a:pPr>
                      <a:r>
                        <a:rPr lang="en-GB" sz="1000" dirty="0">
                          <a:effectLst/>
                          <a:hlinkClick r:id="rId8"/>
                        </a:rPr>
                        <a:t>Risk and opportunity register</a:t>
                      </a:r>
                      <a:endParaRPr lang="en-GB" sz="1000" dirty="0"/>
                    </a:p>
                  </a:txBody>
                  <a:tcPr>
                    <a:lnT w="6350" cap="flat" cmpd="sng" algn="ctr">
                      <a:solidFill>
                        <a:schemeClr val="bg1">
                          <a:lumMod val="6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en-GB" sz="1000">
                          <a:hlinkClick r:id="rId9"/>
                        </a:rPr>
                        <a:t>Guidance on value chains</a:t>
                      </a:r>
                      <a:endParaRPr lang="en-GB" sz="1000"/>
                    </a:p>
                    <a:p>
                      <a:pPr marL="171450" indent="-171450">
                        <a:buFont typeface="Arial" panose="020B0604020202020204" pitchFamily="34" charset="0"/>
                        <a:buChar char="•"/>
                      </a:pPr>
                      <a:r>
                        <a:rPr lang="en-GB" sz="1000">
                          <a:hlinkClick r:id="rId10"/>
                        </a:rPr>
                        <a:t>Discussion paper on proposed approach to value chains</a:t>
                      </a:r>
                      <a:endParaRPr lang="en-GB" sz="1000"/>
                    </a:p>
                  </a:txBody>
                  <a:tcPr>
                    <a:lnR w="1270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en-GB" sz="1000" dirty="0">
                          <a:hlinkClick r:id="rId11"/>
                        </a:rPr>
                        <a:t>Guidance for corporates on science-based targets for nature</a:t>
                      </a:r>
                      <a:endParaRPr lang="en-GB" sz="1000" dirty="0"/>
                    </a:p>
                    <a:p>
                      <a:pPr marL="171450" indent="-171450">
                        <a:buFont typeface="Arial" panose="020B0604020202020204" pitchFamily="34" charset="0"/>
                        <a:buChar char="•"/>
                      </a:pPr>
                      <a:r>
                        <a:rPr lang="en-GB" sz="1000" dirty="0">
                          <a:hlinkClick r:id="rId12"/>
                        </a:rPr>
                        <a:t>SBTN Nature materiality toolkit</a:t>
                      </a:r>
                      <a:endParaRPr lang="en-GB" sz="1000" dirty="0"/>
                    </a:p>
                  </a:txBody>
                  <a:tcPr>
                    <a:lnL w="12700" cap="flat" cmpd="sng" algn="ctr">
                      <a:solidFill>
                        <a:schemeClr val="bg1"/>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en-GB" sz="1000">
                          <a:hlinkClick r:id="rId4"/>
                        </a:rPr>
                        <a:t>Getting started with TNFD</a:t>
                      </a:r>
                      <a:endParaRPr lang="en-GB" sz="1000"/>
                    </a:p>
                    <a:p>
                      <a:pPr marL="171450" indent="-171450">
                        <a:buFont typeface="Arial" panose="020B0604020202020204" pitchFamily="34" charset="0"/>
                        <a:buChar char="•"/>
                      </a:pPr>
                      <a:r>
                        <a:rPr lang="en-GB" sz="1000">
                          <a:hlinkClick r:id="rId5"/>
                        </a:rPr>
                        <a:t>The LEAP approach</a:t>
                      </a:r>
                      <a:endParaRPr lang="en-GB" sz="1000"/>
                    </a:p>
                    <a:p>
                      <a:endParaRPr lang="en-GB" sz="1000"/>
                    </a:p>
                  </a:txBody>
                  <a:tcPr>
                    <a:lnT w="6350" cap="flat" cmpd="sng" algn="ctr">
                      <a:solidFill>
                        <a:schemeClr val="bg1">
                          <a:lumMod val="6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r>
                        <a:rPr lang="en-GB" sz="1000">
                          <a:hlinkClick r:id="rId13"/>
                        </a:rPr>
                        <a:t>Guidance on engagement with Indigenous Peoples, Local Communities and affected stakeholders</a:t>
                      </a:r>
                      <a:endParaRPr lang="en-GB" sz="1000"/>
                    </a:p>
                  </a:txBody>
                  <a:tcPr>
                    <a:lnT w="6350" cap="flat" cmpd="sng" algn="ctr">
                      <a:solidFill>
                        <a:schemeClr val="bg1">
                          <a:lumMod val="6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effectLst/>
                          <a:hlinkClick r:id="rId14"/>
                        </a:rPr>
                        <a:t>Chapter Zero</a:t>
                      </a:r>
                      <a:endParaRPr lang="en-GB" sz="1000" dirty="0">
                        <a:effectLst/>
                        <a:hlinkClick r:id="rId15" tooltip="https://tnfd.global/wp-content/uploads/2024/07/ccli-briefing-directors-duties-and-nature.pdf"/>
                      </a:endParaRPr>
                    </a:p>
                    <a:p>
                      <a:pPr marL="171450" indent="-171450">
                        <a:buFont typeface="Arial" panose="020B0604020202020204" pitchFamily="34" charset="0"/>
                        <a:buChar char="•"/>
                      </a:pPr>
                      <a:r>
                        <a:rPr lang="en-GB" sz="1000" dirty="0">
                          <a:effectLst/>
                          <a:hlinkClick r:id="rId15" tooltip="https://tnfd.global/wp-content/uploads/2024/07/ccli-briefing-directors-duties-and-nature.pdf"/>
                        </a:rPr>
                        <a:t>Nature-related Risks and Duties of Company Directors</a:t>
                      </a:r>
                      <a:endParaRPr lang="en-GB" sz="1000" dirty="0">
                        <a:effectLst/>
                      </a:endParaRPr>
                    </a:p>
                    <a:p>
                      <a:pPr marL="171450" indent="-171450">
                        <a:buFont typeface="Arial" panose="020B0604020202020204" pitchFamily="34" charset="0"/>
                        <a:buChar char="•"/>
                      </a:pPr>
                      <a:r>
                        <a:rPr lang="en-GB" sz="1000" dirty="0">
                          <a:effectLst/>
                          <a:hlinkClick r:id="rId16" tooltip="https://commonwealthclimatelaw.org/wp-content/uploads/2023/03/cgi-ccli-quarterly-update-4-biodiversity-as-a-material-financial-risk.pdf"/>
                        </a:rPr>
                        <a:t>Biodiversity as a material financial risk – What board directors need to know?</a:t>
                      </a:r>
                      <a:endParaRPr lang="en-GB" sz="1000" dirty="0">
                        <a:effectLst/>
                      </a:endParaRPr>
                    </a:p>
                    <a:p>
                      <a:pPr marL="171450" indent="-171450">
                        <a:buFont typeface="Arial" panose="020B0604020202020204" pitchFamily="34" charset="0"/>
                        <a:buChar char="•"/>
                      </a:pPr>
                      <a:r>
                        <a:rPr lang="en-GB" sz="1000" dirty="0">
                          <a:hlinkClick r:id="rId17"/>
                        </a:rPr>
                        <a:t>Company Directors and Nature Risk (English Law)</a:t>
                      </a:r>
                      <a:endParaRPr lang="en-GB" sz="1000" dirty="0"/>
                    </a:p>
                    <a:p>
                      <a:pPr marL="171450" indent="-171450">
                        <a:buFont typeface="Arial" panose="020B0604020202020204" pitchFamily="34" charset="0"/>
                        <a:buChar char="•"/>
                      </a:pPr>
                      <a:r>
                        <a:rPr lang="en-GB" sz="1000" dirty="0">
                          <a:hlinkClick r:id="rId18"/>
                        </a:rPr>
                        <a:t>Boards and nature – evolving landscape for director’s duties</a:t>
                      </a:r>
                      <a:endParaRPr lang="en-GB" sz="1000" dirty="0"/>
                    </a:p>
                    <a:p>
                      <a:pPr marL="171450" indent="-171450">
                        <a:buFont typeface="Arial" panose="020B0604020202020204" pitchFamily="34" charset="0"/>
                        <a:buChar char="•"/>
                      </a:pPr>
                      <a:r>
                        <a:rPr lang="en-GB" sz="1000" dirty="0">
                          <a:hlinkClick r:id="rId19"/>
                        </a:rPr>
                        <a:t>Competent Boards Climate and Nature Designation Program</a:t>
                      </a:r>
                      <a:endParaRPr lang="en-GB" sz="1000" dirty="0"/>
                    </a:p>
                  </a:txBody>
                  <a:tcPr>
                    <a:lnT w="6350" cap="flat" cmpd="sng" algn="ctr">
                      <a:solidFill>
                        <a:schemeClr val="bg1">
                          <a:lumMod val="6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639877921"/>
                  </a:ext>
                </a:extLst>
              </a:tr>
              <a:tr h="502326">
                <a:tc vMerge="1">
                  <a:txBody>
                    <a:bodyPr/>
                    <a:lstStyle/>
                    <a:p>
                      <a:endParaRPr lang="en-GB" sz="1000" b="1"/>
                    </a:p>
                  </a:txBody>
                  <a:tcP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gridSpan="7">
                  <a:txBody>
                    <a:bodyPr/>
                    <a:lstStyle/>
                    <a:p>
                      <a:pPr marL="0" indent="0" algn="ctr">
                        <a:buFont typeface="Arial" panose="020B0604020202020204" pitchFamily="34" charset="0"/>
                        <a:buNone/>
                      </a:pPr>
                      <a:r>
                        <a:rPr lang="en-US" sz="1000" dirty="0">
                          <a:hlinkClick r:id="rId20"/>
                        </a:rPr>
                        <a:t>TNFD in a box is a useful primer for all corporate functions</a:t>
                      </a:r>
                      <a:endParaRPr lang="en-GB" sz="1000" dirty="0"/>
                    </a:p>
                  </a:txBody>
                  <a:tcPr>
                    <a:lnL w="6350" cap="flat" cmpd="sng" algn="ctr">
                      <a:solidFill>
                        <a:schemeClr val="bg1">
                          <a:lumMod val="65000"/>
                        </a:schemeClr>
                      </a:solidFill>
                      <a:prstDash val="solid"/>
                      <a:round/>
                      <a:headEnd type="none" w="med" len="med"/>
                      <a:tailEnd type="none" w="med" len="med"/>
                    </a:lnL>
                    <a:lnT w="1270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hMerge="1">
                  <a:txBody>
                    <a:bodyPr/>
                    <a:lstStyle/>
                    <a:p>
                      <a:pPr marL="171450" indent="-171450">
                        <a:buFont typeface="Arial" panose="020B0604020202020204" pitchFamily="34" charset="0"/>
                        <a:buChar char="•"/>
                      </a:pPr>
                      <a:endParaRPr lang="en-GB" sz="1000"/>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hMerge="1">
                  <a:txBody>
                    <a:bodyPr/>
                    <a:lstStyle/>
                    <a:p>
                      <a:pPr marL="171450" indent="-171450">
                        <a:buFont typeface="Arial" panose="020B0604020202020204" pitchFamily="34" charset="0"/>
                        <a:buChar char="•"/>
                      </a:pPr>
                      <a:endParaRPr lang="en-GB" sz="1000"/>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hMerge="1">
                  <a:txBody>
                    <a:bodyPr/>
                    <a:lstStyle/>
                    <a:p>
                      <a:pPr marL="171450" indent="-171450">
                        <a:buFont typeface="Arial" panose="020B0604020202020204" pitchFamily="34" charset="0"/>
                        <a:buChar char="•"/>
                      </a:pPr>
                      <a:endParaRPr lang="en-GB" sz="1000"/>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hMerge="1">
                  <a:txBody>
                    <a:bodyPr/>
                    <a:lstStyle/>
                    <a:p>
                      <a:endParaRPr lang="en-GB" sz="1000"/>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hMerge="1">
                  <a:txBody>
                    <a:bodyPr/>
                    <a:lstStyle/>
                    <a:p>
                      <a:pPr marL="171450" indent="-171450">
                        <a:buFont typeface="Arial" panose="020B0604020202020204" pitchFamily="34" charset="0"/>
                        <a:buChar char="•"/>
                      </a:pPr>
                      <a:endParaRPr lang="en-GB" sz="1000"/>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hMerge="1">
                  <a:txBody>
                    <a:bodyPr/>
                    <a:lstStyle/>
                    <a:p>
                      <a:pPr marL="171450" indent="-171450">
                        <a:buFont typeface="Arial" panose="020B0604020202020204" pitchFamily="34" charset="0"/>
                        <a:buChar char="•"/>
                      </a:pPr>
                      <a:endParaRPr lang="en-GB" sz="1000"/>
                    </a:p>
                  </a:txBody>
                  <a:tcP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4158088"/>
                  </a:ext>
                </a:extLst>
              </a:tr>
            </a:tbl>
          </a:graphicData>
        </a:graphic>
      </p:graphicFrame>
    </p:spTree>
    <p:extLst>
      <p:ext uri="{BB962C8B-B14F-4D97-AF65-F5344CB8AC3E}">
        <p14:creationId xmlns:p14="http://schemas.microsoft.com/office/powerpoint/2010/main" val="1377143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B0EF7E-C301-5E3B-782D-028AC4D1F5DF}"/>
              </a:ext>
            </a:extLst>
          </p:cNvPr>
          <p:cNvSpPr/>
          <p:nvPr/>
        </p:nvSpPr>
        <p:spPr>
          <a:xfrm>
            <a:off x="428766" y="1400738"/>
            <a:ext cx="9514332" cy="496648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BF21943-E54A-4BC4-2BEA-6A6C4992F74D}"/>
              </a:ext>
            </a:extLst>
          </p:cNvPr>
          <p:cNvSpPr>
            <a:spLocks noGrp="1"/>
          </p:cNvSpPr>
          <p:nvPr>
            <p:ph type="title"/>
          </p:nvPr>
        </p:nvSpPr>
        <p:spPr>
          <a:xfrm>
            <a:off x="428766" y="447013"/>
            <a:ext cx="11511734" cy="697575"/>
          </a:xfrm>
        </p:spPr>
        <p:txBody>
          <a:bodyPr>
            <a:normAutofit fontScale="90000"/>
          </a:bodyPr>
          <a:lstStyle/>
          <a:p>
            <a:r>
              <a:rPr lang="en-GB" dirty="0"/>
              <a:t>A wide range of Board capacity building materials are available</a:t>
            </a:r>
          </a:p>
        </p:txBody>
      </p:sp>
      <p:pic>
        <p:nvPicPr>
          <p:cNvPr id="5" name="Picture 4" descr="Tnfd In A Box Thumbnails (1) Page 1">
            <a:extLst>
              <a:ext uri="{FF2B5EF4-FFF2-40B4-BE49-F238E27FC236}">
                <a16:creationId xmlns:a16="http://schemas.microsoft.com/office/drawing/2014/main" id="{F15B822C-8111-FBEC-203A-8C7B8CE97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16" y="1613069"/>
            <a:ext cx="2592000" cy="14567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nfd In A Box Thumbnails (1) Page 2">
            <a:extLst>
              <a:ext uri="{FF2B5EF4-FFF2-40B4-BE49-F238E27FC236}">
                <a16:creationId xmlns:a16="http://schemas.microsoft.com/office/drawing/2014/main" id="{19C15461-F026-6A44-55A2-D4E8B26A2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316" y="3164492"/>
            <a:ext cx="2562276" cy="14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nfd In A Box Thumbnails (1) Page 3">
            <a:extLst>
              <a:ext uri="{FF2B5EF4-FFF2-40B4-BE49-F238E27FC236}">
                <a16:creationId xmlns:a16="http://schemas.microsoft.com/office/drawing/2014/main" id="{6CEFA5E0-6246-DA38-1D5D-E86DCDCE7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316" y="4699212"/>
            <a:ext cx="2562278"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nfd In A Box Thumbnails (1) Page 5">
            <a:extLst>
              <a:ext uri="{FF2B5EF4-FFF2-40B4-BE49-F238E27FC236}">
                <a16:creationId xmlns:a16="http://schemas.microsoft.com/office/drawing/2014/main" id="{EE0D7DB1-AFAD-8494-52E5-8DFDF07682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2628" y="1613070"/>
            <a:ext cx="2592000" cy="1456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up of a building&#10;&#10;Description automatically generated">
            <a:extLst>
              <a:ext uri="{FF2B5EF4-FFF2-40B4-BE49-F238E27FC236}">
                <a16:creationId xmlns:a16="http://schemas.microsoft.com/office/drawing/2014/main" id="{12C696DD-9671-8AAC-3412-9231F83046C4}"/>
              </a:ext>
            </a:extLst>
          </p:cNvPr>
          <p:cNvPicPr>
            <a:picLocks noChangeAspect="1"/>
          </p:cNvPicPr>
          <p:nvPr/>
        </p:nvPicPr>
        <p:blipFill>
          <a:blip r:embed="rId7"/>
          <a:stretch>
            <a:fillRect/>
          </a:stretch>
        </p:blipFill>
        <p:spPr>
          <a:xfrm>
            <a:off x="4987723" y="3155214"/>
            <a:ext cx="2541810" cy="1449278"/>
          </a:xfrm>
          <a:prstGeom prst="rect">
            <a:avLst/>
          </a:prstGeom>
        </p:spPr>
      </p:pic>
      <p:pic>
        <p:nvPicPr>
          <p:cNvPr id="10" name="Picture 9" descr="A close-up of a canyon&#10;&#10;Description automatically generated">
            <a:extLst>
              <a:ext uri="{FF2B5EF4-FFF2-40B4-BE49-F238E27FC236}">
                <a16:creationId xmlns:a16="http://schemas.microsoft.com/office/drawing/2014/main" id="{D31ED4C0-39C0-FF83-79D6-DF9731B294F9}"/>
              </a:ext>
            </a:extLst>
          </p:cNvPr>
          <p:cNvPicPr>
            <a:picLocks noChangeAspect="1"/>
          </p:cNvPicPr>
          <p:nvPr/>
        </p:nvPicPr>
        <p:blipFill>
          <a:blip r:embed="rId8"/>
          <a:stretch>
            <a:fillRect/>
          </a:stretch>
        </p:blipFill>
        <p:spPr>
          <a:xfrm>
            <a:off x="4999796" y="4712220"/>
            <a:ext cx="2554832" cy="1456703"/>
          </a:xfrm>
          <a:prstGeom prst="rect">
            <a:avLst/>
          </a:prstGeom>
        </p:spPr>
      </p:pic>
      <p:sp>
        <p:nvSpPr>
          <p:cNvPr id="4" name="Text Placeholder 4">
            <a:extLst>
              <a:ext uri="{FF2B5EF4-FFF2-40B4-BE49-F238E27FC236}">
                <a16:creationId xmlns:a16="http://schemas.microsoft.com/office/drawing/2014/main" id="{935A33F5-3ABA-107B-3823-BC2948276897}"/>
              </a:ext>
            </a:extLst>
          </p:cNvPr>
          <p:cNvSpPr txBox="1">
            <a:spLocks/>
          </p:cNvSpPr>
          <p:nvPr/>
        </p:nvSpPr>
        <p:spPr>
          <a:xfrm>
            <a:off x="428766" y="1048556"/>
            <a:ext cx="11636676" cy="515986"/>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400"/>
              </a:spcBef>
              <a:spcAft>
                <a:spcPts val="600"/>
              </a:spcAft>
              <a:buFont typeface="Arial" panose="020B0604020202020204" pitchFamily="34" charset="0"/>
              <a:buNone/>
              <a:defRPr sz="125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tabLst/>
              <a:defRPr sz="2000" b="0" i="0" kern="1200">
                <a:solidFill>
                  <a:schemeClr val="tx1"/>
                </a:solidFill>
                <a:latin typeface="Lora" pitchFamily="2" charset="77"/>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1400" b="0" i="0" kern="1200">
                <a:solidFill>
                  <a:schemeClr val="tx1"/>
                </a:solidFill>
                <a:latin typeface="Lora" pitchFamily="2" charset="77"/>
                <a:ea typeface="+mn-ea"/>
                <a:cs typeface="+mn-cs"/>
              </a:defRPr>
            </a:lvl3pPr>
            <a:lvl4pPr marL="7938" indent="0" algn="l" defTabSz="914400" rtl="0" eaLnBrk="1" latinLnBrk="0" hangingPunct="1">
              <a:lnSpc>
                <a:spcPct val="90000"/>
              </a:lnSpc>
              <a:spcBef>
                <a:spcPts val="500"/>
              </a:spcBef>
              <a:spcAft>
                <a:spcPts val="600"/>
              </a:spcAft>
              <a:buFont typeface="Arial" panose="020B0604020202020204" pitchFamily="34" charset="0"/>
              <a:buNone/>
              <a:tabLst/>
              <a:defRPr sz="1400" kern="1200">
                <a:solidFill>
                  <a:schemeClr val="tx1"/>
                </a:solidFill>
                <a:latin typeface="+mn-lt"/>
                <a:ea typeface="+mn-ea"/>
                <a:cs typeface="+mn-cs"/>
              </a:defRPr>
            </a:lvl4pPr>
            <a:lvl5pPr marL="201613" indent="-201613" algn="l" defTabSz="914400" rtl="0" eaLnBrk="1" latinLnBrk="0" hangingPunct="1">
              <a:lnSpc>
                <a:spcPct val="90000"/>
              </a:lnSpc>
              <a:spcBef>
                <a:spcPts val="500"/>
              </a:spcBef>
              <a:buFont typeface="Arial" panose="020B0604020202020204" pitchFamily="34" charset="0"/>
              <a:buChar char="•"/>
              <a:tabLst/>
              <a:defRPr sz="1250" kern="1200">
                <a:solidFill>
                  <a:schemeClr val="tx1"/>
                </a:solidFill>
                <a:latin typeface="+mn-lt"/>
                <a:ea typeface="+mn-ea"/>
                <a:cs typeface="+mn-cs"/>
              </a:defRPr>
            </a:lvl5pPr>
            <a:lvl6pPr marL="400050" indent="-179388" algn="l" defTabSz="914400" rtl="0" eaLnBrk="1" latinLnBrk="0" hangingPunct="1">
              <a:lnSpc>
                <a:spcPct val="90000"/>
              </a:lnSpc>
              <a:spcBef>
                <a:spcPts val="500"/>
              </a:spcBef>
              <a:buFont typeface="System Font Regular"/>
              <a:buChar char="–"/>
              <a:tabLst/>
              <a:defRPr sz="125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2"/>
                </a:solidFill>
              </a:rPr>
              <a:t>TNFD in a Box contains five modules and a high-level overview aimed specifically at Boards</a:t>
            </a:r>
          </a:p>
        </p:txBody>
      </p:sp>
      <p:sp>
        <p:nvSpPr>
          <p:cNvPr id="13" name="TextBox 12">
            <a:extLst>
              <a:ext uri="{FF2B5EF4-FFF2-40B4-BE49-F238E27FC236}">
                <a16:creationId xmlns:a16="http://schemas.microsoft.com/office/drawing/2014/main" id="{A4025842-B20F-0E37-1F21-7AFC1B6B8445}"/>
              </a:ext>
            </a:extLst>
          </p:cNvPr>
          <p:cNvSpPr txBox="1"/>
          <p:nvPr/>
        </p:nvSpPr>
        <p:spPr>
          <a:xfrm>
            <a:off x="3206409" y="1925922"/>
            <a:ext cx="1793639" cy="769441"/>
          </a:xfrm>
          <a:prstGeom prst="rect">
            <a:avLst/>
          </a:prstGeom>
          <a:noFill/>
        </p:spPr>
        <p:txBody>
          <a:bodyPr wrap="square">
            <a:spAutoFit/>
          </a:bodyPr>
          <a:lstStyle/>
          <a:p>
            <a:pPr marL="0" lvl="1" indent="-1169987"/>
            <a:r>
              <a:rPr lang="en-GB" sz="1100" b="1" dirty="0"/>
              <a:t>Board level overview</a:t>
            </a:r>
          </a:p>
          <a:p>
            <a:pPr marL="0" lvl="1" indent="-1169987"/>
            <a:r>
              <a:rPr lang="en-GB" sz="1100" dirty="0"/>
              <a:t>A high-level summary of key elements tailored to boards.</a:t>
            </a:r>
          </a:p>
        </p:txBody>
      </p:sp>
      <p:sp>
        <p:nvSpPr>
          <p:cNvPr id="17" name="TextBox 16">
            <a:extLst>
              <a:ext uri="{FF2B5EF4-FFF2-40B4-BE49-F238E27FC236}">
                <a16:creationId xmlns:a16="http://schemas.microsoft.com/office/drawing/2014/main" id="{B2B8507A-7F4B-7934-DB9F-858ABAF1F451}"/>
              </a:ext>
            </a:extLst>
          </p:cNvPr>
          <p:cNvSpPr txBox="1"/>
          <p:nvPr/>
        </p:nvSpPr>
        <p:spPr>
          <a:xfrm>
            <a:off x="3206409" y="3187355"/>
            <a:ext cx="1793639" cy="1277273"/>
          </a:xfrm>
          <a:prstGeom prst="rect">
            <a:avLst/>
          </a:prstGeom>
          <a:noFill/>
        </p:spPr>
        <p:txBody>
          <a:bodyPr wrap="square">
            <a:spAutoFit/>
          </a:bodyPr>
          <a:lstStyle>
            <a:defPPr>
              <a:defRPr lang="en-US"/>
            </a:defPPr>
            <a:lvl2pPr marL="0" lvl="1" indent="-1169987">
              <a:defRPr sz="1200"/>
            </a:lvl2pPr>
          </a:lstStyle>
          <a:p>
            <a:r>
              <a:rPr lang="en-GB" sz="1100" b="1" dirty="0"/>
              <a:t>Module 1 The Nature-Business Nexus</a:t>
            </a:r>
          </a:p>
          <a:p>
            <a:r>
              <a:rPr lang="en-GB" sz="1100" dirty="0"/>
              <a:t>Covers the relationship between nature and business and provides the business case for acting on nature.</a:t>
            </a:r>
          </a:p>
        </p:txBody>
      </p:sp>
      <p:sp>
        <p:nvSpPr>
          <p:cNvPr id="21" name="TextBox 20">
            <a:extLst>
              <a:ext uri="{FF2B5EF4-FFF2-40B4-BE49-F238E27FC236}">
                <a16:creationId xmlns:a16="http://schemas.microsoft.com/office/drawing/2014/main" id="{433B1501-409A-0917-07C7-6850003F80CB}"/>
              </a:ext>
            </a:extLst>
          </p:cNvPr>
          <p:cNvSpPr txBox="1"/>
          <p:nvPr/>
        </p:nvSpPr>
        <p:spPr>
          <a:xfrm>
            <a:off x="3206409" y="4726714"/>
            <a:ext cx="1793639" cy="1277273"/>
          </a:xfrm>
          <a:prstGeom prst="rect">
            <a:avLst/>
          </a:prstGeom>
          <a:noFill/>
        </p:spPr>
        <p:txBody>
          <a:bodyPr wrap="square">
            <a:spAutoFit/>
          </a:bodyPr>
          <a:lstStyle/>
          <a:p>
            <a:r>
              <a:rPr lang="en-GB" sz="1100" b="1" dirty="0"/>
              <a:t>Module 2 Overview of the TNFD</a:t>
            </a:r>
          </a:p>
          <a:p>
            <a:r>
              <a:rPr lang="en-GB" sz="1100" dirty="0"/>
              <a:t>Covers the Taskforce’s origin, mission, timeline and the reporting landscape the TNFD sits within.</a:t>
            </a:r>
          </a:p>
        </p:txBody>
      </p:sp>
      <p:sp>
        <p:nvSpPr>
          <p:cNvPr id="25" name="TextBox 24">
            <a:extLst>
              <a:ext uri="{FF2B5EF4-FFF2-40B4-BE49-F238E27FC236}">
                <a16:creationId xmlns:a16="http://schemas.microsoft.com/office/drawing/2014/main" id="{D3204CF3-BE7D-6093-426C-A8C0F8BB760B}"/>
              </a:ext>
            </a:extLst>
          </p:cNvPr>
          <p:cNvSpPr txBox="1"/>
          <p:nvPr/>
        </p:nvSpPr>
        <p:spPr>
          <a:xfrm>
            <a:off x="7655070" y="1702374"/>
            <a:ext cx="1815380" cy="1277273"/>
          </a:xfrm>
          <a:prstGeom prst="rect">
            <a:avLst/>
          </a:prstGeom>
          <a:noFill/>
        </p:spPr>
        <p:txBody>
          <a:bodyPr wrap="square">
            <a:spAutoFit/>
          </a:bodyPr>
          <a:lstStyle/>
          <a:p>
            <a:r>
              <a:rPr lang="en-GB" sz="1100" b="1" dirty="0"/>
              <a:t>Module 3: The TNFD Recommendations</a:t>
            </a:r>
          </a:p>
          <a:p>
            <a:r>
              <a:rPr lang="en-GB" sz="1100" dirty="0"/>
              <a:t>Covers the 4 pillars and each of the 14 recommended disclosures, using real-world examples.</a:t>
            </a:r>
          </a:p>
        </p:txBody>
      </p:sp>
      <p:sp>
        <p:nvSpPr>
          <p:cNvPr id="29" name="TextBox 28">
            <a:extLst>
              <a:ext uri="{FF2B5EF4-FFF2-40B4-BE49-F238E27FC236}">
                <a16:creationId xmlns:a16="http://schemas.microsoft.com/office/drawing/2014/main" id="{AEE64D74-D31E-0732-7726-367B4378D49F}"/>
              </a:ext>
            </a:extLst>
          </p:cNvPr>
          <p:cNvSpPr txBox="1"/>
          <p:nvPr/>
        </p:nvSpPr>
        <p:spPr>
          <a:xfrm>
            <a:off x="7655070" y="3207286"/>
            <a:ext cx="2123675" cy="1446550"/>
          </a:xfrm>
          <a:prstGeom prst="rect">
            <a:avLst/>
          </a:prstGeom>
          <a:noFill/>
        </p:spPr>
        <p:txBody>
          <a:bodyPr wrap="square">
            <a:spAutoFit/>
          </a:bodyPr>
          <a:lstStyle/>
          <a:p>
            <a:r>
              <a:rPr lang="en-GB" sz="1100" b="1" dirty="0"/>
              <a:t>Module 4: The TNFD assessment approach (LEAP)</a:t>
            </a:r>
          </a:p>
          <a:p>
            <a:r>
              <a:rPr lang="en-GB" sz="1100" dirty="0"/>
              <a:t>Walks through LEAP, the integrated approach developed by the TNFD to provide a structured way to identify and assess nature-related issues.</a:t>
            </a:r>
          </a:p>
        </p:txBody>
      </p:sp>
      <p:sp>
        <p:nvSpPr>
          <p:cNvPr id="33" name="TextBox 32">
            <a:extLst>
              <a:ext uri="{FF2B5EF4-FFF2-40B4-BE49-F238E27FC236}">
                <a16:creationId xmlns:a16="http://schemas.microsoft.com/office/drawing/2014/main" id="{FAB1FB3B-5CB8-D2BA-2156-E9897703CC6D}"/>
              </a:ext>
            </a:extLst>
          </p:cNvPr>
          <p:cNvSpPr txBox="1"/>
          <p:nvPr/>
        </p:nvSpPr>
        <p:spPr>
          <a:xfrm>
            <a:off x="7655070" y="4722373"/>
            <a:ext cx="1993180" cy="1446550"/>
          </a:xfrm>
          <a:prstGeom prst="rect">
            <a:avLst/>
          </a:prstGeom>
          <a:noFill/>
        </p:spPr>
        <p:txBody>
          <a:bodyPr wrap="square">
            <a:spAutoFit/>
          </a:bodyPr>
          <a:lstStyle/>
          <a:p>
            <a:r>
              <a:rPr lang="en-GB" sz="1100" b="1" dirty="0"/>
              <a:t>Module 5: Metrics, Data, Scenarios and Engagement</a:t>
            </a:r>
          </a:p>
          <a:p>
            <a:r>
              <a:rPr lang="en-GB" sz="1100" dirty="0"/>
              <a:t>Covers additional assessment guidance that supports identification, assessment and management of nature-related issues.</a:t>
            </a:r>
          </a:p>
        </p:txBody>
      </p:sp>
      <p:sp>
        <p:nvSpPr>
          <p:cNvPr id="34" name="TextBox 33">
            <a:extLst>
              <a:ext uri="{FF2B5EF4-FFF2-40B4-BE49-F238E27FC236}">
                <a16:creationId xmlns:a16="http://schemas.microsoft.com/office/drawing/2014/main" id="{4A917D03-EB8F-D4DB-9810-5D4803A93360}"/>
              </a:ext>
            </a:extLst>
          </p:cNvPr>
          <p:cNvSpPr txBox="1"/>
          <p:nvPr/>
        </p:nvSpPr>
        <p:spPr>
          <a:xfrm>
            <a:off x="6096000" y="6537987"/>
            <a:ext cx="5956300" cy="215444"/>
          </a:xfrm>
          <a:prstGeom prst="rect">
            <a:avLst/>
          </a:prstGeom>
          <a:noFill/>
        </p:spPr>
        <p:txBody>
          <a:bodyPr wrap="square">
            <a:spAutoFit/>
          </a:bodyPr>
          <a:lstStyle/>
          <a:p>
            <a:pPr algn="r"/>
            <a:r>
              <a:rPr lang="en-US" sz="800" i="1"/>
              <a:t>Source: </a:t>
            </a:r>
            <a:r>
              <a:rPr lang="en-US" sz="800" i="1">
                <a:hlinkClick r:id="rId9"/>
              </a:rPr>
              <a:t>TNFD in a Box. </a:t>
            </a:r>
            <a:endParaRPr lang="en-GB" sz="800" i="1"/>
          </a:p>
        </p:txBody>
      </p:sp>
      <p:cxnSp>
        <p:nvCxnSpPr>
          <p:cNvPr id="35" name="Straight Connector 34">
            <a:extLst>
              <a:ext uri="{FF2B5EF4-FFF2-40B4-BE49-F238E27FC236}">
                <a16:creationId xmlns:a16="http://schemas.microsoft.com/office/drawing/2014/main" id="{D8D6956B-D226-5BEF-E071-4A38B88F5D31}"/>
              </a:ext>
            </a:extLst>
          </p:cNvPr>
          <p:cNvCxnSpPr>
            <a:cxnSpLocks/>
          </p:cNvCxnSpPr>
          <p:nvPr/>
        </p:nvCxnSpPr>
        <p:spPr>
          <a:xfrm flipH="1">
            <a:off x="6096000" y="6512587"/>
            <a:ext cx="5869900"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A4973C8-AFEE-5CB5-353C-0FBBCA9A2F34}"/>
              </a:ext>
            </a:extLst>
          </p:cNvPr>
          <p:cNvSpPr txBox="1"/>
          <p:nvPr/>
        </p:nvSpPr>
        <p:spPr>
          <a:xfrm>
            <a:off x="10068635" y="1406793"/>
            <a:ext cx="1772665" cy="4708981"/>
          </a:xfrm>
          <a:prstGeom prst="rect">
            <a:avLst/>
          </a:prstGeom>
          <a:noFill/>
        </p:spPr>
        <p:txBody>
          <a:bodyPr wrap="square">
            <a:spAutoFit/>
          </a:bodyPr>
          <a:lstStyle/>
          <a:p>
            <a:r>
              <a:rPr lang="en-GB" sz="1200" b="1" dirty="0">
                <a:effectLst/>
              </a:rPr>
              <a:t>Webinars and blog posts aimed at boards</a:t>
            </a:r>
          </a:p>
          <a:p>
            <a:endParaRPr lang="en-GB" sz="1200" b="1" dirty="0">
              <a:effectLst/>
              <a:hlinkClick r:id="rId10" tooltip="https://tnfd.global/wp-content/uploads/2024/07/ccli-briefing-directors-duties-and-nature.pdf">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GB" sz="1200" dirty="0">
                <a:solidFill>
                  <a:srgbClr val="3AA616"/>
                </a:solidFill>
                <a:effectLst/>
                <a:hlinkClick r:id="rId10" tooltip="https://tnfd.global/wp-content/uploads/2024/07/ccli-briefing-directors-duties-and-nature.pdf">
                  <a:extLst>
                    <a:ext uri="{A12FA001-AC4F-418D-AE19-62706E023703}">
                      <ahyp:hlinkClr xmlns:ahyp="http://schemas.microsoft.com/office/drawing/2018/hyperlinkcolor" val="tx"/>
                    </a:ext>
                  </a:extLst>
                </a:hlinkClick>
              </a:rPr>
              <a:t>Nature-related Risks and Duties of Company Directors</a:t>
            </a:r>
            <a:endParaRPr lang="en-GB" sz="1200" dirty="0">
              <a:solidFill>
                <a:srgbClr val="3AA616"/>
              </a:solidFill>
              <a:effectLst/>
            </a:endParaRPr>
          </a:p>
          <a:p>
            <a:endParaRPr lang="en-GB" sz="1200" dirty="0">
              <a:solidFill>
                <a:srgbClr val="3AA616"/>
              </a:solidFill>
              <a:effectLst/>
            </a:endParaRPr>
          </a:p>
          <a:p>
            <a:pPr marL="171450" indent="-171450">
              <a:buFont typeface="Arial" panose="020B0604020202020204" pitchFamily="34" charset="0"/>
              <a:buChar char="•"/>
            </a:pPr>
            <a:r>
              <a:rPr lang="en-GB" sz="1200" dirty="0">
                <a:solidFill>
                  <a:srgbClr val="3AA616"/>
                </a:solidFill>
                <a:effectLst/>
                <a:hlinkClick r:id="rId11" tooltip="https://commonwealthclimatelaw.org/wp-content/uploads/2023/03/cgi-ccli-quarterly-update-4-biodiversity-as-a-material-financial-risk.pdf">
                  <a:extLst>
                    <a:ext uri="{A12FA001-AC4F-418D-AE19-62706E023703}">
                      <ahyp:hlinkClr xmlns:ahyp="http://schemas.microsoft.com/office/drawing/2018/hyperlinkcolor" val="tx"/>
                    </a:ext>
                  </a:extLst>
                </a:hlinkClick>
              </a:rPr>
              <a:t>Biodiversity as a material financial risk – What board directors need to know?</a:t>
            </a:r>
            <a:endParaRPr lang="en-GB" sz="1200" dirty="0">
              <a:solidFill>
                <a:srgbClr val="3AA616"/>
              </a:solidFill>
              <a:effectLst/>
            </a:endParaRPr>
          </a:p>
          <a:p>
            <a:endParaRPr lang="en-GB" sz="1200" dirty="0">
              <a:solidFill>
                <a:srgbClr val="3AA616"/>
              </a:solidFill>
              <a:effectLst/>
            </a:endParaRPr>
          </a:p>
          <a:p>
            <a:pPr marL="171450" indent="-171450">
              <a:buFont typeface="Arial" panose="020B0604020202020204" pitchFamily="34" charset="0"/>
              <a:buChar char="•"/>
            </a:pPr>
            <a:r>
              <a:rPr lang="en-GB" sz="1200" dirty="0">
                <a:solidFill>
                  <a:srgbClr val="3AA616"/>
                </a:solidFill>
                <a:hlinkClick r:id="rId12">
                  <a:extLst>
                    <a:ext uri="{A12FA001-AC4F-418D-AE19-62706E023703}">
                      <ahyp:hlinkClr xmlns:ahyp="http://schemas.microsoft.com/office/drawing/2018/hyperlinkcolor" val="tx"/>
                    </a:ext>
                  </a:extLst>
                </a:hlinkClick>
              </a:rPr>
              <a:t>Company Directors and Nature Risk (English Law)</a:t>
            </a:r>
            <a:endParaRPr lang="en-GB" sz="1200" dirty="0">
              <a:solidFill>
                <a:srgbClr val="3AA616"/>
              </a:solidFill>
            </a:endParaRPr>
          </a:p>
          <a:p>
            <a:endParaRPr lang="en-GB" sz="1200" dirty="0">
              <a:solidFill>
                <a:srgbClr val="3AA616"/>
              </a:solidFill>
            </a:endParaRPr>
          </a:p>
          <a:p>
            <a:pPr marL="171450" indent="-171450">
              <a:buFont typeface="Arial" panose="020B0604020202020204" pitchFamily="34" charset="0"/>
              <a:buChar char="•"/>
            </a:pPr>
            <a:r>
              <a:rPr lang="en-GB" sz="1200" dirty="0">
                <a:solidFill>
                  <a:srgbClr val="3AA616"/>
                </a:solidFill>
                <a:hlinkClick r:id="rId13">
                  <a:extLst>
                    <a:ext uri="{A12FA001-AC4F-418D-AE19-62706E023703}">
                      <ahyp:hlinkClr xmlns:ahyp="http://schemas.microsoft.com/office/drawing/2018/hyperlinkcolor" val="tx"/>
                    </a:ext>
                  </a:extLst>
                </a:hlinkClick>
              </a:rPr>
              <a:t>Boards and nature – evolving landscape for director’s duties</a:t>
            </a:r>
            <a:endParaRPr lang="en-GB" sz="1200" dirty="0">
              <a:solidFill>
                <a:srgbClr val="3AA616"/>
              </a:solidFill>
            </a:endParaRPr>
          </a:p>
          <a:p>
            <a:endParaRPr lang="en-GB" sz="1200" dirty="0">
              <a:solidFill>
                <a:srgbClr val="3AA616"/>
              </a:solidFill>
            </a:endParaRPr>
          </a:p>
          <a:p>
            <a:pPr marL="171450" indent="-171450">
              <a:buFont typeface="Arial" panose="020B0604020202020204" pitchFamily="34" charset="0"/>
              <a:buChar char="•"/>
            </a:pPr>
            <a:r>
              <a:rPr lang="en-GB" sz="1200" dirty="0">
                <a:solidFill>
                  <a:srgbClr val="3AA616"/>
                </a:solidFill>
                <a:hlinkClick r:id="rId14">
                  <a:extLst>
                    <a:ext uri="{A12FA001-AC4F-418D-AE19-62706E023703}">
                      <ahyp:hlinkClr xmlns:ahyp="http://schemas.microsoft.com/office/drawing/2018/hyperlinkcolor" val="tx"/>
                    </a:ext>
                  </a:extLst>
                </a:hlinkClick>
              </a:rPr>
              <a:t>Competent Boards Climate and Nature Designation Program</a:t>
            </a:r>
            <a:endParaRPr lang="en-GB" sz="1200" dirty="0">
              <a:solidFill>
                <a:srgbClr val="3AA616"/>
              </a:solidFill>
            </a:endParaRPr>
          </a:p>
        </p:txBody>
      </p:sp>
      <p:cxnSp>
        <p:nvCxnSpPr>
          <p:cNvPr id="16" name="Straight Connector 15">
            <a:extLst>
              <a:ext uri="{FF2B5EF4-FFF2-40B4-BE49-F238E27FC236}">
                <a16:creationId xmlns:a16="http://schemas.microsoft.com/office/drawing/2014/main" id="{800F1FDB-EEA4-2456-F819-0ABD7E292DEE}"/>
              </a:ext>
            </a:extLst>
          </p:cNvPr>
          <p:cNvCxnSpPr>
            <a:cxnSpLocks/>
          </p:cNvCxnSpPr>
          <p:nvPr/>
        </p:nvCxnSpPr>
        <p:spPr>
          <a:xfrm>
            <a:off x="10185400" y="1887822"/>
            <a:ext cx="17551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5402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2" descr="How do I pay my United Utilities Bill? l Payzone">
            <a:extLst>
              <a:ext uri="{FF2B5EF4-FFF2-40B4-BE49-F238E27FC236}">
                <a16:creationId xmlns:a16="http://schemas.microsoft.com/office/drawing/2014/main" id="{482FB309-2177-11AE-D2BE-B25D14D63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74" y="4916666"/>
            <a:ext cx="914400" cy="457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CFB493-D326-3DCA-3172-1B45FE901C91}"/>
              </a:ext>
            </a:extLst>
          </p:cNvPr>
          <p:cNvSpPr>
            <a:spLocks noGrp="1"/>
          </p:cNvSpPr>
          <p:nvPr>
            <p:ph type="title"/>
          </p:nvPr>
        </p:nvSpPr>
        <p:spPr>
          <a:xfrm>
            <a:off x="383706" y="100316"/>
            <a:ext cx="11362899" cy="697575"/>
          </a:xfrm>
        </p:spPr>
        <p:txBody>
          <a:bodyPr>
            <a:noAutofit/>
          </a:bodyPr>
          <a:lstStyle/>
          <a:p>
            <a:r>
              <a:rPr lang="en-GB" sz="2800"/>
              <a:t>Governance arrangements for nature should follow the same principles as for climate</a:t>
            </a:r>
          </a:p>
        </p:txBody>
      </p:sp>
      <p:sp>
        <p:nvSpPr>
          <p:cNvPr id="5" name="Rectangle 4">
            <a:extLst>
              <a:ext uri="{FF2B5EF4-FFF2-40B4-BE49-F238E27FC236}">
                <a16:creationId xmlns:a16="http://schemas.microsoft.com/office/drawing/2014/main" id="{CE0F0938-A233-511F-1442-B4365EA2DAAF}"/>
              </a:ext>
            </a:extLst>
          </p:cNvPr>
          <p:cNvSpPr/>
          <p:nvPr/>
        </p:nvSpPr>
        <p:spPr>
          <a:xfrm>
            <a:off x="386913" y="1268830"/>
            <a:ext cx="1277693" cy="36116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a:solidFill>
                  <a:schemeClr val="tx1"/>
                </a:solidFill>
              </a:rPr>
              <a:t>Principle 1</a:t>
            </a:r>
          </a:p>
          <a:p>
            <a:r>
              <a:rPr lang="en-GB" sz="1200" b="1">
                <a:solidFill>
                  <a:schemeClr val="tx1"/>
                </a:solidFill>
              </a:rPr>
              <a:t>Accountability</a:t>
            </a:r>
          </a:p>
          <a:p>
            <a:endParaRPr lang="en-GB" sz="1200">
              <a:solidFill>
                <a:schemeClr val="tx1"/>
              </a:solidFill>
            </a:endParaRPr>
          </a:p>
          <a:p>
            <a:endParaRPr lang="en-GB" sz="1200">
              <a:solidFill>
                <a:schemeClr val="tx1"/>
              </a:solidFill>
            </a:endParaRPr>
          </a:p>
          <a:p>
            <a:r>
              <a:rPr lang="en-GB" sz="1200">
                <a:solidFill>
                  <a:schemeClr val="tx1"/>
                </a:solidFill>
              </a:rPr>
              <a:t>Be held accountable to shareholders for the long-term resilience of the company, including shifts in the business landscape that may create climate and nature risks and opportunities</a:t>
            </a:r>
          </a:p>
        </p:txBody>
      </p:sp>
      <p:sp>
        <p:nvSpPr>
          <p:cNvPr id="6" name="Rectangle 5">
            <a:extLst>
              <a:ext uri="{FF2B5EF4-FFF2-40B4-BE49-F238E27FC236}">
                <a16:creationId xmlns:a16="http://schemas.microsoft.com/office/drawing/2014/main" id="{1DA89BCB-DA24-2A44-D45A-D4308AC7F2E6}"/>
              </a:ext>
            </a:extLst>
          </p:cNvPr>
          <p:cNvSpPr/>
          <p:nvPr/>
        </p:nvSpPr>
        <p:spPr>
          <a:xfrm>
            <a:off x="1853763" y="1268830"/>
            <a:ext cx="1277693" cy="36116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a:solidFill>
                  <a:schemeClr val="tx1"/>
                </a:solidFill>
              </a:rPr>
              <a:t>Principle 2</a:t>
            </a:r>
          </a:p>
          <a:p>
            <a:r>
              <a:rPr lang="en-GB" sz="1200" b="1">
                <a:solidFill>
                  <a:schemeClr val="tx1"/>
                </a:solidFill>
              </a:rPr>
              <a:t>Subject command</a:t>
            </a:r>
          </a:p>
          <a:p>
            <a:endParaRPr lang="en-GB" sz="1200">
              <a:solidFill>
                <a:schemeClr val="tx1"/>
              </a:solidFill>
            </a:endParaRPr>
          </a:p>
          <a:p>
            <a:r>
              <a:rPr lang="en-GB" sz="1200">
                <a:solidFill>
                  <a:schemeClr val="tx1"/>
                </a:solidFill>
              </a:rPr>
              <a:t>Ensure diverse composition to effectively debate and take decisions informed by an understanding of climate and nature risks and opportunities</a:t>
            </a:r>
          </a:p>
        </p:txBody>
      </p:sp>
      <p:sp>
        <p:nvSpPr>
          <p:cNvPr id="7" name="Rectangle 6">
            <a:extLst>
              <a:ext uri="{FF2B5EF4-FFF2-40B4-BE49-F238E27FC236}">
                <a16:creationId xmlns:a16="http://schemas.microsoft.com/office/drawing/2014/main" id="{619E2DA4-4104-6CFE-764A-3B528A80715E}"/>
              </a:ext>
            </a:extLst>
          </p:cNvPr>
          <p:cNvSpPr/>
          <p:nvPr/>
        </p:nvSpPr>
        <p:spPr>
          <a:xfrm>
            <a:off x="3320613" y="1268830"/>
            <a:ext cx="1277693" cy="36116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a:solidFill>
                  <a:schemeClr val="tx1"/>
                </a:solidFill>
              </a:rPr>
              <a:t>Principle 3</a:t>
            </a:r>
          </a:p>
          <a:p>
            <a:r>
              <a:rPr lang="en-GB" sz="1200" b="1">
                <a:solidFill>
                  <a:schemeClr val="tx1"/>
                </a:solidFill>
              </a:rPr>
              <a:t>Board structure</a:t>
            </a:r>
          </a:p>
          <a:p>
            <a:endParaRPr lang="en-GB" sz="1200">
              <a:solidFill>
                <a:schemeClr val="tx1"/>
              </a:solidFill>
            </a:endParaRPr>
          </a:p>
          <a:p>
            <a:r>
              <a:rPr lang="en-GB" sz="1200">
                <a:solidFill>
                  <a:schemeClr val="tx1"/>
                </a:solidFill>
              </a:rPr>
              <a:t>Integrate climate and nature</a:t>
            </a:r>
          </a:p>
          <a:p>
            <a:r>
              <a:rPr lang="en-GB" sz="1200">
                <a:solidFill>
                  <a:schemeClr val="tx1"/>
                </a:solidFill>
              </a:rPr>
              <a:t>considerations into structure and committees to allow stewardship for long-term performance</a:t>
            </a:r>
          </a:p>
        </p:txBody>
      </p:sp>
      <p:sp>
        <p:nvSpPr>
          <p:cNvPr id="8" name="Rectangle 7">
            <a:extLst>
              <a:ext uri="{FF2B5EF4-FFF2-40B4-BE49-F238E27FC236}">
                <a16:creationId xmlns:a16="http://schemas.microsoft.com/office/drawing/2014/main" id="{3836B664-0239-22A4-96FF-CF5B93CCC99B}"/>
              </a:ext>
            </a:extLst>
          </p:cNvPr>
          <p:cNvSpPr/>
          <p:nvPr/>
        </p:nvSpPr>
        <p:spPr>
          <a:xfrm>
            <a:off x="4787463" y="1268830"/>
            <a:ext cx="1277693" cy="36116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a:solidFill>
                  <a:schemeClr val="tx1"/>
                </a:solidFill>
              </a:rPr>
              <a:t>Principle 4 </a:t>
            </a:r>
          </a:p>
          <a:p>
            <a:r>
              <a:rPr lang="en-GB" sz="1200" b="1">
                <a:solidFill>
                  <a:schemeClr val="tx1"/>
                </a:solidFill>
              </a:rPr>
              <a:t>Materiality assessment</a:t>
            </a:r>
          </a:p>
          <a:p>
            <a:endParaRPr lang="en-GB" sz="1200">
              <a:solidFill>
                <a:schemeClr val="tx1"/>
              </a:solidFill>
            </a:endParaRPr>
          </a:p>
          <a:p>
            <a:r>
              <a:rPr lang="en-GB" sz="1200">
                <a:solidFill>
                  <a:schemeClr val="tx1"/>
                </a:solidFill>
              </a:rPr>
              <a:t>Challenge management to assess materiality of climate and nature risks and opportunities on an ongoing basis, ensuring that responses are proportionate to materiality</a:t>
            </a:r>
          </a:p>
        </p:txBody>
      </p:sp>
      <p:sp>
        <p:nvSpPr>
          <p:cNvPr id="9" name="Rectangle 8">
            <a:extLst>
              <a:ext uri="{FF2B5EF4-FFF2-40B4-BE49-F238E27FC236}">
                <a16:creationId xmlns:a16="http://schemas.microsoft.com/office/drawing/2014/main" id="{16045680-17E9-FE69-9BA9-AB94A3048216}"/>
              </a:ext>
            </a:extLst>
          </p:cNvPr>
          <p:cNvSpPr/>
          <p:nvPr/>
        </p:nvSpPr>
        <p:spPr>
          <a:xfrm>
            <a:off x="6254313" y="1268830"/>
            <a:ext cx="1277693" cy="36116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a:solidFill>
                  <a:schemeClr val="tx1"/>
                </a:solidFill>
              </a:rPr>
              <a:t>Principle 5</a:t>
            </a:r>
          </a:p>
          <a:p>
            <a:r>
              <a:rPr lang="en-GB" sz="1200" b="1">
                <a:solidFill>
                  <a:schemeClr val="tx1"/>
                </a:solidFill>
              </a:rPr>
              <a:t>Strategic integration</a:t>
            </a:r>
          </a:p>
          <a:p>
            <a:endParaRPr lang="en-GB" sz="1200">
              <a:solidFill>
                <a:schemeClr val="tx1"/>
              </a:solidFill>
            </a:endParaRPr>
          </a:p>
          <a:p>
            <a:r>
              <a:rPr lang="en-GB" sz="1200">
                <a:solidFill>
                  <a:schemeClr val="tx1"/>
                </a:solidFill>
              </a:rPr>
              <a:t>Integrate climate and nature considerations into investment planning and decision-making processes across the organisation</a:t>
            </a:r>
          </a:p>
        </p:txBody>
      </p:sp>
      <p:sp>
        <p:nvSpPr>
          <p:cNvPr id="10" name="Rectangle 9">
            <a:extLst>
              <a:ext uri="{FF2B5EF4-FFF2-40B4-BE49-F238E27FC236}">
                <a16:creationId xmlns:a16="http://schemas.microsoft.com/office/drawing/2014/main" id="{07E13B76-2984-CD59-822B-86E374759329}"/>
              </a:ext>
            </a:extLst>
          </p:cNvPr>
          <p:cNvSpPr/>
          <p:nvPr/>
        </p:nvSpPr>
        <p:spPr>
          <a:xfrm>
            <a:off x="7721163" y="1268830"/>
            <a:ext cx="1277693" cy="36116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dirty="0">
                <a:solidFill>
                  <a:schemeClr val="tx1"/>
                </a:solidFill>
              </a:rPr>
              <a:t>Principle 6</a:t>
            </a:r>
          </a:p>
          <a:p>
            <a:r>
              <a:rPr lang="en-GB" sz="1200" b="1" dirty="0">
                <a:solidFill>
                  <a:schemeClr val="tx1"/>
                </a:solidFill>
              </a:rPr>
              <a:t>Incentivisation</a:t>
            </a:r>
          </a:p>
          <a:p>
            <a:endParaRPr lang="en-GB" sz="1200" dirty="0">
              <a:solidFill>
                <a:schemeClr val="tx1"/>
              </a:solidFill>
            </a:endParaRPr>
          </a:p>
          <a:p>
            <a:endParaRPr lang="en-GB" sz="1200" dirty="0">
              <a:solidFill>
                <a:schemeClr val="tx1"/>
              </a:solidFill>
            </a:endParaRPr>
          </a:p>
          <a:p>
            <a:r>
              <a:rPr lang="en-GB" sz="1200" dirty="0">
                <a:solidFill>
                  <a:schemeClr val="tx1"/>
                </a:solidFill>
              </a:rPr>
              <a:t>Ensure executive incentives are aligned to promote long-term performance of the company, including climate and nature-related targets and indicators</a:t>
            </a:r>
          </a:p>
        </p:txBody>
      </p:sp>
      <p:sp>
        <p:nvSpPr>
          <p:cNvPr id="11" name="Rectangle 10">
            <a:extLst>
              <a:ext uri="{FF2B5EF4-FFF2-40B4-BE49-F238E27FC236}">
                <a16:creationId xmlns:a16="http://schemas.microsoft.com/office/drawing/2014/main" id="{8CD8A2B8-1597-1559-5783-782C3317BE30}"/>
              </a:ext>
            </a:extLst>
          </p:cNvPr>
          <p:cNvSpPr/>
          <p:nvPr/>
        </p:nvSpPr>
        <p:spPr>
          <a:xfrm>
            <a:off x="9188013" y="1268830"/>
            <a:ext cx="1277693" cy="36116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a:solidFill>
                  <a:schemeClr val="tx1"/>
                </a:solidFill>
              </a:rPr>
              <a:t>Principle 7</a:t>
            </a:r>
          </a:p>
          <a:p>
            <a:r>
              <a:rPr lang="en-GB" sz="1200" b="1">
                <a:solidFill>
                  <a:schemeClr val="tx1"/>
                </a:solidFill>
              </a:rPr>
              <a:t>Reporting &amp; disclosure</a:t>
            </a:r>
          </a:p>
          <a:p>
            <a:endParaRPr lang="en-GB" sz="1200">
              <a:solidFill>
                <a:schemeClr val="tx1"/>
              </a:solidFill>
            </a:endParaRPr>
          </a:p>
          <a:p>
            <a:r>
              <a:rPr lang="en-GB" sz="1200">
                <a:solidFill>
                  <a:schemeClr val="tx1"/>
                </a:solidFill>
              </a:rPr>
              <a:t>Drive transparent disclosure of climate and nature risks, opportunities and strategic decisions to investors and regulators where relevant</a:t>
            </a:r>
          </a:p>
        </p:txBody>
      </p:sp>
      <p:sp>
        <p:nvSpPr>
          <p:cNvPr id="12" name="Rectangle 11">
            <a:extLst>
              <a:ext uri="{FF2B5EF4-FFF2-40B4-BE49-F238E27FC236}">
                <a16:creationId xmlns:a16="http://schemas.microsoft.com/office/drawing/2014/main" id="{305C4940-0385-7E61-696A-41590C9DB05D}"/>
              </a:ext>
            </a:extLst>
          </p:cNvPr>
          <p:cNvSpPr/>
          <p:nvPr/>
        </p:nvSpPr>
        <p:spPr>
          <a:xfrm>
            <a:off x="10654863" y="1268830"/>
            <a:ext cx="1277693" cy="36116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200">
                <a:solidFill>
                  <a:schemeClr val="tx1"/>
                </a:solidFill>
              </a:rPr>
              <a:t>Principle 8</a:t>
            </a:r>
          </a:p>
          <a:p>
            <a:r>
              <a:rPr lang="en-GB" sz="1200" b="1">
                <a:solidFill>
                  <a:schemeClr val="tx1"/>
                </a:solidFill>
              </a:rPr>
              <a:t>Exchange</a:t>
            </a:r>
          </a:p>
          <a:p>
            <a:endParaRPr lang="en-GB" sz="1200">
              <a:solidFill>
                <a:schemeClr val="tx1"/>
              </a:solidFill>
            </a:endParaRPr>
          </a:p>
          <a:p>
            <a:endParaRPr lang="en-GB" sz="1200">
              <a:solidFill>
                <a:schemeClr val="tx1"/>
              </a:solidFill>
            </a:endParaRPr>
          </a:p>
          <a:p>
            <a:r>
              <a:rPr lang="en-GB" sz="1200">
                <a:solidFill>
                  <a:schemeClr val="tx1"/>
                </a:solidFill>
              </a:rPr>
              <a:t>Maintain regular dialogues with peers, policy-makers and investors to keep abreast of climate and nature risks and opportunities</a:t>
            </a:r>
          </a:p>
        </p:txBody>
      </p:sp>
      <p:sp>
        <p:nvSpPr>
          <p:cNvPr id="15" name="Rectangle 14">
            <a:extLst>
              <a:ext uri="{FF2B5EF4-FFF2-40B4-BE49-F238E27FC236}">
                <a16:creationId xmlns:a16="http://schemas.microsoft.com/office/drawing/2014/main" id="{6C7BC9CA-E7C8-38A2-1C09-451754F5F966}"/>
              </a:ext>
            </a:extLst>
          </p:cNvPr>
          <p:cNvSpPr/>
          <p:nvPr/>
        </p:nvSpPr>
        <p:spPr>
          <a:xfrm>
            <a:off x="386913" y="5369342"/>
            <a:ext cx="1277693" cy="85547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50" dirty="0">
                <a:solidFill>
                  <a:schemeClr val="tx1"/>
                </a:solidFill>
              </a:rPr>
              <a:t>Assigns nature accountability with CEO</a:t>
            </a:r>
          </a:p>
        </p:txBody>
      </p:sp>
      <p:sp>
        <p:nvSpPr>
          <p:cNvPr id="19" name="Rectangle 18">
            <a:extLst>
              <a:ext uri="{FF2B5EF4-FFF2-40B4-BE49-F238E27FC236}">
                <a16:creationId xmlns:a16="http://schemas.microsoft.com/office/drawing/2014/main" id="{A5EEBCC0-E501-15C7-7277-C9E04D8018F9}"/>
              </a:ext>
            </a:extLst>
          </p:cNvPr>
          <p:cNvSpPr/>
          <p:nvPr/>
        </p:nvSpPr>
        <p:spPr>
          <a:xfrm>
            <a:off x="1883698" y="5369340"/>
            <a:ext cx="1277692" cy="855475"/>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50">
                <a:solidFill>
                  <a:schemeClr val="tx1"/>
                </a:solidFill>
              </a:rPr>
              <a:t>Delegates expertise to Group Environment Committee</a:t>
            </a:r>
          </a:p>
        </p:txBody>
      </p:sp>
      <p:pic>
        <p:nvPicPr>
          <p:cNvPr id="4" name="Picture 12" descr="Legal and General preparing to launch landlord lifetime mortgage">
            <a:extLst>
              <a:ext uri="{FF2B5EF4-FFF2-40B4-BE49-F238E27FC236}">
                <a16:creationId xmlns:a16="http://schemas.microsoft.com/office/drawing/2014/main" id="{E34A117D-A45A-E6F9-F1CD-AED7F8577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429" y="4931614"/>
            <a:ext cx="528360" cy="3961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4AC0C6B-B06B-58C5-4FD9-7B38E2DD7989}"/>
              </a:ext>
            </a:extLst>
          </p:cNvPr>
          <p:cNvSpPr/>
          <p:nvPr/>
        </p:nvSpPr>
        <p:spPr>
          <a:xfrm>
            <a:off x="3320612" y="5369339"/>
            <a:ext cx="1277692" cy="855475"/>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50">
                <a:solidFill>
                  <a:schemeClr val="tx1"/>
                </a:solidFill>
              </a:rPr>
              <a:t>Quarterly board meeting to consider natural capital as part of credit application</a:t>
            </a:r>
          </a:p>
        </p:txBody>
      </p:sp>
      <p:pic>
        <p:nvPicPr>
          <p:cNvPr id="21" name="Picture 24" descr="Oxbury Bank Plc - East of England Agricultural Society">
            <a:extLst>
              <a:ext uri="{FF2B5EF4-FFF2-40B4-BE49-F238E27FC236}">
                <a16:creationId xmlns:a16="http://schemas.microsoft.com/office/drawing/2014/main" id="{9A1F82AF-06C0-850C-9DFB-AD202AA0C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6770" y="5051529"/>
            <a:ext cx="965636" cy="17362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59993149-B6D8-DED5-C25B-F585C66FBFB5}"/>
              </a:ext>
            </a:extLst>
          </p:cNvPr>
          <p:cNvSpPr/>
          <p:nvPr/>
        </p:nvSpPr>
        <p:spPr>
          <a:xfrm>
            <a:off x="4787464" y="5369339"/>
            <a:ext cx="1277692" cy="855475"/>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50" dirty="0">
                <a:solidFill>
                  <a:schemeClr val="tx1"/>
                </a:solidFill>
              </a:rPr>
              <a:t>Assesses materiality using biodiversity driver database</a:t>
            </a:r>
          </a:p>
        </p:txBody>
      </p:sp>
      <p:pic>
        <p:nvPicPr>
          <p:cNvPr id="24" name="Picture 20" descr="DRAX GROUP PLC DRX Stock | London Stock Exchange">
            <a:extLst>
              <a:ext uri="{FF2B5EF4-FFF2-40B4-BE49-F238E27FC236}">
                <a16:creationId xmlns:a16="http://schemas.microsoft.com/office/drawing/2014/main" id="{5AB8FB94-DEDB-32DF-B58E-E493176962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7109" y="5051528"/>
            <a:ext cx="479492" cy="17362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B9B551E-DC85-9BCF-1891-98F7FCB8AB81}"/>
              </a:ext>
            </a:extLst>
          </p:cNvPr>
          <p:cNvSpPr/>
          <p:nvPr/>
        </p:nvSpPr>
        <p:spPr>
          <a:xfrm>
            <a:off x="6254314" y="5369339"/>
            <a:ext cx="1277692" cy="855475"/>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50" dirty="0">
                <a:solidFill>
                  <a:schemeClr val="tx1"/>
                </a:solidFill>
              </a:rPr>
              <a:t>Integrates nature considerations into product development and financial planning</a:t>
            </a:r>
          </a:p>
        </p:txBody>
      </p:sp>
      <p:pic>
        <p:nvPicPr>
          <p:cNvPr id="26" name="Picture 25">
            <a:extLst>
              <a:ext uri="{FF2B5EF4-FFF2-40B4-BE49-F238E27FC236}">
                <a16:creationId xmlns:a16="http://schemas.microsoft.com/office/drawing/2014/main" id="{BCB86084-F965-DFD4-4E18-EB78996FD875}"/>
              </a:ext>
            </a:extLst>
          </p:cNvPr>
          <p:cNvPicPr>
            <a:picLocks noChangeAspect="1"/>
          </p:cNvPicPr>
          <p:nvPr/>
        </p:nvPicPr>
        <p:blipFill>
          <a:blip r:embed="rId7"/>
          <a:stretch>
            <a:fillRect/>
          </a:stretch>
        </p:blipFill>
        <p:spPr>
          <a:xfrm>
            <a:off x="6431090" y="4923032"/>
            <a:ext cx="964112" cy="482056"/>
          </a:xfrm>
          <a:prstGeom prst="rect">
            <a:avLst/>
          </a:prstGeom>
        </p:spPr>
      </p:pic>
      <p:sp>
        <p:nvSpPr>
          <p:cNvPr id="27" name="Rectangle 26">
            <a:extLst>
              <a:ext uri="{FF2B5EF4-FFF2-40B4-BE49-F238E27FC236}">
                <a16:creationId xmlns:a16="http://schemas.microsoft.com/office/drawing/2014/main" id="{9B332BCD-F57A-F779-DF0D-319ED460DAF4}"/>
              </a:ext>
            </a:extLst>
          </p:cNvPr>
          <p:cNvSpPr/>
          <p:nvPr/>
        </p:nvSpPr>
        <p:spPr>
          <a:xfrm>
            <a:off x="7717648" y="5369339"/>
            <a:ext cx="1277693" cy="85547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50" dirty="0">
                <a:solidFill>
                  <a:schemeClr val="tx1"/>
                </a:solidFill>
              </a:rPr>
              <a:t>Links renumeration and bonuses to nature targets</a:t>
            </a:r>
          </a:p>
        </p:txBody>
      </p:sp>
      <p:pic>
        <p:nvPicPr>
          <p:cNvPr id="29" name="Picture 22" descr="Anglo American Interview - Peru Mining 2021">
            <a:extLst>
              <a:ext uri="{FF2B5EF4-FFF2-40B4-BE49-F238E27FC236}">
                <a16:creationId xmlns:a16="http://schemas.microsoft.com/office/drawing/2014/main" id="{D88EFF63-899F-2A03-28F7-D20CCDF3E0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56955" y="4825449"/>
            <a:ext cx="1534139" cy="60846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9F912270-ED4C-A6BD-3254-FC0A0444B9DB}"/>
              </a:ext>
            </a:extLst>
          </p:cNvPr>
          <p:cNvSpPr/>
          <p:nvPr/>
        </p:nvSpPr>
        <p:spPr>
          <a:xfrm>
            <a:off x="9180983" y="5369339"/>
            <a:ext cx="1277693" cy="85547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50" dirty="0">
                <a:solidFill>
                  <a:schemeClr val="tx1"/>
                </a:solidFill>
              </a:rPr>
              <a:t>TNFD report available for use by regulators and investors</a:t>
            </a:r>
          </a:p>
        </p:txBody>
      </p:sp>
      <p:sp>
        <p:nvSpPr>
          <p:cNvPr id="31" name="Rectangle 30">
            <a:extLst>
              <a:ext uri="{FF2B5EF4-FFF2-40B4-BE49-F238E27FC236}">
                <a16:creationId xmlns:a16="http://schemas.microsoft.com/office/drawing/2014/main" id="{AEDE674A-55DA-CE75-3193-E52B7A704F1E}"/>
              </a:ext>
            </a:extLst>
          </p:cNvPr>
          <p:cNvSpPr/>
          <p:nvPr/>
        </p:nvSpPr>
        <p:spPr>
          <a:xfrm>
            <a:off x="10654862" y="5369339"/>
            <a:ext cx="1277693" cy="85547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50">
                <a:solidFill>
                  <a:schemeClr val="tx1"/>
                </a:solidFill>
              </a:rPr>
              <a:t>Comprehensive stakeholder engagement strategy</a:t>
            </a:r>
          </a:p>
        </p:txBody>
      </p:sp>
      <p:pic>
        <p:nvPicPr>
          <p:cNvPr id="32" name="Picture 14" descr="Severn Trent Logo PNG Transparent &amp; SVG Vector - Freebie Supply">
            <a:extLst>
              <a:ext uri="{FF2B5EF4-FFF2-40B4-BE49-F238E27FC236}">
                <a16:creationId xmlns:a16="http://schemas.microsoft.com/office/drawing/2014/main" id="{E2888F9A-35E1-8A6E-9BC4-62787167D1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97318" y="4841035"/>
            <a:ext cx="608462" cy="6084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7578A6-38B8-623C-559B-5FBB7E8A0576}"/>
              </a:ext>
            </a:extLst>
          </p:cNvPr>
          <p:cNvSpPr txBox="1"/>
          <p:nvPr/>
        </p:nvSpPr>
        <p:spPr>
          <a:xfrm>
            <a:off x="6096000" y="6537987"/>
            <a:ext cx="5956300" cy="215444"/>
          </a:xfrm>
          <a:prstGeom prst="rect">
            <a:avLst/>
          </a:prstGeom>
          <a:noFill/>
        </p:spPr>
        <p:txBody>
          <a:bodyPr wrap="square">
            <a:spAutoFit/>
          </a:bodyPr>
          <a:lstStyle/>
          <a:p>
            <a:pPr algn="r"/>
            <a:r>
              <a:rPr lang="en-US" sz="800" i="1"/>
              <a:t>Source: </a:t>
            </a:r>
            <a:r>
              <a:rPr lang="en-US" sz="800" i="1">
                <a:hlinkClick r:id="rId10"/>
              </a:rPr>
              <a:t>WEF report on how to set up effective climate governance on corporate boards.</a:t>
            </a:r>
            <a:endParaRPr lang="en-GB" sz="800" i="1"/>
          </a:p>
        </p:txBody>
      </p:sp>
      <p:cxnSp>
        <p:nvCxnSpPr>
          <p:cNvPr id="16" name="Straight Connector 15">
            <a:extLst>
              <a:ext uri="{FF2B5EF4-FFF2-40B4-BE49-F238E27FC236}">
                <a16:creationId xmlns:a16="http://schemas.microsoft.com/office/drawing/2014/main" id="{3EC4EF56-1605-E1CE-26BC-4705B0A19370}"/>
              </a:ext>
            </a:extLst>
          </p:cNvPr>
          <p:cNvCxnSpPr>
            <a:cxnSpLocks/>
          </p:cNvCxnSpPr>
          <p:nvPr/>
        </p:nvCxnSpPr>
        <p:spPr>
          <a:xfrm flipH="1">
            <a:off x="6096000" y="6512587"/>
            <a:ext cx="5869900"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1EB4D437-4429-BE6B-4B7F-D7A9B298A319}"/>
              </a:ext>
            </a:extLst>
          </p:cNvPr>
          <p:cNvSpPr/>
          <p:nvPr/>
        </p:nvSpPr>
        <p:spPr>
          <a:xfrm>
            <a:off x="7591648" y="1079330"/>
            <a:ext cx="252000" cy="252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GB" sz="1050"/>
              <a:t>P6</a:t>
            </a:r>
          </a:p>
        </p:txBody>
      </p:sp>
      <p:sp>
        <p:nvSpPr>
          <p:cNvPr id="20" name="Oval 19">
            <a:extLst>
              <a:ext uri="{FF2B5EF4-FFF2-40B4-BE49-F238E27FC236}">
                <a16:creationId xmlns:a16="http://schemas.microsoft.com/office/drawing/2014/main" id="{ACFA1305-38D7-F884-8198-5AB2A653F045}"/>
              </a:ext>
            </a:extLst>
          </p:cNvPr>
          <p:cNvSpPr/>
          <p:nvPr/>
        </p:nvSpPr>
        <p:spPr>
          <a:xfrm>
            <a:off x="256786" y="1097303"/>
            <a:ext cx="252000" cy="252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GB" sz="1050"/>
              <a:t>P1</a:t>
            </a:r>
          </a:p>
        </p:txBody>
      </p:sp>
      <p:sp>
        <p:nvSpPr>
          <p:cNvPr id="23" name="Oval 22">
            <a:extLst>
              <a:ext uri="{FF2B5EF4-FFF2-40B4-BE49-F238E27FC236}">
                <a16:creationId xmlns:a16="http://schemas.microsoft.com/office/drawing/2014/main" id="{6D4B8A84-CFAC-9147-0C78-095D0BAD5430}"/>
              </a:ext>
            </a:extLst>
          </p:cNvPr>
          <p:cNvSpPr/>
          <p:nvPr/>
        </p:nvSpPr>
        <p:spPr>
          <a:xfrm>
            <a:off x="6116130" y="1079330"/>
            <a:ext cx="252000" cy="252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GB" sz="1050"/>
              <a:t>P5</a:t>
            </a:r>
          </a:p>
        </p:txBody>
      </p:sp>
      <p:sp>
        <p:nvSpPr>
          <p:cNvPr id="33" name="Oval 32">
            <a:extLst>
              <a:ext uri="{FF2B5EF4-FFF2-40B4-BE49-F238E27FC236}">
                <a16:creationId xmlns:a16="http://schemas.microsoft.com/office/drawing/2014/main" id="{CF16BC47-BB5C-333B-893F-29A486AB3292}"/>
              </a:ext>
            </a:extLst>
          </p:cNvPr>
          <p:cNvSpPr/>
          <p:nvPr/>
        </p:nvSpPr>
        <p:spPr>
          <a:xfrm>
            <a:off x="9062013" y="1097303"/>
            <a:ext cx="252000" cy="252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GB" sz="1050"/>
              <a:t>P7</a:t>
            </a:r>
          </a:p>
        </p:txBody>
      </p:sp>
      <p:sp>
        <p:nvSpPr>
          <p:cNvPr id="34" name="Oval 33">
            <a:extLst>
              <a:ext uri="{FF2B5EF4-FFF2-40B4-BE49-F238E27FC236}">
                <a16:creationId xmlns:a16="http://schemas.microsoft.com/office/drawing/2014/main" id="{815E0921-153E-6CC8-71E1-8992AB91EB63}"/>
              </a:ext>
            </a:extLst>
          </p:cNvPr>
          <p:cNvSpPr/>
          <p:nvPr/>
        </p:nvSpPr>
        <p:spPr>
          <a:xfrm>
            <a:off x="1724248" y="1115656"/>
            <a:ext cx="252000" cy="252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GB" sz="1050"/>
              <a:t>P2</a:t>
            </a:r>
          </a:p>
        </p:txBody>
      </p:sp>
      <p:sp>
        <p:nvSpPr>
          <p:cNvPr id="35" name="Oval 34">
            <a:extLst>
              <a:ext uri="{FF2B5EF4-FFF2-40B4-BE49-F238E27FC236}">
                <a16:creationId xmlns:a16="http://schemas.microsoft.com/office/drawing/2014/main" id="{28409243-6B99-04DD-65FD-3FBC6C68113E}"/>
              </a:ext>
            </a:extLst>
          </p:cNvPr>
          <p:cNvSpPr/>
          <p:nvPr/>
        </p:nvSpPr>
        <p:spPr>
          <a:xfrm>
            <a:off x="10529475" y="1115656"/>
            <a:ext cx="252000" cy="252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GB" sz="1050"/>
              <a:t>P8</a:t>
            </a:r>
          </a:p>
        </p:txBody>
      </p:sp>
      <p:sp>
        <p:nvSpPr>
          <p:cNvPr id="36" name="Oval 35">
            <a:extLst>
              <a:ext uri="{FF2B5EF4-FFF2-40B4-BE49-F238E27FC236}">
                <a16:creationId xmlns:a16="http://schemas.microsoft.com/office/drawing/2014/main" id="{1CCA8A35-9D14-1EF7-8896-C770DBF9FC13}"/>
              </a:ext>
            </a:extLst>
          </p:cNvPr>
          <p:cNvSpPr/>
          <p:nvPr/>
        </p:nvSpPr>
        <p:spPr>
          <a:xfrm>
            <a:off x="3196574" y="1115656"/>
            <a:ext cx="252000" cy="252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GB" sz="1050"/>
              <a:t>P3</a:t>
            </a:r>
          </a:p>
        </p:txBody>
      </p:sp>
      <p:sp>
        <p:nvSpPr>
          <p:cNvPr id="44" name="Oval 43">
            <a:extLst>
              <a:ext uri="{FF2B5EF4-FFF2-40B4-BE49-F238E27FC236}">
                <a16:creationId xmlns:a16="http://schemas.microsoft.com/office/drawing/2014/main" id="{AEE242F9-830C-4F33-1200-D989606DE059}"/>
              </a:ext>
            </a:extLst>
          </p:cNvPr>
          <p:cNvSpPr/>
          <p:nvPr/>
        </p:nvSpPr>
        <p:spPr>
          <a:xfrm>
            <a:off x="4656352" y="1079330"/>
            <a:ext cx="252000" cy="252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GB" sz="1050"/>
              <a:t>P4</a:t>
            </a:r>
          </a:p>
        </p:txBody>
      </p:sp>
      <p:pic>
        <p:nvPicPr>
          <p:cNvPr id="37" name="Picture 2" descr="How do I pay my United Utilities Bill? l Payzone">
            <a:extLst>
              <a:ext uri="{FF2B5EF4-FFF2-40B4-BE49-F238E27FC236}">
                <a16:creationId xmlns:a16="http://schemas.microsoft.com/office/drawing/2014/main" id="{5E53A8A9-0008-41A8-19CE-2F86813A3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8041" y="4899440"/>
            <a:ext cx="9144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942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7FE6A7-AA05-500F-1CB8-0F324D585B74}"/>
              </a:ext>
            </a:extLst>
          </p:cNvPr>
          <p:cNvSpPr>
            <a:spLocks noGrp="1"/>
          </p:cNvSpPr>
          <p:nvPr>
            <p:ph type="title"/>
          </p:nvPr>
        </p:nvSpPr>
        <p:spPr/>
        <p:txBody>
          <a:bodyPr/>
          <a:lstStyle/>
          <a:p>
            <a:r>
              <a:rPr lang="en-US"/>
              <a:t>How to use this deck</a:t>
            </a:r>
            <a:endParaRPr lang="en-GB"/>
          </a:p>
        </p:txBody>
      </p:sp>
      <p:sp>
        <p:nvSpPr>
          <p:cNvPr id="7" name="Text Placeholder 6">
            <a:extLst>
              <a:ext uri="{FF2B5EF4-FFF2-40B4-BE49-F238E27FC236}">
                <a16:creationId xmlns:a16="http://schemas.microsoft.com/office/drawing/2014/main" id="{C268C752-B1E6-F53B-EFE0-0D580A3ACC19}"/>
              </a:ext>
            </a:extLst>
          </p:cNvPr>
          <p:cNvSpPr>
            <a:spLocks noGrp="1"/>
          </p:cNvSpPr>
          <p:nvPr>
            <p:ph type="body" sz="quarter" idx="13"/>
          </p:nvPr>
        </p:nvSpPr>
        <p:spPr>
          <a:xfrm>
            <a:off x="412750" y="2652045"/>
            <a:ext cx="10515600" cy="515986"/>
          </a:xfrm>
        </p:spPr>
        <p:txBody>
          <a:bodyPr/>
          <a:lstStyle/>
          <a:p>
            <a:r>
              <a:rPr lang="en-US" dirty="0"/>
              <a:t>If you are a </a:t>
            </a:r>
            <a:r>
              <a:rPr lang="en-US" b="1" dirty="0"/>
              <a:t>Head of Sustainability </a:t>
            </a:r>
            <a:r>
              <a:rPr lang="en-US" dirty="0"/>
              <a:t>preparing for a board discussion:</a:t>
            </a:r>
            <a:endParaRPr lang="en-GB" dirty="0"/>
          </a:p>
        </p:txBody>
      </p:sp>
      <p:sp>
        <p:nvSpPr>
          <p:cNvPr id="6" name="Content Placeholder 5">
            <a:extLst>
              <a:ext uri="{FF2B5EF4-FFF2-40B4-BE49-F238E27FC236}">
                <a16:creationId xmlns:a16="http://schemas.microsoft.com/office/drawing/2014/main" id="{14BE7219-5C23-F06B-66DE-A1AB413EEA83}"/>
              </a:ext>
            </a:extLst>
          </p:cNvPr>
          <p:cNvSpPr>
            <a:spLocks noGrp="1"/>
          </p:cNvSpPr>
          <p:nvPr>
            <p:ph sz="quarter" idx="12"/>
          </p:nvPr>
        </p:nvSpPr>
        <p:spPr>
          <a:xfrm>
            <a:off x="413331" y="3363566"/>
            <a:ext cx="5454359" cy="2812730"/>
          </a:xfrm>
        </p:spPr>
        <p:txBody>
          <a:bodyPr/>
          <a:lstStyle/>
          <a:p>
            <a:pPr marL="342900" indent="-342900">
              <a:buFont typeface="+mj-lt"/>
              <a:buAutoNum type="arabicPeriod"/>
            </a:pPr>
            <a:r>
              <a:rPr lang="en-US" dirty="0"/>
              <a:t>Use </a:t>
            </a:r>
            <a:r>
              <a:rPr lang="en-US" dirty="0">
                <a:hlinkClick r:id="rId2" action="ppaction://hlinksldjump"/>
              </a:rPr>
              <a:t>Section 1</a:t>
            </a:r>
            <a:r>
              <a:rPr lang="en-US" dirty="0"/>
              <a:t> to identify which reasons to act on TNFD will resonate most with your board and extract key relevant evidence.</a:t>
            </a:r>
          </a:p>
          <a:p>
            <a:pPr marL="342900" indent="-342900">
              <a:buFont typeface="+mj-lt"/>
              <a:buAutoNum type="arabicPeriod"/>
            </a:pPr>
            <a:r>
              <a:rPr lang="en-US" dirty="0"/>
              <a:t>Use </a:t>
            </a:r>
            <a:r>
              <a:rPr lang="en-US" dirty="0">
                <a:hlinkClick r:id="rId3" action="ppaction://hlinksldjump"/>
              </a:rPr>
              <a:t>Section 2 </a:t>
            </a:r>
            <a:r>
              <a:rPr lang="en-US" dirty="0"/>
              <a:t>to become familiar with how peers in the market are leveraging progress on climate, building the right skills across corporate functions and establishing governance structures for nature. Use as inspiration to develop an initial action plan on nature.</a:t>
            </a:r>
          </a:p>
          <a:p>
            <a:pPr marL="342900" indent="-342900">
              <a:buFont typeface="+mj-lt"/>
              <a:buAutoNum type="arabicPeriod"/>
            </a:pPr>
            <a:r>
              <a:rPr lang="en-US" dirty="0"/>
              <a:t>Use </a:t>
            </a:r>
            <a:r>
              <a:rPr lang="en-US" dirty="0">
                <a:hlinkClick r:id="rId4" action="ppaction://hlinksldjump"/>
              </a:rPr>
              <a:t>Section 3</a:t>
            </a:r>
            <a:r>
              <a:rPr lang="en-US" dirty="0"/>
              <a:t> to understand how the TNFD recommendations and guidance can help your business on this journey and what adopting the TNFD framework means.</a:t>
            </a:r>
          </a:p>
          <a:p>
            <a:pPr marL="342900" indent="-342900">
              <a:buFont typeface="+mj-lt"/>
              <a:buAutoNum type="arabicPeriod"/>
            </a:pPr>
            <a:r>
              <a:rPr lang="en-US" dirty="0"/>
              <a:t>Streamline and </a:t>
            </a:r>
            <a:r>
              <a:rPr lang="en-US" dirty="0" err="1"/>
              <a:t>customise</a:t>
            </a:r>
            <a:r>
              <a:rPr lang="en-US" dirty="0"/>
              <a:t> information by reducing or condensing critical details to keep the presentation engaging and to the point. </a:t>
            </a:r>
          </a:p>
        </p:txBody>
      </p:sp>
      <p:sp>
        <p:nvSpPr>
          <p:cNvPr id="8" name="Text Placeholder 6">
            <a:extLst>
              <a:ext uri="{FF2B5EF4-FFF2-40B4-BE49-F238E27FC236}">
                <a16:creationId xmlns:a16="http://schemas.microsoft.com/office/drawing/2014/main" id="{A629574D-CB23-5522-91D0-93C2EE8DC04B}"/>
              </a:ext>
            </a:extLst>
          </p:cNvPr>
          <p:cNvSpPr txBox="1">
            <a:spLocks/>
          </p:cNvSpPr>
          <p:nvPr/>
        </p:nvSpPr>
        <p:spPr>
          <a:xfrm>
            <a:off x="6324311" y="2653633"/>
            <a:ext cx="4678820" cy="515986"/>
          </a:xfrm>
          <a:prstGeom prst="rect">
            <a:avLst/>
          </a:prstGeom>
        </p:spPr>
        <p:txBody>
          <a:bodyPr vert="horz" lIns="0" tIns="216000" rIns="91440" bIns="45720" rtlCol="0">
            <a:noAutofit/>
          </a:bodyPr>
          <a:lstStyle>
            <a:lvl1pPr marL="0" indent="0" algn="l" defTabSz="914400" rtl="0" eaLnBrk="1" latinLnBrk="0" hangingPunct="1">
              <a:lnSpc>
                <a:spcPts val="1500"/>
              </a:lnSpc>
              <a:spcBef>
                <a:spcPts val="400"/>
              </a:spcBef>
              <a:spcAft>
                <a:spcPts val="600"/>
              </a:spcAft>
              <a:buFont typeface="Arial" panose="020B0604020202020204" pitchFamily="34" charset="0"/>
              <a:buNone/>
              <a:defRPr sz="1250" kern="1200">
                <a:solidFill>
                  <a:schemeClr val="tx2"/>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tabLst/>
              <a:defRPr sz="2000" b="0" i="0" kern="1200">
                <a:solidFill>
                  <a:schemeClr val="tx1"/>
                </a:solidFill>
                <a:latin typeface="Lora" pitchFamily="2" charset="77"/>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1400" b="0" i="0" kern="1200">
                <a:solidFill>
                  <a:schemeClr val="tx1"/>
                </a:solidFill>
                <a:latin typeface="Lora" pitchFamily="2" charset="77"/>
                <a:ea typeface="+mn-ea"/>
                <a:cs typeface="+mn-cs"/>
              </a:defRPr>
            </a:lvl3pPr>
            <a:lvl4pPr marL="7938" indent="0" algn="l" defTabSz="914400" rtl="0" eaLnBrk="1" latinLnBrk="0" hangingPunct="1">
              <a:lnSpc>
                <a:spcPct val="90000"/>
              </a:lnSpc>
              <a:spcBef>
                <a:spcPts val="500"/>
              </a:spcBef>
              <a:spcAft>
                <a:spcPts val="600"/>
              </a:spcAft>
              <a:buFont typeface="Arial" panose="020B0604020202020204" pitchFamily="34" charset="0"/>
              <a:buNone/>
              <a:tabLst/>
              <a:defRPr sz="1400" kern="1200">
                <a:solidFill>
                  <a:schemeClr val="tx1"/>
                </a:solidFill>
                <a:latin typeface="+mn-lt"/>
                <a:ea typeface="+mn-ea"/>
                <a:cs typeface="+mn-cs"/>
              </a:defRPr>
            </a:lvl4pPr>
            <a:lvl5pPr marL="201613" indent="-201613" algn="l" defTabSz="914400" rtl="0" eaLnBrk="1" latinLnBrk="0" hangingPunct="1">
              <a:lnSpc>
                <a:spcPct val="90000"/>
              </a:lnSpc>
              <a:spcBef>
                <a:spcPts val="500"/>
              </a:spcBef>
              <a:buFont typeface="Arial" panose="020B0604020202020204" pitchFamily="34" charset="0"/>
              <a:buChar char="•"/>
              <a:tabLst/>
              <a:defRPr sz="1250" kern="1200">
                <a:solidFill>
                  <a:schemeClr val="tx1"/>
                </a:solidFill>
                <a:latin typeface="+mn-lt"/>
                <a:ea typeface="+mn-ea"/>
                <a:cs typeface="+mn-cs"/>
              </a:defRPr>
            </a:lvl5pPr>
            <a:lvl6pPr marL="400050" indent="-179388" algn="l" defTabSz="914400" rtl="0" eaLnBrk="1" latinLnBrk="0" hangingPunct="1">
              <a:lnSpc>
                <a:spcPct val="90000"/>
              </a:lnSpc>
              <a:spcBef>
                <a:spcPts val="500"/>
              </a:spcBef>
              <a:buFont typeface="System Font Regular"/>
              <a:buChar char="–"/>
              <a:tabLst/>
              <a:defRPr sz="125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If you are a </a:t>
            </a:r>
            <a:r>
              <a:rPr lang="en-US" b="1" dirty="0"/>
              <a:t>Non-Executive Director </a:t>
            </a:r>
            <a:r>
              <a:rPr lang="en-US" dirty="0"/>
              <a:t>upskilling on nature:</a:t>
            </a:r>
            <a:endParaRPr lang="en-GB" dirty="0"/>
          </a:p>
        </p:txBody>
      </p:sp>
      <p:sp>
        <p:nvSpPr>
          <p:cNvPr id="9" name="Content Placeholder 5">
            <a:extLst>
              <a:ext uri="{FF2B5EF4-FFF2-40B4-BE49-F238E27FC236}">
                <a16:creationId xmlns:a16="http://schemas.microsoft.com/office/drawing/2014/main" id="{FD5F9385-980E-2761-8DC1-F6848AE28C0F}"/>
              </a:ext>
            </a:extLst>
          </p:cNvPr>
          <p:cNvSpPr txBox="1">
            <a:spLocks/>
          </p:cNvSpPr>
          <p:nvPr/>
        </p:nvSpPr>
        <p:spPr>
          <a:xfrm>
            <a:off x="6324311" y="3363566"/>
            <a:ext cx="5054598" cy="2812730"/>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400"/>
              </a:spcBef>
              <a:spcAft>
                <a:spcPts val="600"/>
              </a:spcAft>
              <a:buFont typeface="Arial" panose="020B0604020202020204" pitchFamily="34" charset="0"/>
              <a:buNone/>
              <a:defRPr sz="125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tabLst/>
              <a:defRPr sz="2000" b="0" i="0" kern="1200">
                <a:solidFill>
                  <a:schemeClr val="tx1"/>
                </a:solidFill>
                <a:latin typeface="Lora" pitchFamily="2" charset="77"/>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1400" b="0" i="0" kern="1200">
                <a:solidFill>
                  <a:schemeClr val="tx1"/>
                </a:solidFill>
                <a:latin typeface="Lora" pitchFamily="2" charset="77"/>
                <a:ea typeface="+mn-ea"/>
                <a:cs typeface="+mn-cs"/>
              </a:defRPr>
            </a:lvl3pPr>
            <a:lvl4pPr marL="7938" indent="0" algn="l" defTabSz="914400" rtl="0" eaLnBrk="1" latinLnBrk="0" hangingPunct="1">
              <a:lnSpc>
                <a:spcPct val="90000"/>
              </a:lnSpc>
              <a:spcBef>
                <a:spcPts val="500"/>
              </a:spcBef>
              <a:spcAft>
                <a:spcPts val="600"/>
              </a:spcAft>
              <a:buFont typeface="Arial" panose="020B0604020202020204" pitchFamily="34" charset="0"/>
              <a:buNone/>
              <a:tabLst/>
              <a:defRPr sz="1400" kern="1200">
                <a:solidFill>
                  <a:schemeClr val="tx1"/>
                </a:solidFill>
                <a:latin typeface="+mn-lt"/>
                <a:ea typeface="+mn-ea"/>
                <a:cs typeface="+mn-cs"/>
              </a:defRPr>
            </a:lvl4pPr>
            <a:lvl5pPr marL="201613" indent="-201613" algn="l" defTabSz="914400" rtl="0" eaLnBrk="1" latinLnBrk="0" hangingPunct="1">
              <a:lnSpc>
                <a:spcPct val="90000"/>
              </a:lnSpc>
              <a:spcBef>
                <a:spcPts val="500"/>
              </a:spcBef>
              <a:buFont typeface="Arial" panose="020B0604020202020204" pitchFamily="34" charset="0"/>
              <a:buChar char="•"/>
              <a:tabLst/>
              <a:defRPr sz="1250" kern="1200">
                <a:solidFill>
                  <a:schemeClr val="tx1"/>
                </a:solidFill>
                <a:latin typeface="+mn-lt"/>
                <a:ea typeface="+mn-ea"/>
                <a:cs typeface="+mn-cs"/>
              </a:defRPr>
            </a:lvl5pPr>
            <a:lvl6pPr marL="400050" indent="-179388" algn="l" defTabSz="914400" rtl="0" eaLnBrk="1" latinLnBrk="0" hangingPunct="1">
              <a:lnSpc>
                <a:spcPct val="90000"/>
              </a:lnSpc>
              <a:spcBef>
                <a:spcPts val="500"/>
              </a:spcBef>
              <a:buFont typeface="System Font Regular"/>
              <a:buChar char="–"/>
              <a:tabLst/>
              <a:defRPr sz="125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US" dirty="0"/>
              <a:t>Use </a:t>
            </a:r>
            <a:r>
              <a:rPr lang="en-US" dirty="0">
                <a:hlinkClick r:id="rId2" action="ppaction://hlinksldjump"/>
              </a:rPr>
              <a:t>Section 1</a:t>
            </a:r>
            <a:r>
              <a:rPr lang="en-US" dirty="0"/>
              <a:t> to understand how nature and TNFD are relevant to your priorities as a board member. </a:t>
            </a:r>
          </a:p>
          <a:p>
            <a:pPr marL="342900" indent="-342900">
              <a:buFont typeface="+mj-lt"/>
              <a:buAutoNum type="arabicPeriod"/>
            </a:pPr>
            <a:r>
              <a:rPr lang="en-US" dirty="0"/>
              <a:t>Use </a:t>
            </a:r>
            <a:r>
              <a:rPr lang="en-US" dirty="0">
                <a:hlinkClick r:id="rId3" action="ppaction://hlinksldjump"/>
              </a:rPr>
              <a:t>Section 2</a:t>
            </a:r>
            <a:r>
              <a:rPr lang="en-US" dirty="0"/>
              <a:t> to understand how your business can equip itself to manage its nature risks and opportunities, access learning materials, and compare your current board structure with the example governance framework to understand the entry points for nature across your duties as a board member.</a:t>
            </a:r>
          </a:p>
          <a:p>
            <a:pPr marL="342900" indent="-342900">
              <a:buFont typeface="+mj-lt"/>
              <a:buAutoNum type="arabicPeriod"/>
            </a:pPr>
            <a:r>
              <a:rPr lang="en-US" dirty="0"/>
              <a:t>Use </a:t>
            </a:r>
            <a:r>
              <a:rPr lang="en-US" dirty="0">
                <a:hlinkClick r:id="rId4" action="ppaction://hlinksldjump"/>
              </a:rPr>
              <a:t>Section 3</a:t>
            </a:r>
            <a:r>
              <a:rPr lang="en-US" dirty="0"/>
              <a:t> to understand how the TNFD recommendations and guidance can help your business on this journey and what adopting the TNFD framework means.</a:t>
            </a:r>
          </a:p>
        </p:txBody>
      </p:sp>
      <p:sp>
        <p:nvSpPr>
          <p:cNvPr id="2" name="TextBox 1">
            <a:extLst>
              <a:ext uri="{FF2B5EF4-FFF2-40B4-BE49-F238E27FC236}">
                <a16:creationId xmlns:a16="http://schemas.microsoft.com/office/drawing/2014/main" id="{B7698553-CE60-51D6-0B18-077480AEE3C3}"/>
              </a:ext>
            </a:extLst>
          </p:cNvPr>
          <p:cNvSpPr txBox="1"/>
          <p:nvPr/>
        </p:nvSpPr>
        <p:spPr>
          <a:xfrm>
            <a:off x="412750" y="1387162"/>
            <a:ext cx="10966450" cy="1169551"/>
          </a:xfrm>
          <a:prstGeom prst="rect">
            <a:avLst/>
          </a:prstGeom>
          <a:noFill/>
        </p:spPr>
        <p:txBody>
          <a:bodyPr wrap="square" rtlCol="0">
            <a:spAutoFit/>
          </a:bodyPr>
          <a:lstStyle/>
          <a:p>
            <a:r>
              <a:rPr lang="en-GB" sz="1400" dirty="0"/>
              <a:t>This deck demonstrates why the Task Force on Nature-related Financial Disclosures (TNFD) is relevant to all Boards and how businesses can get started. It is for readers who have heard about TNFD but want to learn more about how it is relevant to their priorities. </a:t>
            </a:r>
          </a:p>
          <a:p>
            <a:endParaRPr lang="en-GB" sz="1400" dirty="0"/>
          </a:p>
          <a:p>
            <a:r>
              <a:rPr lang="en-GB" sz="1400" dirty="0"/>
              <a:t>It has been produced by the </a:t>
            </a:r>
            <a:r>
              <a:rPr lang="en-GB" sz="1400" dirty="0">
                <a:hlinkClick r:id="rId5"/>
              </a:rPr>
              <a:t>Green Finance Institute</a:t>
            </a:r>
            <a:r>
              <a:rPr lang="en-GB" sz="1400" dirty="0"/>
              <a:t>, which leads the TNFD UK consultation group, in collaboration with </a:t>
            </a:r>
            <a:r>
              <a:rPr lang="en-GB" sz="1400" dirty="0">
                <a:hlinkClick r:id="rId6"/>
              </a:rPr>
              <a:t>Chapter Zero</a:t>
            </a:r>
            <a:r>
              <a:rPr lang="en-GB" sz="1400" dirty="0"/>
              <a:t>.</a:t>
            </a:r>
          </a:p>
        </p:txBody>
      </p:sp>
      <p:pic>
        <p:nvPicPr>
          <p:cNvPr id="3" name="Picture 2" descr="Primer on climate change : Directors’ duties and disclosure obligations ...">
            <a:extLst>
              <a:ext uri="{FF2B5EF4-FFF2-40B4-BE49-F238E27FC236}">
                <a16:creationId xmlns:a16="http://schemas.microsoft.com/office/drawing/2014/main" id="{1E403827-4DDA-D2AC-055A-10A71515A70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28" b="97422" l="2188" r="96680">
                        <a14:foregroundMark x1="17656" y1="9498" x2="17656" y2="9498"/>
                        <a14:foregroundMark x1="15313" y1="10583" x2="28906" y2="9566"/>
                        <a14:foregroundMark x1="28906" y1="9566" x2="45508" y2="26798"/>
                        <a14:foregroundMark x1="45508" y1="26798" x2="45352" y2="56445"/>
                        <a14:foregroundMark x1="45352" y1="56445" x2="37695" y2="83243"/>
                        <a14:foregroundMark x1="37695" y1="83243" x2="18125" y2="89077"/>
                        <a14:foregroundMark x1="18125" y1="89077" x2="9141" y2="67775"/>
                        <a14:foregroundMark x1="9141" y1="67775" x2="6836" y2="32225"/>
                        <a14:foregroundMark x1="6836" y1="32225" x2="17578" y2="13704"/>
                        <a14:foregroundMark x1="17578" y1="13704" x2="17656" y2="13297"/>
                        <a14:foregroundMark x1="30469" y1="7870" x2="20938" y2="7056"/>
                        <a14:foregroundMark x1="31250" y1="4885" x2="27344" y2="3528"/>
                        <a14:foregroundMark x1="3281" y1="30665" x2="2188" y2="51018"/>
                        <a14:foregroundMark x1="23125" y1="49389" x2="23750" y2="55902"/>
                        <a14:foregroundMark x1="18750" y1="96336" x2="27031" y2="97422"/>
                        <a14:foregroundMark x1="62500" y1="66486" x2="62500" y2="66486"/>
                        <a14:foregroundMark x1="62656" y1="66757" x2="62813" y2="73270"/>
                        <a14:foregroundMark x1="66854" y1="73692" x2="67969" y2="74627"/>
                        <a14:foregroundMark x1="63438" y1="70828" x2="64381" y2="71619"/>
                        <a14:foregroundMark x1="59219" y1="66486" x2="56875" y2="64858"/>
                        <a14:foregroundMark x1="54063" y1="67843" x2="53281" y2="73813"/>
                        <a14:foregroundMark x1="57188" y1="77883" x2="60313" y2="76798"/>
                        <a14:foregroundMark x1="73086" y1="76323" x2="73906" y2="78155"/>
                        <a14:foregroundMark x1="71384" y1="72524" x2="72782" y2="75645"/>
                        <a14:foregroundMark x1="70625" y1="70828" x2="70989" y2="71642"/>
                        <a14:foregroundMark x1="77031" y1="72456" x2="77344" y2="80597"/>
                        <a14:foregroundMark x1="85625" y1="68385" x2="85469" y2="75984"/>
                        <a14:foregroundMark x1="89492" y1="70556" x2="91836" y2="69742"/>
                        <a14:foregroundMark x1="96680" y1="71913" x2="96680" y2="76255"/>
                        <a14:foregroundMark x1="56719" y1="88467" x2="54375" y2="91452"/>
                        <a14:foregroundMark x1="61719" y1="89009" x2="64401" y2="88122"/>
                        <a14:foregroundMark x1="68125" y1="90366" x2="68594" y2="96608"/>
                        <a14:foregroundMark x1="73438" y1="90366" x2="70938" y2="92809"/>
                        <a14:foregroundMark x1="71250" y1="93487" x2="71406" y2="94437"/>
                        <a14:backgroundMark x1="66094" y1="72659" x2="66094" y2="72659"/>
                        <a14:backgroundMark x1="65117" y1="72388" x2="65117" y2="72388"/>
                        <a14:backgroundMark x1="64961" y1="72049" x2="66055" y2="72795"/>
                        <a14:backgroundMark x1="66211" y1="73066" x2="66250" y2="74627"/>
                        <a14:backgroundMark x1="65391" y1="72388" x2="65586" y2="74220"/>
                        <a14:backgroundMark x1="65586" y1="72659" x2="64844" y2="72795"/>
                        <a14:backgroundMark x1="65977" y1="73270" x2="66094" y2="74084"/>
                        <a14:backgroundMark x1="66172" y1="72863" x2="66367" y2="73948"/>
                        <a14:backgroundMark x1="65859" y1="74898" x2="65938" y2="77815"/>
                        <a14:backgroundMark x1="71914" y1="71913" x2="71914" y2="71913"/>
                        <a14:backgroundMark x1="72617" y1="71438" x2="72305" y2="71438"/>
                        <a14:backgroundMark x1="70938" y1="72524" x2="70938" y2="72524"/>
                        <a14:backgroundMark x1="71250" y1="72524" x2="71250" y2="72524"/>
                        <a14:backgroundMark x1="71367" y1="72320" x2="71367" y2="72320"/>
                        <a14:backgroundMark x1="71211" y1="72524" x2="71211" y2="72524"/>
                        <a14:backgroundMark x1="71133" y1="72185" x2="71133" y2="72185"/>
                        <a14:backgroundMark x1="71133" y1="72185" x2="71133" y2="72185"/>
                        <a14:backgroundMark x1="71133" y1="72049" x2="71133" y2="72049"/>
                        <a14:backgroundMark x1="71367" y1="71642" x2="71367" y2="71642"/>
                        <a14:backgroundMark x1="70859" y1="72049" x2="70859" y2="72049"/>
                        <a14:backgroundMark x1="71055" y1="72049" x2="71055" y2="72049"/>
                        <a14:backgroundMark x1="71641" y1="72659" x2="71641" y2="72659"/>
                        <a14:backgroundMark x1="71367" y1="72388" x2="71367" y2="72388"/>
                        <a14:backgroundMark x1="71484" y1="72592" x2="71484" y2="72592"/>
                        <a14:backgroundMark x1="72148" y1="76323" x2="72148" y2="76323"/>
                        <a14:backgroundMark x1="72617" y1="75645" x2="72617" y2="75645"/>
                        <a14:backgroundMark x1="73086" y1="75577" x2="73086" y2="75577"/>
                        <a14:backgroundMark x1="72813" y1="75237" x2="72813" y2="75237"/>
                        <a14:backgroundMark x1="72813" y1="76052" x2="72813" y2="76052"/>
                        <a14:backgroundMark x1="72734" y1="75441" x2="72734" y2="75441"/>
                        <a14:backgroundMark x1="72422" y1="75373" x2="72422" y2="75373"/>
                        <a14:backgroundMark x1="72422" y1="75373" x2="72422" y2="75373"/>
                        <a14:backgroundMark x1="72422" y1="75373" x2="72422" y2="75373"/>
                        <a14:backgroundMark x1="72813" y1="76119" x2="72813" y2="76119"/>
                        <a14:backgroundMark x1="72188" y1="75577" x2="72695" y2="75441"/>
                        <a14:backgroundMark x1="72734" y1="75577" x2="72734" y2="76323"/>
                        <a14:backgroundMark x1="72891" y1="75170" x2="72031" y2="75102"/>
                        <a14:backgroundMark x1="72891" y1="76119" x2="72891" y2="76391"/>
                        <a14:backgroundMark x1="72734" y1="75441" x2="72891" y2="76391"/>
                        <a14:backgroundMark x1="72148" y1="75373" x2="72891" y2="75441"/>
                        <a14:backgroundMark x1="91367" y1="71710" x2="91367" y2="71710"/>
                        <a14:backgroundMark x1="62656" y1="89959" x2="62656" y2="89959"/>
                        <a14:backgroundMark x1="65000" y1="87313" x2="65000" y2="87313"/>
                        <a14:backgroundMark x1="65000" y1="87856" x2="65000" y2="87856"/>
                        <a14:backgroundMark x1="64961" y1="87449" x2="65938" y2="88874"/>
                        <a14:backgroundMark x1="70039" y1="92537" x2="70313" y2="92130"/>
                        <a14:backgroundMark x1="70820" y1="93080" x2="70820" y2="93080"/>
                      </a14:backgroundRemoval>
                    </a14:imgEffect>
                  </a14:imgLayer>
                </a14:imgProps>
              </a:ext>
              <a:ext uri="{28A0092B-C50C-407E-A947-70E740481C1C}">
                <a14:useLocalDpi xmlns:a14="http://schemas.microsoft.com/office/drawing/2010/main" val="0"/>
              </a:ext>
            </a:extLst>
          </a:blip>
          <a:srcRect/>
          <a:stretch>
            <a:fillRect/>
          </a:stretch>
        </p:blipFill>
        <p:spPr bwMode="auto">
          <a:xfrm>
            <a:off x="11003131" y="166224"/>
            <a:ext cx="990599" cy="570357"/>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0B0C2EE2-0709-CD3F-79D1-9C090C7103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64806" y="166224"/>
            <a:ext cx="1617793" cy="650836"/>
          </a:xfrm>
          <a:prstGeom prst="rect">
            <a:avLst/>
          </a:prstGeom>
        </p:spPr>
      </p:pic>
    </p:spTree>
    <p:extLst>
      <p:ext uri="{BB962C8B-B14F-4D97-AF65-F5344CB8AC3E}">
        <p14:creationId xmlns:p14="http://schemas.microsoft.com/office/powerpoint/2010/main" val="1480304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D7E6E098-ACCA-F35C-C7BF-484D5641873C}"/>
              </a:ext>
            </a:extLst>
          </p:cNvPr>
          <p:cNvSpPr/>
          <p:nvPr/>
        </p:nvSpPr>
        <p:spPr>
          <a:xfrm>
            <a:off x="1230806" y="5430952"/>
            <a:ext cx="8555451" cy="1291995"/>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numCol="4" rtlCol="0" anchor="t"/>
          <a:lstStyle/>
          <a:p>
            <a:endParaRPr lang="en-GB" sz="1100" b="1">
              <a:solidFill>
                <a:schemeClr val="tx1"/>
              </a:solidFill>
            </a:endParaRPr>
          </a:p>
        </p:txBody>
      </p:sp>
      <p:sp>
        <p:nvSpPr>
          <p:cNvPr id="32" name="Rectangle 31">
            <a:extLst>
              <a:ext uri="{FF2B5EF4-FFF2-40B4-BE49-F238E27FC236}">
                <a16:creationId xmlns:a16="http://schemas.microsoft.com/office/drawing/2014/main" id="{67ADB5E7-0B66-3B99-6015-C7F1B27082CA}"/>
              </a:ext>
            </a:extLst>
          </p:cNvPr>
          <p:cNvSpPr/>
          <p:nvPr/>
        </p:nvSpPr>
        <p:spPr>
          <a:xfrm>
            <a:off x="293913" y="3751517"/>
            <a:ext cx="10311923" cy="1287725"/>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numCol="4" rtlCol="0" anchor="t"/>
          <a:lstStyle/>
          <a:p>
            <a:endParaRPr lang="en-GB" sz="1100" b="1">
              <a:solidFill>
                <a:schemeClr val="tx1"/>
              </a:solidFill>
            </a:endParaRPr>
          </a:p>
        </p:txBody>
      </p:sp>
      <p:sp>
        <p:nvSpPr>
          <p:cNvPr id="10" name="Rectangle 9">
            <a:extLst>
              <a:ext uri="{FF2B5EF4-FFF2-40B4-BE49-F238E27FC236}">
                <a16:creationId xmlns:a16="http://schemas.microsoft.com/office/drawing/2014/main" id="{8DE4894B-BD6C-BE95-18BB-534A250F05EC}"/>
              </a:ext>
            </a:extLst>
          </p:cNvPr>
          <p:cNvSpPr/>
          <p:nvPr/>
        </p:nvSpPr>
        <p:spPr>
          <a:xfrm>
            <a:off x="139421" y="1253678"/>
            <a:ext cx="10637436" cy="215312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numCol="4" rtlCol="0" anchor="t"/>
          <a:lstStyle/>
          <a:p>
            <a:endParaRPr lang="en-GB" sz="1100" b="1">
              <a:solidFill>
                <a:schemeClr val="tx1"/>
              </a:solidFill>
            </a:endParaRPr>
          </a:p>
        </p:txBody>
      </p:sp>
      <p:sp>
        <p:nvSpPr>
          <p:cNvPr id="2" name="Title 1">
            <a:extLst>
              <a:ext uri="{FF2B5EF4-FFF2-40B4-BE49-F238E27FC236}">
                <a16:creationId xmlns:a16="http://schemas.microsoft.com/office/drawing/2014/main" id="{4B890861-E8F9-9CBF-B618-30DF2614C91E}"/>
              </a:ext>
            </a:extLst>
          </p:cNvPr>
          <p:cNvSpPr>
            <a:spLocks noGrp="1"/>
          </p:cNvSpPr>
          <p:nvPr>
            <p:ph type="title"/>
          </p:nvPr>
        </p:nvSpPr>
        <p:spPr>
          <a:xfrm>
            <a:off x="414549" y="175881"/>
            <a:ext cx="11103257" cy="697575"/>
          </a:xfrm>
        </p:spPr>
        <p:txBody>
          <a:bodyPr>
            <a:noAutofit/>
          </a:bodyPr>
          <a:lstStyle/>
          <a:p>
            <a:r>
              <a:rPr lang="en-US" sz="2800"/>
              <a:t>Many existing board duties have direct nature applications</a:t>
            </a:r>
            <a:endParaRPr lang="en-GB" sz="2800"/>
          </a:p>
        </p:txBody>
      </p:sp>
      <p:sp>
        <p:nvSpPr>
          <p:cNvPr id="4" name="Rectangle 3">
            <a:extLst>
              <a:ext uri="{FF2B5EF4-FFF2-40B4-BE49-F238E27FC236}">
                <a16:creationId xmlns:a16="http://schemas.microsoft.com/office/drawing/2014/main" id="{60A47EA3-F962-BD14-1BD8-2CEB016563B9}"/>
              </a:ext>
            </a:extLst>
          </p:cNvPr>
          <p:cNvSpPr/>
          <p:nvPr/>
        </p:nvSpPr>
        <p:spPr>
          <a:xfrm>
            <a:off x="419245" y="1257932"/>
            <a:ext cx="10186592" cy="2112707"/>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numCol="3" rtlCol="0" anchor="t"/>
          <a:lstStyle/>
          <a:p>
            <a:r>
              <a:rPr lang="en-GB" sz="1100" b="1" dirty="0">
                <a:solidFill>
                  <a:schemeClr val="tx1"/>
                </a:solidFill>
              </a:rPr>
              <a:t>Primary responsibilities</a:t>
            </a:r>
          </a:p>
          <a:p>
            <a:pPr marL="171450" indent="-171450">
              <a:buFont typeface="Arial" panose="020B0604020202020204" pitchFamily="34" charset="0"/>
              <a:buChar char="•"/>
            </a:pPr>
            <a:r>
              <a:rPr lang="en-GB" sz="1100" dirty="0">
                <a:solidFill>
                  <a:schemeClr val="tx1"/>
                </a:solidFill>
              </a:rPr>
              <a:t>Embed climate and nature in group strategy and ambition</a:t>
            </a:r>
          </a:p>
          <a:p>
            <a:pPr marL="171450" indent="-171450">
              <a:buFont typeface="Arial" panose="020B0604020202020204" pitchFamily="34" charset="0"/>
              <a:buChar char="•"/>
            </a:pPr>
            <a:r>
              <a:rPr lang="en-GB" sz="1100" dirty="0">
                <a:solidFill>
                  <a:schemeClr val="tx1"/>
                </a:solidFill>
              </a:rPr>
              <a:t>Include climate and nature in performance objectives and monitoring</a:t>
            </a:r>
          </a:p>
          <a:p>
            <a:pPr marL="171450" indent="-171450">
              <a:buFont typeface="Arial" panose="020B0604020202020204" pitchFamily="34" charset="0"/>
              <a:buChar char="•"/>
            </a:pPr>
            <a:r>
              <a:rPr lang="en-GB" sz="1100" dirty="0">
                <a:solidFill>
                  <a:schemeClr val="tx1"/>
                </a:solidFill>
              </a:rPr>
              <a:t>Business planning for medium-term action on nature risk and opportunities </a:t>
            </a:r>
          </a:p>
          <a:p>
            <a:pPr marL="171450" indent="-171450">
              <a:buFont typeface="Arial" panose="020B0604020202020204" pitchFamily="34" charset="0"/>
              <a:buChar char="•"/>
            </a:pPr>
            <a:r>
              <a:rPr lang="en-GB" sz="1100" dirty="0">
                <a:solidFill>
                  <a:schemeClr val="tx1"/>
                </a:solidFill>
              </a:rPr>
              <a:t>Budget alignment to nature and climate  objectives </a:t>
            </a:r>
          </a:p>
          <a:p>
            <a:pPr marL="171450" indent="-171450">
              <a:buFont typeface="Arial" panose="020B0604020202020204" pitchFamily="34" charset="0"/>
              <a:buChar char="•"/>
            </a:pPr>
            <a:r>
              <a:rPr lang="en-GB" sz="1100" dirty="0">
                <a:solidFill>
                  <a:schemeClr val="tx1"/>
                </a:solidFill>
              </a:rPr>
              <a:t>Nature risk management and internal controls</a:t>
            </a:r>
          </a:p>
          <a:p>
            <a:pPr marL="171450" indent="-171450">
              <a:buFont typeface="Arial" panose="020B0604020202020204" pitchFamily="34" charset="0"/>
              <a:buChar char="•"/>
            </a:pPr>
            <a:r>
              <a:rPr lang="en-GB" sz="1100" dirty="0">
                <a:solidFill>
                  <a:schemeClr val="tx1"/>
                </a:solidFill>
              </a:rPr>
              <a:t>Annual and financial reporting and disclosure for nature (TCFD, TNFD, CSRD, CDP and others </a:t>
            </a:r>
          </a:p>
          <a:p>
            <a:pPr marL="171450" indent="-171450">
              <a:buFont typeface="Arial" panose="020B0604020202020204" pitchFamily="34" charset="0"/>
              <a:buChar char="•"/>
            </a:pPr>
            <a:endParaRPr lang="en-GB" sz="1100" dirty="0">
              <a:solidFill>
                <a:schemeClr val="tx1"/>
              </a:solidFill>
            </a:endParaRPr>
          </a:p>
          <a:p>
            <a:r>
              <a:rPr lang="en-GB" sz="1100" dirty="0">
                <a:solidFill>
                  <a:schemeClr val="tx1"/>
                </a:solidFill>
              </a:rPr>
              <a:t>     depending on business jurisdictions)</a:t>
            </a:r>
          </a:p>
          <a:p>
            <a:pPr marL="171450" indent="-171450">
              <a:buFont typeface="Arial" panose="020B0604020202020204" pitchFamily="34" charset="0"/>
              <a:buChar char="•"/>
            </a:pPr>
            <a:r>
              <a:rPr lang="en-GB" sz="1100" dirty="0">
                <a:solidFill>
                  <a:schemeClr val="tx1"/>
                </a:solidFill>
              </a:rPr>
              <a:t>Identify and mitigate nature and climate implications of significant investments, disposals and corporate financing</a:t>
            </a:r>
          </a:p>
          <a:p>
            <a:pPr marL="171450" indent="-171450">
              <a:buFont typeface="Arial" panose="020B0604020202020204" pitchFamily="34" charset="0"/>
              <a:buChar char="•"/>
            </a:pPr>
            <a:r>
              <a:rPr lang="en-GB" sz="1100" dirty="0">
                <a:solidFill>
                  <a:schemeClr val="tx1"/>
                </a:solidFill>
              </a:rPr>
              <a:t>Identify appropriate nature and climate skills for board and management appointments </a:t>
            </a:r>
          </a:p>
          <a:p>
            <a:pPr marL="171450" indent="-171450">
              <a:buFont typeface="Arial" panose="020B0604020202020204" pitchFamily="34" charset="0"/>
              <a:buChar char="•"/>
            </a:pPr>
            <a:r>
              <a:rPr lang="en-GB" sz="1100" dirty="0">
                <a:solidFill>
                  <a:schemeClr val="tx1"/>
                </a:solidFill>
              </a:rPr>
              <a:t>Establish appropriate nature governance in line with existing climate processes </a:t>
            </a:r>
          </a:p>
          <a:p>
            <a:pPr marL="171450" indent="-171450">
              <a:buFont typeface="Arial" panose="020B0604020202020204" pitchFamily="34" charset="0"/>
              <a:buChar char="•"/>
            </a:pPr>
            <a:r>
              <a:rPr lang="en-GB" sz="1100" dirty="0">
                <a:solidFill>
                  <a:schemeClr val="tx1"/>
                </a:solidFill>
              </a:rPr>
              <a:t>Engage with shareholders / stakeholders on sustainability goals </a:t>
            </a:r>
          </a:p>
          <a:p>
            <a:pPr marL="171450" indent="-171450">
              <a:buFont typeface="Arial" panose="020B0604020202020204" pitchFamily="34" charset="0"/>
              <a:buChar char="•"/>
            </a:pPr>
            <a:r>
              <a:rPr lang="en-GB" sz="1100" dirty="0">
                <a:solidFill>
                  <a:schemeClr val="tx1"/>
                </a:solidFill>
              </a:rPr>
              <a:t>Assess and monitor purpose, values and strategy </a:t>
            </a:r>
          </a:p>
          <a:p>
            <a:pPr marL="171450" indent="-171450">
              <a:buFont typeface="Arial" panose="020B0604020202020204" pitchFamily="34" charset="0"/>
              <a:buChar char="•"/>
            </a:pPr>
            <a:endParaRPr lang="en-GB" sz="1100" dirty="0">
              <a:solidFill>
                <a:schemeClr val="tx1"/>
              </a:solidFill>
            </a:endParaRPr>
          </a:p>
          <a:p>
            <a:r>
              <a:rPr lang="en-GB" sz="1100" dirty="0">
                <a:solidFill>
                  <a:schemeClr val="tx1"/>
                </a:solidFill>
              </a:rPr>
              <a:t>     in alignment to nature</a:t>
            </a:r>
          </a:p>
          <a:p>
            <a:pPr marL="171450" indent="-171450">
              <a:buFont typeface="Arial" panose="020B0604020202020204" pitchFamily="34" charset="0"/>
              <a:buChar char="•"/>
            </a:pPr>
            <a:r>
              <a:rPr lang="en-GB" sz="1100" dirty="0">
                <a:solidFill>
                  <a:schemeClr val="tx1"/>
                </a:solidFill>
              </a:rPr>
              <a:t>Workplace engagement and skills on nature</a:t>
            </a:r>
          </a:p>
          <a:p>
            <a:pPr marL="171450" indent="-171450">
              <a:buFont typeface="Arial" panose="020B0604020202020204" pitchFamily="34" charset="0"/>
              <a:buChar char="•"/>
            </a:pPr>
            <a:r>
              <a:rPr lang="en-GB" sz="1100" dirty="0">
                <a:solidFill>
                  <a:schemeClr val="tx1"/>
                </a:solidFill>
              </a:rPr>
              <a:t>Ensure sustainable success and resilience</a:t>
            </a:r>
          </a:p>
          <a:p>
            <a:pPr marL="171450" indent="-171450">
              <a:buFont typeface="Arial" panose="020B0604020202020204" pitchFamily="34" charset="0"/>
              <a:buChar char="•"/>
            </a:pPr>
            <a:r>
              <a:rPr lang="en-GB" sz="1100" dirty="0">
                <a:solidFill>
                  <a:schemeClr val="tx1"/>
                </a:solidFill>
              </a:rPr>
              <a:t>Nature compliance monitoring</a:t>
            </a:r>
          </a:p>
          <a:p>
            <a:pPr marL="171450" indent="-171450">
              <a:buFont typeface="Arial" panose="020B0604020202020204" pitchFamily="34" charset="0"/>
              <a:buChar char="•"/>
            </a:pPr>
            <a:r>
              <a:rPr lang="en-GB" sz="1100" dirty="0">
                <a:solidFill>
                  <a:schemeClr val="tx1"/>
                </a:solidFill>
              </a:rPr>
              <a:t>Integrate nature and climate (within broader ESG) considerations across the business</a:t>
            </a:r>
          </a:p>
          <a:p>
            <a:pPr marL="171450" indent="-171450">
              <a:buFont typeface="Arial" panose="020B0604020202020204" pitchFamily="34" charset="0"/>
              <a:buChar char="•"/>
            </a:pPr>
            <a:r>
              <a:rPr lang="en-GB" sz="1100" dirty="0">
                <a:solidFill>
                  <a:schemeClr val="tx1"/>
                </a:solidFill>
              </a:rPr>
              <a:t>Incorporate climate and nature considerations into short- and long-term decision making</a:t>
            </a:r>
          </a:p>
          <a:p>
            <a:pPr marL="171450" indent="-171450">
              <a:buFont typeface="Arial" panose="020B0604020202020204" pitchFamily="34" charset="0"/>
              <a:buChar char="•"/>
            </a:pPr>
            <a:r>
              <a:rPr lang="en-GB" sz="1100" dirty="0">
                <a:solidFill>
                  <a:schemeClr val="tx1"/>
                </a:solidFill>
              </a:rPr>
              <a:t>Identify actions that the group can take to contribute towards an economy-wide nature and climate transition</a:t>
            </a:r>
          </a:p>
        </p:txBody>
      </p:sp>
      <p:sp>
        <p:nvSpPr>
          <p:cNvPr id="5" name="Rectangle 4">
            <a:extLst>
              <a:ext uri="{FF2B5EF4-FFF2-40B4-BE49-F238E27FC236}">
                <a16:creationId xmlns:a16="http://schemas.microsoft.com/office/drawing/2014/main" id="{9C693560-A6B8-1EB6-B22F-5A13A244A6F0}"/>
              </a:ext>
            </a:extLst>
          </p:cNvPr>
          <p:cNvSpPr/>
          <p:nvPr/>
        </p:nvSpPr>
        <p:spPr>
          <a:xfrm>
            <a:off x="407432" y="3774457"/>
            <a:ext cx="10198405" cy="124472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numCol="4" rtlCol="0" anchor="t"/>
          <a:lstStyle/>
          <a:p>
            <a:r>
              <a:rPr lang="en-GB" sz="1100" b="1" dirty="0">
                <a:solidFill>
                  <a:schemeClr val="tx1"/>
                </a:solidFill>
              </a:rPr>
              <a:t>Audit committee</a:t>
            </a:r>
            <a:endParaRPr lang="en-GB" sz="1100" dirty="0">
              <a:solidFill>
                <a:schemeClr val="tx1"/>
              </a:solidFill>
            </a:endParaRPr>
          </a:p>
          <a:p>
            <a:pPr marL="171450" indent="-171450">
              <a:buFont typeface="Arial" panose="020B0604020202020204" pitchFamily="34" charset="0"/>
              <a:buChar char="•"/>
            </a:pPr>
            <a:r>
              <a:rPr lang="en-GB" sz="1100" dirty="0">
                <a:solidFill>
                  <a:schemeClr val="tx1"/>
                </a:solidFill>
              </a:rPr>
              <a:t>Assurance of nature metrics </a:t>
            </a:r>
          </a:p>
          <a:p>
            <a:endParaRPr lang="en-GB" sz="1100" b="1" dirty="0">
              <a:solidFill>
                <a:schemeClr val="tx1"/>
              </a:solidFill>
            </a:endParaRPr>
          </a:p>
          <a:p>
            <a:endParaRPr lang="en-GB" sz="1100" b="1" dirty="0">
              <a:solidFill>
                <a:schemeClr val="tx1"/>
              </a:solidFill>
            </a:endParaRPr>
          </a:p>
          <a:p>
            <a:endParaRPr lang="en-GB" sz="1100" b="1" dirty="0">
              <a:solidFill>
                <a:schemeClr val="tx1"/>
              </a:solidFill>
            </a:endParaRPr>
          </a:p>
          <a:p>
            <a:endParaRPr lang="en-GB" sz="1100" b="1" dirty="0">
              <a:solidFill>
                <a:schemeClr val="tx1"/>
              </a:solidFill>
            </a:endParaRPr>
          </a:p>
          <a:p>
            <a:endParaRPr lang="en-GB" sz="1100" b="1" dirty="0">
              <a:solidFill>
                <a:schemeClr val="tx1"/>
              </a:solidFill>
            </a:endParaRPr>
          </a:p>
          <a:p>
            <a:endParaRPr lang="en-GB" sz="1100" b="1" dirty="0">
              <a:solidFill>
                <a:schemeClr val="tx1"/>
              </a:solidFill>
            </a:endParaRPr>
          </a:p>
          <a:p>
            <a:endParaRPr lang="en-GB" sz="1100" b="1" dirty="0">
              <a:solidFill>
                <a:schemeClr val="tx1"/>
              </a:solidFill>
            </a:endParaRPr>
          </a:p>
          <a:p>
            <a:r>
              <a:rPr lang="en-GB" sz="1100" b="1" dirty="0">
                <a:solidFill>
                  <a:schemeClr val="tx1"/>
                </a:solidFill>
              </a:rPr>
              <a:t>Nomination committee</a:t>
            </a:r>
          </a:p>
          <a:p>
            <a:pPr marL="171450" indent="-171450">
              <a:buFont typeface="Arial" panose="020B0604020202020204" pitchFamily="34" charset="0"/>
              <a:buChar char="•"/>
            </a:pPr>
            <a:r>
              <a:rPr lang="en-GB" sz="1100" dirty="0">
                <a:solidFill>
                  <a:schemeClr val="tx1"/>
                </a:solidFill>
              </a:rPr>
              <a:t>Review structure and composition   of board and management committee, ensuring climate and biodiversity skillset are represented</a:t>
            </a:r>
          </a:p>
          <a:p>
            <a:pPr marL="171450" indent="-171450">
              <a:buFont typeface="Arial" panose="020B0604020202020204" pitchFamily="34" charset="0"/>
              <a:buChar char="•"/>
            </a:pPr>
            <a:endParaRPr lang="en-GB" sz="1100" dirty="0">
              <a:solidFill>
                <a:schemeClr val="tx1"/>
              </a:solidFill>
            </a:endParaRPr>
          </a:p>
          <a:p>
            <a:endParaRPr lang="en-GB" sz="1100" b="1" dirty="0">
              <a:solidFill>
                <a:schemeClr val="tx1"/>
              </a:solidFill>
            </a:endParaRPr>
          </a:p>
          <a:p>
            <a:endParaRPr lang="en-GB" sz="1100" b="1" dirty="0">
              <a:solidFill>
                <a:schemeClr val="tx1"/>
              </a:solidFill>
            </a:endParaRPr>
          </a:p>
          <a:p>
            <a:endParaRPr lang="en-GB" sz="1100" b="1" dirty="0">
              <a:solidFill>
                <a:schemeClr val="tx1"/>
              </a:solidFill>
            </a:endParaRPr>
          </a:p>
          <a:p>
            <a:r>
              <a:rPr lang="en-GB" sz="1100" b="1" dirty="0">
                <a:solidFill>
                  <a:schemeClr val="tx1"/>
                </a:solidFill>
              </a:rPr>
              <a:t>Remuneration committee</a:t>
            </a:r>
          </a:p>
          <a:p>
            <a:pPr marL="171450" indent="-171450">
              <a:buFont typeface="Arial" panose="020B0604020202020204" pitchFamily="34" charset="0"/>
              <a:buChar char="•"/>
            </a:pPr>
            <a:r>
              <a:rPr lang="en-GB" sz="1100" dirty="0">
                <a:solidFill>
                  <a:schemeClr val="tx1"/>
                </a:solidFill>
              </a:rPr>
              <a:t>Establish remuneration policy   linked to financial and ESG performance</a:t>
            </a:r>
          </a:p>
          <a:p>
            <a:pPr marL="171450" indent="-171450">
              <a:buFont typeface="Arial" panose="020B0604020202020204" pitchFamily="34" charset="0"/>
              <a:buChar char="•"/>
            </a:pPr>
            <a:r>
              <a:rPr lang="en-GB" sz="1100" dirty="0">
                <a:solidFill>
                  <a:schemeClr val="tx1"/>
                </a:solidFill>
              </a:rPr>
              <a:t>Set and determine performance against nature and climate targets for incentive schemes </a:t>
            </a:r>
            <a:endParaRPr lang="en-GB" sz="1100" b="1" dirty="0">
              <a:solidFill>
                <a:schemeClr val="tx1"/>
              </a:solidFill>
            </a:endParaRPr>
          </a:p>
          <a:p>
            <a:endParaRPr lang="en-GB" sz="1100" b="1" dirty="0">
              <a:solidFill>
                <a:schemeClr val="tx1"/>
              </a:solidFill>
            </a:endParaRPr>
          </a:p>
          <a:p>
            <a:endParaRPr lang="en-GB" sz="1100" b="1" dirty="0">
              <a:solidFill>
                <a:schemeClr val="tx1"/>
              </a:solidFill>
            </a:endParaRPr>
          </a:p>
          <a:p>
            <a:r>
              <a:rPr lang="en-GB" sz="1100" b="1" dirty="0">
                <a:solidFill>
                  <a:schemeClr val="tx1"/>
                </a:solidFill>
              </a:rPr>
              <a:t>Sustainability committee</a:t>
            </a:r>
          </a:p>
          <a:p>
            <a:pPr marL="171450" indent="-171450">
              <a:buFont typeface="Arial" panose="020B0604020202020204" pitchFamily="34" charset="0"/>
              <a:buChar char="•"/>
            </a:pPr>
            <a:r>
              <a:rPr lang="en-GB" sz="1100" dirty="0">
                <a:solidFill>
                  <a:schemeClr val="tx1"/>
                </a:solidFill>
              </a:rPr>
              <a:t>Set and review long-term transition planning approach across climate and nature </a:t>
            </a:r>
          </a:p>
          <a:p>
            <a:pPr marL="171450" indent="-171450">
              <a:buFont typeface="Arial" panose="020B0604020202020204" pitchFamily="34" charset="0"/>
              <a:buChar char="•"/>
            </a:pPr>
            <a:r>
              <a:rPr lang="en-GB" sz="1100" dirty="0">
                <a:solidFill>
                  <a:schemeClr val="tx1"/>
                </a:solidFill>
              </a:rPr>
              <a:t>Monitor integrity of sustainability reporting</a:t>
            </a:r>
          </a:p>
          <a:p>
            <a:endParaRPr lang="en-GB" sz="1100" dirty="0">
              <a:solidFill>
                <a:schemeClr val="tx1"/>
              </a:solidFill>
            </a:endParaRPr>
          </a:p>
        </p:txBody>
      </p:sp>
      <p:sp>
        <p:nvSpPr>
          <p:cNvPr id="7" name="Rectangle 6">
            <a:extLst>
              <a:ext uri="{FF2B5EF4-FFF2-40B4-BE49-F238E27FC236}">
                <a16:creationId xmlns:a16="http://schemas.microsoft.com/office/drawing/2014/main" id="{EB2D40B0-6031-1F96-98D2-6C8A2A8014F6}"/>
              </a:ext>
            </a:extLst>
          </p:cNvPr>
          <p:cNvSpPr/>
          <p:nvPr/>
        </p:nvSpPr>
        <p:spPr>
          <a:xfrm>
            <a:off x="5003481" y="5138880"/>
            <a:ext cx="2175330" cy="358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GB" sz="1100">
              <a:solidFill>
                <a:schemeClr val="tx1"/>
              </a:solidFill>
            </a:endParaRPr>
          </a:p>
        </p:txBody>
      </p:sp>
      <p:sp>
        <p:nvSpPr>
          <p:cNvPr id="8" name="Rectangle 7">
            <a:extLst>
              <a:ext uri="{FF2B5EF4-FFF2-40B4-BE49-F238E27FC236}">
                <a16:creationId xmlns:a16="http://schemas.microsoft.com/office/drawing/2014/main" id="{10C8441E-BEDB-CBE8-920E-DFA3B05DC2AD}"/>
              </a:ext>
            </a:extLst>
          </p:cNvPr>
          <p:cNvSpPr/>
          <p:nvPr/>
        </p:nvSpPr>
        <p:spPr>
          <a:xfrm>
            <a:off x="1312160" y="5443866"/>
            <a:ext cx="8388949" cy="1163819"/>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numCol="2" rtlCol="0" anchor="t"/>
          <a:lstStyle/>
          <a:p>
            <a:r>
              <a:rPr lang="en-GB" sz="1100" b="1" dirty="0">
                <a:solidFill>
                  <a:schemeClr val="tx1"/>
                </a:solidFill>
              </a:rPr>
              <a:t>Primary responsibilities</a:t>
            </a:r>
          </a:p>
          <a:p>
            <a:pPr marL="171450" indent="-171450">
              <a:buFont typeface="Arial" panose="020B0604020202020204" pitchFamily="34" charset="0"/>
              <a:buChar char="•"/>
            </a:pPr>
            <a:r>
              <a:rPr lang="en-GB" sz="1100" dirty="0">
                <a:solidFill>
                  <a:schemeClr val="tx1"/>
                </a:solidFill>
              </a:rPr>
              <a:t>Oversee implementation of group nature and climate strategy and policies set by the board </a:t>
            </a:r>
          </a:p>
          <a:p>
            <a:pPr marL="171450" indent="-171450">
              <a:buFont typeface="Arial" panose="020B0604020202020204" pitchFamily="34" charset="0"/>
              <a:buChar char="•"/>
            </a:pPr>
            <a:r>
              <a:rPr lang="en-GB" sz="1100" dirty="0">
                <a:solidFill>
                  <a:schemeClr val="tx1"/>
                </a:solidFill>
              </a:rPr>
              <a:t>Monitor group operating performance against nature and climate targets</a:t>
            </a:r>
          </a:p>
          <a:p>
            <a:pPr marL="171450" indent="-171450">
              <a:buFont typeface="Arial" panose="020B0604020202020204" pitchFamily="34" charset="0"/>
              <a:buChar char="•"/>
            </a:pPr>
            <a:r>
              <a:rPr lang="en-GB" sz="1100" dirty="0">
                <a:solidFill>
                  <a:schemeClr val="tx1"/>
                </a:solidFill>
              </a:rPr>
              <a:t>Ensure alignment of nature and climate targets with broader </a:t>
            </a:r>
          </a:p>
          <a:p>
            <a:pPr marL="171450" indent="-171450">
              <a:buFont typeface="Arial" panose="020B0604020202020204" pitchFamily="34" charset="0"/>
              <a:buChar char="•"/>
            </a:pPr>
            <a:endParaRPr lang="en-GB" sz="1100" dirty="0">
              <a:solidFill>
                <a:schemeClr val="tx1"/>
              </a:solidFill>
            </a:endParaRPr>
          </a:p>
          <a:p>
            <a:r>
              <a:rPr lang="en-GB" sz="1100" dirty="0">
                <a:solidFill>
                  <a:schemeClr val="tx1"/>
                </a:solidFill>
              </a:rPr>
              <a:t>     targets and strategies across the organisation</a:t>
            </a:r>
          </a:p>
          <a:p>
            <a:pPr marL="171450" indent="-171450">
              <a:buFont typeface="Arial" panose="020B0604020202020204" pitchFamily="34" charset="0"/>
              <a:buChar char="•"/>
            </a:pPr>
            <a:r>
              <a:rPr lang="en-GB" sz="1100" dirty="0">
                <a:solidFill>
                  <a:schemeClr val="tx1"/>
                </a:solidFill>
              </a:rPr>
              <a:t>Ensure timely collection of climate and nature performance for presentation to committees and Board</a:t>
            </a:r>
          </a:p>
          <a:p>
            <a:pPr marL="171450" indent="-171450">
              <a:buFont typeface="Arial" panose="020B0604020202020204" pitchFamily="34" charset="0"/>
              <a:buChar char="•"/>
            </a:pPr>
            <a:r>
              <a:rPr lang="en-GB" sz="1100" dirty="0">
                <a:solidFill>
                  <a:schemeClr val="tx1"/>
                </a:solidFill>
              </a:rPr>
              <a:t>Develop and present proposals for short- and medium-term actions to achieve climate and nature targets as required</a:t>
            </a:r>
          </a:p>
        </p:txBody>
      </p:sp>
      <p:sp>
        <p:nvSpPr>
          <p:cNvPr id="12" name="TextBox 11">
            <a:extLst>
              <a:ext uri="{FF2B5EF4-FFF2-40B4-BE49-F238E27FC236}">
                <a16:creationId xmlns:a16="http://schemas.microsoft.com/office/drawing/2014/main" id="{93D11295-9229-EFF1-9032-4C5ACD76B5EA}"/>
              </a:ext>
            </a:extLst>
          </p:cNvPr>
          <p:cNvSpPr txBox="1"/>
          <p:nvPr/>
        </p:nvSpPr>
        <p:spPr>
          <a:xfrm>
            <a:off x="3929831" y="5039242"/>
            <a:ext cx="3153606" cy="430887"/>
          </a:xfrm>
          <a:prstGeom prst="rect">
            <a:avLst/>
          </a:prstGeom>
          <a:noFill/>
        </p:spPr>
        <p:txBody>
          <a:bodyPr wrap="square">
            <a:spAutoFit/>
          </a:bodyPr>
          <a:lstStyle/>
          <a:p>
            <a:pPr algn="ctr">
              <a:defRPr/>
            </a:pPr>
            <a:r>
              <a:rPr lang="en-GB" sz="1100" b="1">
                <a:solidFill>
                  <a:schemeClr val="tx1"/>
                </a:solidFill>
              </a:rPr>
              <a:t>Chief Executive Officer</a:t>
            </a:r>
            <a:endParaRPr lang="en-GB" sz="110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Nunito"/>
                <a:ea typeface="+mn-ea"/>
                <a:cs typeface="+mn-cs"/>
              </a:rPr>
              <a:t>Management committees</a:t>
            </a:r>
          </a:p>
        </p:txBody>
      </p:sp>
      <p:sp>
        <p:nvSpPr>
          <p:cNvPr id="17" name="TextBox 16">
            <a:extLst>
              <a:ext uri="{FF2B5EF4-FFF2-40B4-BE49-F238E27FC236}">
                <a16:creationId xmlns:a16="http://schemas.microsoft.com/office/drawing/2014/main" id="{0D8F24EB-651D-B5DE-F06B-1EC1376B0B18}"/>
              </a:ext>
            </a:extLst>
          </p:cNvPr>
          <p:cNvSpPr txBox="1"/>
          <p:nvPr/>
        </p:nvSpPr>
        <p:spPr>
          <a:xfrm>
            <a:off x="3349825" y="996722"/>
            <a:ext cx="4313617"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Nunito"/>
                <a:ea typeface="+mn-ea"/>
                <a:cs typeface="+mn-cs"/>
              </a:rPr>
              <a:t>Board</a:t>
            </a:r>
          </a:p>
        </p:txBody>
      </p:sp>
      <p:sp>
        <p:nvSpPr>
          <p:cNvPr id="21" name="TextBox 20">
            <a:extLst>
              <a:ext uri="{FF2B5EF4-FFF2-40B4-BE49-F238E27FC236}">
                <a16:creationId xmlns:a16="http://schemas.microsoft.com/office/drawing/2014/main" id="{F27B1BB0-F305-CB67-0E27-C138940D71A8}"/>
              </a:ext>
            </a:extLst>
          </p:cNvPr>
          <p:cNvSpPr txBox="1"/>
          <p:nvPr/>
        </p:nvSpPr>
        <p:spPr>
          <a:xfrm>
            <a:off x="4523668" y="3470540"/>
            <a:ext cx="1965932"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Nunito"/>
                <a:ea typeface="+mn-ea"/>
                <a:cs typeface="+mn-cs"/>
              </a:rPr>
              <a:t>Board committees</a:t>
            </a:r>
          </a:p>
        </p:txBody>
      </p:sp>
      <p:cxnSp>
        <p:nvCxnSpPr>
          <p:cNvPr id="23" name="Straight Arrow Connector 22">
            <a:extLst>
              <a:ext uri="{FF2B5EF4-FFF2-40B4-BE49-F238E27FC236}">
                <a16:creationId xmlns:a16="http://schemas.microsoft.com/office/drawing/2014/main" id="{58EA0604-6AB5-4C44-7F0E-8D0E84CF0ADF}"/>
              </a:ext>
            </a:extLst>
          </p:cNvPr>
          <p:cNvCxnSpPr>
            <a:cxnSpLocks/>
          </p:cNvCxnSpPr>
          <p:nvPr/>
        </p:nvCxnSpPr>
        <p:spPr>
          <a:xfrm>
            <a:off x="2359008" y="3439516"/>
            <a:ext cx="0" cy="335575"/>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0CCF232-8AE2-DCE1-ECCD-03511D7EC0C3}"/>
              </a:ext>
            </a:extLst>
          </p:cNvPr>
          <p:cNvCxnSpPr>
            <a:cxnSpLocks/>
          </p:cNvCxnSpPr>
          <p:nvPr/>
        </p:nvCxnSpPr>
        <p:spPr>
          <a:xfrm flipV="1">
            <a:off x="8880987" y="3412623"/>
            <a:ext cx="0" cy="33706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E7AB52BF-CEC3-1007-7246-4A5CFA821301}"/>
              </a:ext>
            </a:extLst>
          </p:cNvPr>
          <p:cNvSpPr txBox="1"/>
          <p:nvPr/>
        </p:nvSpPr>
        <p:spPr>
          <a:xfrm>
            <a:off x="8919729" y="3466024"/>
            <a:ext cx="1965932" cy="2616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100">
                <a:solidFill>
                  <a:srgbClr val="000000"/>
                </a:solidFill>
                <a:latin typeface="Nunito"/>
              </a:rPr>
              <a:t>Inform and implement</a:t>
            </a:r>
            <a:endParaRPr kumimoji="0" lang="en-GB" sz="1100" i="0" u="none" strike="noStrike" kern="1200" cap="none" spc="0" normalizeH="0" baseline="0" noProof="0">
              <a:ln>
                <a:noFill/>
              </a:ln>
              <a:solidFill>
                <a:srgbClr val="000000"/>
              </a:solidFill>
              <a:effectLst/>
              <a:uLnTx/>
              <a:uFillTx/>
              <a:latin typeface="Nunito"/>
              <a:ea typeface="+mn-ea"/>
              <a:cs typeface="+mn-cs"/>
            </a:endParaRPr>
          </a:p>
        </p:txBody>
      </p:sp>
      <p:sp>
        <p:nvSpPr>
          <p:cNvPr id="27" name="TextBox 26">
            <a:extLst>
              <a:ext uri="{FF2B5EF4-FFF2-40B4-BE49-F238E27FC236}">
                <a16:creationId xmlns:a16="http://schemas.microsoft.com/office/drawing/2014/main" id="{C05E9D1E-5242-796C-2DAF-3A6AF4533F5F}"/>
              </a:ext>
            </a:extLst>
          </p:cNvPr>
          <p:cNvSpPr txBox="1"/>
          <p:nvPr/>
        </p:nvSpPr>
        <p:spPr>
          <a:xfrm>
            <a:off x="461112" y="3443622"/>
            <a:ext cx="1965932" cy="2616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noProof="0">
                <a:ln>
                  <a:noFill/>
                </a:ln>
                <a:solidFill>
                  <a:srgbClr val="000000"/>
                </a:solidFill>
                <a:effectLst/>
                <a:uLnTx/>
                <a:uFillTx/>
                <a:latin typeface="Nunito"/>
                <a:ea typeface="+mn-ea"/>
                <a:cs typeface="+mn-cs"/>
              </a:rPr>
              <a:t>Oversight and challenge</a:t>
            </a:r>
          </a:p>
        </p:txBody>
      </p:sp>
      <p:sp>
        <p:nvSpPr>
          <p:cNvPr id="3" name="Text Placeholder 4">
            <a:extLst>
              <a:ext uri="{FF2B5EF4-FFF2-40B4-BE49-F238E27FC236}">
                <a16:creationId xmlns:a16="http://schemas.microsoft.com/office/drawing/2014/main" id="{DD6BFDF8-69F4-708D-621B-AC2D99B96326}"/>
              </a:ext>
            </a:extLst>
          </p:cNvPr>
          <p:cNvSpPr txBox="1">
            <a:spLocks/>
          </p:cNvSpPr>
          <p:nvPr/>
        </p:nvSpPr>
        <p:spPr>
          <a:xfrm>
            <a:off x="418946" y="638054"/>
            <a:ext cx="11636676" cy="515986"/>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400"/>
              </a:spcBef>
              <a:spcAft>
                <a:spcPts val="600"/>
              </a:spcAft>
              <a:buFont typeface="Arial" panose="020B0604020202020204" pitchFamily="34" charset="0"/>
              <a:buNone/>
              <a:defRPr sz="125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tabLst/>
              <a:defRPr sz="2000" b="0" i="0" kern="1200">
                <a:solidFill>
                  <a:schemeClr val="tx1"/>
                </a:solidFill>
                <a:latin typeface="Lora" pitchFamily="2" charset="77"/>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1400" b="0" i="0" kern="1200">
                <a:solidFill>
                  <a:schemeClr val="tx1"/>
                </a:solidFill>
                <a:latin typeface="Lora" pitchFamily="2" charset="77"/>
                <a:ea typeface="+mn-ea"/>
                <a:cs typeface="+mn-cs"/>
              </a:defRPr>
            </a:lvl3pPr>
            <a:lvl4pPr marL="7938" indent="0" algn="l" defTabSz="914400" rtl="0" eaLnBrk="1" latinLnBrk="0" hangingPunct="1">
              <a:lnSpc>
                <a:spcPct val="90000"/>
              </a:lnSpc>
              <a:spcBef>
                <a:spcPts val="500"/>
              </a:spcBef>
              <a:spcAft>
                <a:spcPts val="600"/>
              </a:spcAft>
              <a:buFont typeface="Arial" panose="020B0604020202020204" pitchFamily="34" charset="0"/>
              <a:buNone/>
              <a:tabLst/>
              <a:defRPr sz="1400" kern="1200">
                <a:solidFill>
                  <a:schemeClr val="tx1"/>
                </a:solidFill>
                <a:latin typeface="+mn-lt"/>
                <a:ea typeface="+mn-ea"/>
                <a:cs typeface="+mn-cs"/>
              </a:defRPr>
            </a:lvl4pPr>
            <a:lvl5pPr marL="201613" indent="-201613" algn="l" defTabSz="914400" rtl="0" eaLnBrk="1" latinLnBrk="0" hangingPunct="1">
              <a:lnSpc>
                <a:spcPct val="90000"/>
              </a:lnSpc>
              <a:spcBef>
                <a:spcPts val="500"/>
              </a:spcBef>
              <a:buFont typeface="Arial" panose="020B0604020202020204" pitchFamily="34" charset="0"/>
              <a:buChar char="•"/>
              <a:tabLst/>
              <a:defRPr sz="1250" kern="1200">
                <a:solidFill>
                  <a:schemeClr val="tx1"/>
                </a:solidFill>
                <a:latin typeface="+mn-lt"/>
                <a:ea typeface="+mn-ea"/>
                <a:cs typeface="+mn-cs"/>
              </a:defRPr>
            </a:lvl5pPr>
            <a:lvl6pPr marL="400050" indent="-179388" algn="l" defTabSz="914400" rtl="0" eaLnBrk="1" latinLnBrk="0" hangingPunct="1">
              <a:lnSpc>
                <a:spcPct val="90000"/>
              </a:lnSpc>
              <a:spcBef>
                <a:spcPts val="500"/>
              </a:spcBef>
              <a:buFont typeface="System Font Regular"/>
              <a:buChar char="–"/>
              <a:tabLst/>
              <a:defRPr sz="125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tx2"/>
                </a:solidFill>
              </a:rPr>
              <a:t>Example climate and nature </a:t>
            </a:r>
            <a:r>
              <a:rPr lang="en-GB" b="1">
                <a:solidFill>
                  <a:schemeClr val="tx2"/>
                </a:solidFill>
              </a:rPr>
              <a:t>additions</a:t>
            </a:r>
            <a:r>
              <a:rPr lang="en-GB">
                <a:solidFill>
                  <a:schemeClr val="tx2"/>
                </a:solidFill>
              </a:rPr>
              <a:t> to typical governance structure</a:t>
            </a:r>
            <a:endParaRPr lang="en-US">
              <a:solidFill>
                <a:schemeClr val="tx2"/>
              </a:solidFill>
            </a:endParaRPr>
          </a:p>
        </p:txBody>
      </p:sp>
      <p:sp>
        <p:nvSpPr>
          <p:cNvPr id="19" name="TextBox 18">
            <a:extLst>
              <a:ext uri="{FF2B5EF4-FFF2-40B4-BE49-F238E27FC236}">
                <a16:creationId xmlns:a16="http://schemas.microsoft.com/office/drawing/2014/main" id="{DEC373D2-D5C8-F69A-36C0-F4DE3C2AF879}"/>
              </a:ext>
            </a:extLst>
          </p:cNvPr>
          <p:cNvSpPr txBox="1"/>
          <p:nvPr/>
        </p:nvSpPr>
        <p:spPr>
          <a:xfrm>
            <a:off x="10885661" y="1896780"/>
            <a:ext cx="1306339"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b="1">
                <a:solidFill>
                  <a:srgbClr val="000000"/>
                </a:solidFill>
                <a:latin typeface="Nunito"/>
              </a:rPr>
              <a:t>Alignment to principles</a:t>
            </a:r>
            <a:endParaRPr kumimoji="0" lang="en-GB" sz="1200" b="1" i="0" u="none" strike="noStrike" kern="1200" cap="none" spc="0" normalizeH="0" baseline="0" noProof="0">
              <a:ln>
                <a:noFill/>
              </a:ln>
              <a:solidFill>
                <a:srgbClr val="000000"/>
              </a:solidFill>
              <a:effectLst/>
              <a:uLnTx/>
              <a:uFillTx/>
              <a:latin typeface="Nunito"/>
              <a:ea typeface="+mn-ea"/>
              <a:cs typeface="+mn-cs"/>
            </a:endParaRPr>
          </a:p>
        </p:txBody>
      </p:sp>
      <p:sp>
        <p:nvSpPr>
          <p:cNvPr id="6" name="Oval 5">
            <a:extLst>
              <a:ext uri="{FF2B5EF4-FFF2-40B4-BE49-F238E27FC236}">
                <a16:creationId xmlns:a16="http://schemas.microsoft.com/office/drawing/2014/main" id="{6690C80F-2CE6-A019-9BA1-7B8F24D00841}"/>
              </a:ext>
            </a:extLst>
          </p:cNvPr>
          <p:cNvSpPr/>
          <p:nvPr/>
        </p:nvSpPr>
        <p:spPr>
          <a:xfrm>
            <a:off x="10964457" y="2408917"/>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1</a:t>
            </a:r>
          </a:p>
        </p:txBody>
      </p:sp>
      <p:sp>
        <p:nvSpPr>
          <p:cNvPr id="9" name="Oval 8">
            <a:extLst>
              <a:ext uri="{FF2B5EF4-FFF2-40B4-BE49-F238E27FC236}">
                <a16:creationId xmlns:a16="http://schemas.microsoft.com/office/drawing/2014/main" id="{564B74ED-427A-E716-745F-0E3B5DE42115}"/>
              </a:ext>
            </a:extLst>
          </p:cNvPr>
          <p:cNvSpPr/>
          <p:nvPr/>
        </p:nvSpPr>
        <p:spPr>
          <a:xfrm>
            <a:off x="10964457" y="2755630"/>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2</a:t>
            </a:r>
          </a:p>
        </p:txBody>
      </p:sp>
      <p:sp>
        <p:nvSpPr>
          <p:cNvPr id="11" name="Oval 10">
            <a:extLst>
              <a:ext uri="{FF2B5EF4-FFF2-40B4-BE49-F238E27FC236}">
                <a16:creationId xmlns:a16="http://schemas.microsoft.com/office/drawing/2014/main" id="{533FDDB5-9549-C7D0-4650-198E06084478}"/>
              </a:ext>
            </a:extLst>
          </p:cNvPr>
          <p:cNvSpPr/>
          <p:nvPr/>
        </p:nvSpPr>
        <p:spPr>
          <a:xfrm>
            <a:off x="10964457" y="3102343"/>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3</a:t>
            </a:r>
          </a:p>
        </p:txBody>
      </p:sp>
      <p:sp>
        <p:nvSpPr>
          <p:cNvPr id="13" name="Oval 12">
            <a:extLst>
              <a:ext uri="{FF2B5EF4-FFF2-40B4-BE49-F238E27FC236}">
                <a16:creationId xmlns:a16="http://schemas.microsoft.com/office/drawing/2014/main" id="{3D49DAF3-6629-8375-22E0-BD0EAD883800}"/>
              </a:ext>
            </a:extLst>
          </p:cNvPr>
          <p:cNvSpPr/>
          <p:nvPr/>
        </p:nvSpPr>
        <p:spPr>
          <a:xfrm>
            <a:off x="10964457" y="3449056"/>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4</a:t>
            </a:r>
          </a:p>
        </p:txBody>
      </p:sp>
      <p:sp>
        <p:nvSpPr>
          <p:cNvPr id="14" name="Oval 13">
            <a:extLst>
              <a:ext uri="{FF2B5EF4-FFF2-40B4-BE49-F238E27FC236}">
                <a16:creationId xmlns:a16="http://schemas.microsoft.com/office/drawing/2014/main" id="{A49FA544-EED7-ED44-5649-16901FCA4998}"/>
              </a:ext>
            </a:extLst>
          </p:cNvPr>
          <p:cNvSpPr/>
          <p:nvPr/>
        </p:nvSpPr>
        <p:spPr>
          <a:xfrm>
            <a:off x="10964457" y="3814827"/>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5</a:t>
            </a:r>
          </a:p>
        </p:txBody>
      </p:sp>
      <p:sp>
        <p:nvSpPr>
          <p:cNvPr id="15" name="Oval 14">
            <a:extLst>
              <a:ext uri="{FF2B5EF4-FFF2-40B4-BE49-F238E27FC236}">
                <a16:creationId xmlns:a16="http://schemas.microsoft.com/office/drawing/2014/main" id="{18903091-FE69-91DA-6C6B-34CCE39407B6}"/>
              </a:ext>
            </a:extLst>
          </p:cNvPr>
          <p:cNvSpPr/>
          <p:nvPr/>
        </p:nvSpPr>
        <p:spPr>
          <a:xfrm>
            <a:off x="10964457" y="4160138"/>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6</a:t>
            </a:r>
          </a:p>
        </p:txBody>
      </p:sp>
      <p:sp>
        <p:nvSpPr>
          <p:cNvPr id="16" name="Oval 15">
            <a:extLst>
              <a:ext uri="{FF2B5EF4-FFF2-40B4-BE49-F238E27FC236}">
                <a16:creationId xmlns:a16="http://schemas.microsoft.com/office/drawing/2014/main" id="{456B218A-BBB4-FA1D-72D6-7E8DE042319F}"/>
              </a:ext>
            </a:extLst>
          </p:cNvPr>
          <p:cNvSpPr/>
          <p:nvPr/>
        </p:nvSpPr>
        <p:spPr>
          <a:xfrm>
            <a:off x="10964457" y="4506851"/>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7</a:t>
            </a:r>
          </a:p>
        </p:txBody>
      </p:sp>
      <p:sp>
        <p:nvSpPr>
          <p:cNvPr id="18" name="Oval 17">
            <a:extLst>
              <a:ext uri="{FF2B5EF4-FFF2-40B4-BE49-F238E27FC236}">
                <a16:creationId xmlns:a16="http://schemas.microsoft.com/office/drawing/2014/main" id="{6D2C9D1C-286C-1878-7151-C7CBEDCF7FA4}"/>
              </a:ext>
            </a:extLst>
          </p:cNvPr>
          <p:cNvSpPr/>
          <p:nvPr/>
        </p:nvSpPr>
        <p:spPr>
          <a:xfrm>
            <a:off x="10964457" y="4849723"/>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8</a:t>
            </a:r>
          </a:p>
        </p:txBody>
      </p:sp>
      <p:sp>
        <p:nvSpPr>
          <p:cNvPr id="20" name="TextBox 19">
            <a:extLst>
              <a:ext uri="{FF2B5EF4-FFF2-40B4-BE49-F238E27FC236}">
                <a16:creationId xmlns:a16="http://schemas.microsoft.com/office/drawing/2014/main" id="{1C592285-07EE-80B5-53F9-5755FDC44F9B}"/>
              </a:ext>
            </a:extLst>
          </p:cNvPr>
          <p:cNvSpPr txBox="1"/>
          <p:nvPr/>
        </p:nvSpPr>
        <p:spPr>
          <a:xfrm>
            <a:off x="11180018" y="2393400"/>
            <a:ext cx="919499"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900" i="0" u="none" strike="noStrike" kern="1200" cap="none" spc="0" normalizeH="0" baseline="0" noProof="0">
                <a:ln>
                  <a:noFill/>
                </a:ln>
                <a:solidFill>
                  <a:srgbClr val="000000"/>
                </a:solidFill>
                <a:effectLst/>
                <a:uLnTx/>
                <a:uFillTx/>
                <a:latin typeface="Nunito"/>
                <a:ea typeface="+mn-ea"/>
                <a:cs typeface="+mn-cs"/>
              </a:rPr>
              <a:t>Accountability</a:t>
            </a:r>
          </a:p>
        </p:txBody>
      </p:sp>
      <p:sp>
        <p:nvSpPr>
          <p:cNvPr id="22" name="TextBox 21">
            <a:extLst>
              <a:ext uri="{FF2B5EF4-FFF2-40B4-BE49-F238E27FC236}">
                <a16:creationId xmlns:a16="http://schemas.microsoft.com/office/drawing/2014/main" id="{36BFDD2C-FCDF-343D-828D-2AFCDF94E864}"/>
              </a:ext>
            </a:extLst>
          </p:cNvPr>
          <p:cNvSpPr txBox="1"/>
          <p:nvPr/>
        </p:nvSpPr>
        <p:spPr>
          <a:xfrm>
            <a:off x="11180018" y="2680045"/>
            <a:ext cx="919499"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900" i="0" u="none" strike="noStrike" kern="1200" cap="none" spc="0" normalizeH="0" baseline="0" noProof="0">
                <a:ln>
                  <a:noFill/>
                </a:ln>
                <a:solidFill>
                  <a:srgbClr val="000000"/>
                </a:solidFill>
                <a:effectLst/>
                <a:uLnTx/>
                <a:uFillTx/>
                <a:latin typeface="Nunito"/>
                <a:ea typeface="+mn-ea"/>
                <a:cs typeface="+mn-cs"/>
              </a:rPr>
              <a:t>Subject command</a:t>
            </a:r>
          </a:p>
        </p:txBody>
      </p:sp>
      <p:sp>
        <p:nvSpPr>
          <p:cNvPr id="25" name="TextBox 24">
            <a:extLst>
              <a:ext uri="{FF2B5EF4-FFF2-40B4-BE49-F238E27FC236}">
                <a16:creationId xmlns:a16="http://schemas.microsoft.com/office/drawing/2014/main" id="{B6A1F999-EF45-1EA3-E2BC-F398C16E5D65}"/>
              </a:ext>
            </a:extLst>
          </p:cNvPr>
          <p:cNvSpPr txBox="1"/>
          <p:nvPr/>
        </p:nvSpPr>
        <p:spPr>
          <a:xfrm>
            <a:off x="11180018" y="3024319"/>
            <a:ext cx="919499"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900" i="0" u="none" strike="noStrike" kern="1200" cap="none" spc="0" normalizeH="0" baseline="0" noProof="0">
                <a:ln>
                  <a:noFill/>
                </a:ln>
                <a:solidFill>
                  <a:srgbClr val="000000"/>
                </a:solidFill>
                <a:effectLst/>
                <a:uLnTx/>
                <a:uFillTx/>
                <a:latin typeface="Nunito"/>
                <a:ea typeface="+mn-ea"/>
                <a:cs typeface="+mn-cs"/>
              </a:rPr>
              <a:t>Board structure</a:t>
            </a:r>
          </a:p>
        </p:txBody>
      </p:sp>
      <p:sp>
        <p:nvSpPr>
          <p:cNvPr id="28" name="TextBox 27">
            <a:extLst>
              <a:ext uri="{FF2B5EF4-FFF2-40B4-BE49-F238E27FC236}">
                <a16:creationId xmlns:a16="http://schemas.microsoft.com/office/drawing/2014/main" id="{A528180A-B479-EDC8-7CE2-AEDBFDA966BD}"/>
              </a:ext>
            </a:extLst>
          </p:cNvPr>
          <p:cNvSpPr txBox="1"/>
          <p:nvPr/>
        </p:nvSpPr>
        <p:spPr>
          <a:xfrm>
            <a:off x="11180018" y="3368734"/>
            <a:ext cx="919499"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900" i="0" u="none" strike="noStrike" kern="1200" cap="none" spc="0" normalizeH="0" baseline="0" noProof="0">
                <a:ln>
                  <a:noFill/>
                </a:ln>
                <a:solidFill>
                  <a:srgbClr val="000000"/>
                </a:solidFill>
                <a:effectLst/>
                <a:uLnTx/>
                <a:uFillTx/>
                <a:latin typeface="Nunito"/>
                <a:ea typeface="+mn-ea"/>
                <a:cs typeface="+mn-cs"/>
              </a:rPr>
              <a:t>Materiality assessment</a:t>
            </a:r>
          </a:p>
        </p:txBody>
      </p:sp>
      <p:sp>
        <p:nvSpPr>
          <p:cNvPr id="29" name="TextBox 28">
            <a:extLst>
              <a:ext uri="{FF2B5EF4-FFF2-40B4-BE49-F238E27FC236}">
                <a16:creationId xmlns:a16="http://schemas.microsoft.com/office/drawing/2014/main" id="{4419F7F0-CD72-9B96-CA9E-1BD560A7AA6D}"/>
              </a:ext>
            </a:extLst>
          </p:cNvPr>
          <p:cNvSpPr txBox="1"/>
          <p:nvPr/>
        </p:nvSpPr>
        <p:spPr>
          <a:xfrm>
            <a:off x="11176142" y="3734854"/>
            <a:ext cx="919499"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900" i="0" u="none" strike="noStrike" kern="1200" cap="none" spc="0" normalizeH="0" baseline="0" noProof="0">
                <a:ln>
                  <a:noFill/>
                </a:ln>
                <a:solidFill>
                  <a:srgbClr val="000000"/>
                </a:solidFill>
                <a:effectLst/>
                <a:uLnTx/>
                <a:uFillTx/>
                <a:latin typeface="Nunito"/>
                <a:ea typeface="+mn-ea"/>
                <a:cs typeface="+mn-cs"/>
              </a:rPr>
              <a:t>Strategic integration</a:t>
            </a:r>
          </a:p>
        </p:txBody>
      </p:sp>
      <p:sp>
        <p:nvSpPr>
          <p:cNvPr id="30" name="TextBox 29">
            <a:extLst>
              <a:ext uri="{FF2B5EF4-FFF2-40B4-BE49-F238E27FC236}">
                <a16:creationId xmlns:a16="http://schemas.microsoft.com/office/drawing/2014/main" id="{5F3D672D-6BC4-6CB5-6EEA-E0324734918F}"/>
              </a:ext>
            </a:extLst>
          </p:cNvPr>
          <p:cNvSpPr txBox="1"/>
          <p:nvPr/>
        </p:nvSpPr>
        <p:spPr>
          <a:xfrm>
            <a:off x="11176142" y="4173471"/>
            <a:ext cx="919499"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900" i="0" u="none" strike="noStrike" kern="1200" cap="none" spc="0" normalizeH="0" baseline="0" noProof="0">
                <a:ln>
                  <a:noFill/>
                </a:ln>
                <a:solidFill>
                  <a:srgbClr val="000000"/>
                </a:solidFill>
                <a:effectLst/>
                <a:uLnTx/>
                <a:uFillTx/>
                <a:latin typeface="Nunito"/>
                <a:ea typeface="+mn-ea"/>
                <a:cs typeface="+mn-cs"/>
              </a:rPr>
              <a:t>Incentivisation</a:t>
            </a:r>
          </a:p>
        </p:txBody>
      </p:sp>
      <p:sp>
        <p:nvSpPr>
          <p:cNvPr id="31" name="TextBox 30">
            <a:extLst>
              <a:ext uri="{FF2B5EF4-FFF2-40B4-BE49-F238E27FC236}">
                <a16:creationId xmlns:a16="http://schemas.microsoft.com/office/drawing/2014/main" id="{962B9CA3-321B-720E-E9B7-985D86798878}"/>
              </a:ext>
            </a:extLst>
          </p:cNvPr>
          <p:cNvSpPr txBox="1"/>
          <p:nvPr/>
        </p:nvSpPr>
        <p:spPr>
          <a:xfrm>
            <a:off x="11176142" y="4445404"/>
            <a:ext cx="919499"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900" i="0" u="none" strike="noStrike" kern="1200" cap="none" spc="0" normalizeH="0" baseline="0" noProof="0">
                <a:ln>
                  <a:noFill/>
                </a:ln>
                <a:solidFill>
                  <a:srgbClr val="000000"/>
                </a:solidFill>
                <a:effectLst/>
                <a:uLnTx/>
                <a:uFillTx/>
                <a:latin typeface="Nunito"/>
                <a:ea typeface="+mn-ea"/>
                <a:cs typeface="+mn-cs"/>
              </a:rPr>
              <a:t>Reporting &amp; disclosure</a:t>
            </a:r>
          </a:p>
        </p:txBody>
      </p:sp>
      <p:sp>
        <p:nvSpPr>
          <p:cNvPr id="36" name="TextBox 35">
            <a:extLst>
              <a:ext uri="{FF2B5EF4-FFF2-40B4-BE49-F238E27FC236}">
                <a16:creationId xmlns:a16="http://schemas.microsoft.com/office/drawing/2014/main" id="{8D971FE8-3E3C-0A60-5EAC-1E7B3C6C62C1}"/>
              </a:ext>
            </a:extLst>
          </p:cNvPr>
          <p:cNvSpPr txBox="1"/>
          <p:nvPr/>
        </p:nvSpPr>
        <p:spPr>
          <a:xfrm>
            <a:off x="11176142" y="4852387"/>
            <a:ext cx="919499"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900" i="0" u="none" strike="noStrike" kern="1200" cap="none" spc="0" normalizeH="0" baseline="0" noProof="0">
                <a:ln>
                  <a:noFill/>
                </a:ln>
                <a:solidFill>
                  <a:srgbClr val="000000"/>
                </a:solidFill>
                <a:effectLst/>
                <a:uLnTx/>
                <a:uFillTx/>
                <a:latin typeface="Nunito"/>
                <a:ea typeface="+mn-ea"/>
                <a:cs typeface="+mn-cs"/>
              </a:rPr>
              <a:t>Exchange</a:t>
            </a:r>
          </a:p>
        </p:txBody>
      </p:sp>
      <p:cxnSp>
        <p:nvCxnSpPr>
          <p:cNvPr id="43" name="Straight Arrow Connector 42">
            <a:extLst>
              <a:ext uri="{FF2B5EF4-FFF2-40B4-BE49-F238E27FC236}">
                <a16:creationId xmlns:a16="http://schemas.microsoft.com/office/drawing/2014/main" id="{F158682F-C402-88DD-BFAD-0F5C23E3A395}"/>
              </a:ext>
            </a:extLst>
          </p:cNvPr>
          <p:cNvCxnSpPr>
            <a:cxnSpLocks/>
          </p:cNvCxnSpPr>
          <p:nvPr/>
        </p:nvCxnSpPr>
        <p:spPr>
          <a:xfrm>
            <a:off x="3128702" y="5095377"/>
            <a:ext cx="0" cy="335575"/>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C8419C6A-665D-A23C-D31B-2FFAFB55E9C9}"/>
              </a:ext>
            </a:extLst>
          </p:cNvPr>
          <p:cNvSpPr txBox="1"/>
          <p:nvPr/>
        </p:nvSpPr>
        <p:spPr>
          <a:xfrm>
            <a:off x="1230806" y="5099483"/>
            <a:ext cx="1965932" cy="2616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noProof="0">
                <a:ln>
                  <a:noFill/>
                </a:ln>
                <a:solidFill>
                  <a:srgbClr val="000000"/>
                </a:solidFill>
                <a:effectLst/>
                <a:uLnTx/>
                <a:uFillTx/>
                <a:latin typeface="Nunito"/>
                <a:ea typeface="+mn-ea"/>
                <a:cs typeface="+mn-cs"/>
              </a:rPr>
              <a:t>Oversight and challenge</a:t>
            </a:r>
          </a:p>
        </p:txBody>
      </p:sp>
      <p:cxnSp>
        <p:nvCxnSpPr>
          <p:cNvPr id="45" name="Straight Arrow Connector 44">
            <a:extLst>
              <a:ext uri="{FF2B5EF4-FFF2-40B4-BE49-F238E27FC236}">
                <a16:creationId xmlns:a16="http://schemas.microsoft.com/office/drawing/2014/main" id="{EA777391-2654-876D-56BC-FEA55D5153C4}"/>
              </a:ext>
            </a:extLst>
          </p:cNvPr>
          <p:cNvCxnSpPr>
            <a:cxnSpLocks/>
          </p:cNvCxnSpPr>
          <p:nvPr/>
        </p:nvCxnSpPr>
        <p:spPr>
          <a:xfrm flipV="1">
            <a:off x="7969186" y="5082915"/>
            <a:ext cx="0" cy="33706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7C8E7EA8-8F4B-A367-7295-DBDBAB205CAE}"/>
              </a:ext>
            </a:extLst>
          </p:cNvPr>
          <p:cNvSpPr txBox="1"/>
          <p:nvPr/>
        </p:nvSpPr>
        <p:spPr>
          <a:xfrm>
            <a:off x="8032686" y="5110749"/>
            <a:ext cx="1965932" cy="2616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100">
                <a:solidFill>
                  <a:srgbClr val="000000"/>
                </a:solidFill>
                <a:latin typeface="Nunito"/>
              </a:rPr>
              <a:t>Inform and implement</a:t>
            </a:r>
            <a:endParaRPr kumimoji="0" lang="en-GB" sz="1100" i="0" u="none" strike="noStrike" kern="1200" cap="none" spc="0" normalizeH="0" baseline="0" noProof="0">
              <a:ln>
                <a:noFill/>
              </a:ln>
              <a:solidFill>
                <a:srgbClr val="000000"/>
              </a:solidFill>
              <a:effectLst/>
              <a:uLnTx/>
              <a:uFillTx/>
              <a:latin typeface="Nunito"/>
              <a:ea typeface="+mn-ea"/>
              <a:cs typeface="+mn-cs"/>
            </a:endParaRPr>
          </a:p>
        </p:txBody>
      </p:sp>
      <p:sp>
        <p:nvSpPr>
          <p:cNvPr id="35" name="Oval 34">
            <a:extLst>
              <a:ext uri="{FF2B5EF4-FFF2-40B4-BE49-F238E27FC236}">
                <a16:creationId xmlns:a16="http://schemas.microsoft.com/office/drawing/2014/main" id="{2765C1D3-14CA-31F9-929D-BE5315A3DBDB}"/>
              </a:ext>
            </a:extLst>
          </p:cNvPr>
          <p:cNvSpPr/>
          <p:nvPr/>
        </p:nvSpPr>
        <p:spPr>
          <a:xfrm>
            <a:off x="444689" y="1495224"/>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3</a:t>
            </a:r>
          </a:p>
        </p:txBody>
      </p:sp>
      <p:sp>
        <p:nvSpPr>
          <p:cNvPr id="37" name="Oval 36">
            <a:extLst>
              <a:ext uri="{FF2B5EF4-FFF2-40B4-BE49-F238E27FC236}">
                <a16:creationId xmlns:a16="http://schemas.microsoft.com/office/drawing/2014/main" id="{966188BC-DEFA-4D05-F903-AE59C935809C}"/>
              </a:ext>
            </a:extLst>
          </p:cNvPr>
          <p:cNvSpPr/>
          <p:nvPr/>
        </p:nvSpPr>
        <p:spPr>
          <a:xfrm>
            <a:off x="216549" y="1794330"/>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1</a:t>
            </a:r>
          </a:p>
        </p:txBody>
      </p:sp>
      <p:sp>
        <p:nvSpPr>
          <p:cNvPr id="38" name="Oval 37">
            <a:extLst>
              <a:ext uri="{FF2B5EF4-FFF2-40B4-BE49-F238E27FC236}">
                <a16:creationId xmlns:a16="http://schemas.microsoft.com/office/drawing/2014/main" id="{E25BFF5D-D3DC-62C7-C9FF-2981E2E14D97}"/>
              </a:ext>
            </a:extLst>
          </p:cNvPr>
          <p:cNvSpPr/>
          <p:nvPr/>
        </p:nvSpPr>
        <p:spPr>
          <a:xfrm>
            <a:off x="444689" y="1794330"/>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6</a:t>
            </a:r>
          </a:p>
        </p:txBody>
      </p:sp>
      <p:sp>
        <p:nvSpPr>
          <p:cNvPr id="39" name="Oval 38">
            <a:extLst>
              <a:ext uri="{FF2B5EF4-FFF2-40B4-BE49-F238E27FC236}">
                <a16:creationId xmlns:a16="http://schemas.microsoft.com/office/drawing/2014/main" id="{2BDAD75E-36B8-3634-95BA-157D89B66B9A}"/>
              </a:ext>
            </a:extLst>
          </p:cNvPr>
          <p:cNvSpPr/>
          <p:nvPr/>
        </p:nvSpPr>
        <p:spPr>
          <a:xfrm>
            <a:off x="414549" y="2116285"/>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4</a:t>
            </a:r>
          </a:p>
        </p:txBody>
      </p:sp>
      <p:sp>
        <p:nvSpPr>
          <p:cNvPr id="40" name="Oval 39">
            <a:extLst>
              <a:ext uri="{FF2B5EF4-FFF2-40B4-BE49-F238E27FC236}">
                <a16:creationId xmlns:a16="http://schemas.microsoft.com/office/drawing/2014/main" id="{D47644E8-B5E3-2124-7B3C-322096120B88}"/>
              </a:ext>
            </a:extLst>
          </p:cNvPr>
          <p:cNvSpPr/>
          <p:nvPr/>
        </p:nvSpPr>
        <p:spPr>
          <a:xfrm>
            <a:off x="444689" y="3003343"/>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7</a:t>
            </a:r>
          </a:p>
        </p:txBody>
      </p:sp>
      <p:sp>
        <p:nvSpPr>
          <p:cNvPr id="41" name="Oval 40">
            <a:extLst>
              <a:ext uri="{FF2B5EF4-FFF2-40B4-BE49-F238E27FC236}">
                <a16:creationId xmlns:a16="http://schemas.microsoft.com/office/drawing/2014/main" id="{A3993525-54FA-3B8B-AEBC-95F214F29497}"/>
              </a:ext>
            </a:extLst>
          </p:cNvPr>
          <p:cNvSpPr/>
          <p:nvPr/>
        </p:nvSpPr>
        <p:spPr>
          <a:xfrm>
            <a:off x="3762350" y="2127612"/>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dirty="0"/>
              <a:t>2</a:t>
            </a:r>
          </a:p>
        </p:txBody>
      </p:sp>
      <p:sp>
        <p:nvSpPr>
          <p:cNvPr id="42" name="Oval 41">
            <a:extLst>
              <a:ext uri="{FF2B5EF4-FFF2-40B4-BE49-F238E27FC236}">
                <a16:creationId xmlns:a16="http://schemas.microsoft.com/office/drawing/2014/main" id="{56B9238B-2A3C-A638-ECF2-45D944B5E095}"/>
              </a:ext>
            </a:extLst>
          </p:cNvPr>
          <p:cNvSpPr/>
          <p:nvPr/>
        </p:nvSpPr>
        <p:spPr>
          <a:xfrm>
            <a:off x="3762350" y="2805343"/>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dirty="0"/>
              <a:t>8</a:t>
            </a:r>
          </a:p>
        </p:txBody>
      </p:sp>
      <p:sp>
        <p:nvSpPr>
          <p:cNvPr id="53" name="Oval 52">
            <a:extLst>
              <a:ext uri="{FF2B5EF4-FFF2-40B4-BE49-F238E27FC236}">
                <a16:creationId xmlns:a16="http://schemas.microsoft.com/office/drawing/2014/main" id="{E14CBA1D-13CC-D1D7-F1DB-051E4AA900B8}"/>
              </a:ext>
            </a:extLst>
          </p:cNvPr>
          <p:cNvSpPr/>
          <p:nvPr/>
        </p:nvSpPr>
        <p:spPr>
          <a:xfrm>
            <a:off x="7094323" y="2465873"/>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dirty="0"/>
              <a:t>5</a:t>
            </a:r>
          </a:p>
        </p:txBody>
      </p:sp>
      <p:sp>
        <p:nvSpPr>
          <p:cNvPr id="63" name="Oval 62">
            <a:extLst>
              <a:ext uri="{FF2B5EF4-FFF2-40B4-BE49-F238E27FC236}">
                <a16:creationId xmlns:a16="http://schemas.microsoft.com/office/drawing/2014/main" id="{F0DDF8A2-7F30-D89F-4FDC-3910396D5DA2}"/>
              </a:ext>
            </a:extLst>
          </p:cNvPr>
          <p:cNvSpPr/>
          <p:nvPr/>
        </p:nvSpPr>
        <p:spPr>
          <a:xfrm>
            <a:off x="414549" y="3975471"/>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7</a:t>
            </a:r>
          </a:p>
        </p:txBody>
      </p:sp>
      <p:sp>
        <p:nvSpPr>
          <p:cNvPr id="64" name="Oval 63">
            <a:extLst>
              <a:ext uri="{FF2B5EF4-FFF2-40B4-BE49-F238E27FC236}">
                <a16:creationId xmlns:a16="http://schemas.microsoft.com/office/drawing/2014/main" id="{BB67EAE8-617E-181B-25F2-5869539194B7}"/>
              </a:ext>
            </a:extLst>
          </p:cNvPr>
          <p:cNvSpPr/>
          <p:nvPr/>
        </p:nvSpPr>
        <p:spPr>
          <a:xfrm>
            <a:off x="2926895" y="3984494"/>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2</a:t>
            </a:r>
          </a:p>
        </p:txBody>
      </p:sp>
      <p:sp>
        <p:nvSpPr>
          <p:cNvPr id="65" name="Oval 64">
            <a:extLst>
              <a:ext uri="{FF2B5EF4-FFF2-40B4-BE49-F238E27FC236}">
                <a16:creationId xmlns:a16="http://schemas.microsoft.com/office/drawing/2014/main" id="{00D59CB8-60E0-43CB-E063-B357CF30A639}"/>
              </a:ext>
            </a:extLst>
          </p:cNvPr>
          <p:cNvSpPr/>
          <p:nvPr/>
        </p:nvSpPr>
        <p:spPr>
          <a:xfrm>
            <a:off x="5439241" y="3982817"/>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6</a:t>
            </a:r>
          </a:p>
        </p:txBody>
      </p:sp>
      <p:sp>
        <p:nvSpPr>
          <p:cNvPr id="67" name="Oval 66">
            <a:extLst>
              <a:ext uri="{FF2B5EF4-FFF2-40B4-BE49-F238E27FC236}">
                <a16:creationId xmlns:a16="http://schemas.microsoft.com/office/drawing/2014/main" id="{2909939F-7811-8165-D940-E0342299CCA3}"/>
              </a:ext>
            </a:extLst>
          </p:cNvPr>
          <p:cNvSpPr/>
          <p:nvPr/>
        </p:nvSpPr>
        <p:spPr>
          <a:xfrm>
            <a:off x="7933686" y="4463887"/>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7</a:t>
            </a:r>
          </a:p>
        </p:txBody>
      </p:sp>
      <p:sp>
        <p:nvSpPr>
          <p:cNvPr id="34" name="Oval 33">
            <a:extLst>
              <a:ext uri="{FF2B5EF4-FFF2-40B4-BE49-F238E27FC236}">
                <a16:creationId xmlns:a16="http://schemas.microsoft.com/office/drawing/2014/main" id="{E881C51E-86FF-14CD-1513-5725C2DE7641}"/>
              </a:ext>
            </a:extLst>
          </p:cNvPr>
          <p:cNvSpPr/>
          <p:nvPr/>
        </p:nvSpPr>
        <p:spPr>
          <a:xfrm>
            <a:off x="7939023" y="3971032"/>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dirty="0"/>
              <a:t>5</a:t>
            </a:r>
          </a:p>
        </p:txBody>
      </p:sp>
      <p:sp>
        <p:nvSpPr>
          <p:cNvPr id="47" name="Oval 46">
            <a:extLst>
              <a:ext uri="{FF2B5EF4-FFF2-40B4-BE49-F238E27FC236}">
                <a16:creationId xmlns:a16="http://schemas.microsoft.com/office/drawing/2014/main" id="{6554E2A8-AB75-F43E-F2C8-D88BB4BCCD36}"/>
              </a:ext>
            </a:extLst>
          </p:cNvPr>
          <p:cNvSpPr/>
          <p:nvPr/>
        </p:nvSpPr>
        <p:spPr>
          <a:xfrm>
            <a:off x="1345078" y="5631574"/>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a:t>1</a:t>
            </a:r>
          </a:p>
        </p:txBody>
      </p:sp>
      <p:sp>
        <p:nvSpPr>
          <p:cNvPr id="48" name="Oval 47">
            <a:extLst>
              <a:ext uri="{FF2B5EF4-FFF2-40B4-BE49-F238E27FC236}">
                <a16:creationId xmlns:a16="http://schemas.microsoft.com/office/drawing/2014/main" id="{9DCF48A1-ABA8-46A5-89FC-A8DFDE71AFAD}"/>
              </a:ext>
            </a:extLst>
          </p:cNvPr>
          <p:cNvSpPr/>
          <p:nvPr/>
        </p:nvSpPr>
        <p:spPr>
          <a:xfrm>
            <a:off x="1345078" y="6296146"/>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dirty="0"/>
              <a:t>5</a:t>
            </a:r>
          </a:p>
        </p:txBody>
      </p:sp>
      <p:sp>
        <p:nvSpPr>
          <p:cNvPr id="49" name="Oval 48">
            <a:extLst>
              <a:ext uri="{FF2B5EF4-FFF2-40B4-BE49-F238E27FC236}">
                <a16:creationId xmlns:a16="http://schemas.microsoft.com/office/drawing/2014/main" id="{F5043EE7-017D-4347-7D7E-80031E7E7540}"/>
              </a:ext>
            </a:extLst>
          </p:cNvPr>
          <p:cNvSpPr/>
          <p:nvPr/>
        </p:nvSpPr>
        <p:spPr>
          <a:xfrm>
            <a:off x="5439241" y="5793968"/>
            <a:ext cx="198000" cy="19800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GB" sz="1050" dirty="0"/>
              <a:t>1</a:t>
            </a:r>
          </a:p>
        </p:txBody>
      </p:sp>
    </p:spTree>
    <p:extLst>
      <p:ext uri="{BB962C8B-B14F-4D97-AF65-F5344CB8AC3E}">
        <p14:creationId xmlns:p14="http://schemas.microsoft.com/office/powerpoint/2010/main" val="480408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7FE6A7-AA05-500F-1CB8-0F324D585B74}"/>
              </a:ext>
            </a:extLst>
          </p:cNvPr>
          <p:cNvSpPr>
            <a:spLocks noGrp="1"/>
          </p:cNvSpPr>
          <p:nvPr>
            <p:ph type="title"/>
          </p:nvPr>
        </p:nvSpPr>
        <p:spPr>
          <a:xfrm>
            <a:off x="413043" y="601362"/>
            <a:ext cx="8654758" cy="1089326"/>
          </a:xfrm>
        </p:spPr>
        <p:txBody>
          <a:bodyPr/>
          <a:lstStyle/>
          <a:p>
            <a:r>
              <a:rPr lang="en-US" sz="2800" dirty="0"/>
              <a:t>Questions for Non-Executive Directors to ask management</a:t>
            </a:r>
            <a:endParaRPr lang="en-GB" sz="2800" dirty="0"/>
          </a:p>
        </p:txBody>
      </p:sp>
      <p:sp>
        <p:nvSpPr>
          <p:cNvPr id="2" name="TextBox 1">
            <a:extLst>
              <a:ext uri="{FF2B5EF4-FFF2-40B4-BE49-F238E27FC236}">
                <a16:creationId xmlns:a16="http://schemas.microsoft.com/office/drawing/2014/main" id="{B7698553-CE60-51D6-0B18-077480AEE3C3}"/>
              </a:ext>
            </a:extLst>
          </p:cNvPr>
          <p:cNvSpPr txBox="1"/>
          <p:nvPr/>
        </p:nvSpPr>
        <p:spPr>
          <a:xfrm>
            <a:off x="413042" y="1601091"/>
            <a:ext cx="11580688" cy="4616648"/>
          </a:xfrm>
          <a:prstGeom prst="rect">
            <a:avLst/>
          </a:prstGeom>
          <a:noFill/>
        </p:spPr>
        <p:txBody>
          <a:bodyPr wrap="square" rtlCol="0">
            <a:spAutoFit/>
          </a:bodyPr>
          <a:lstStyle/>
          <a:p>
            <a:pPr marL="285750" indent="-285750">
              <a:buFont typeface="Arial" panose="020B0604020202020204" pitchFamily="34" charset="0"/>
              <a:buChar char="•"/>
            </a:pPr>
            <a:r>
              <a:rPr lang="en-GB" sz="1400" dirty="0"/>
              <a:t>How is nature embedded in our commercial business strategy and our resilience strategy?</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How are climate and nature linked in our short- and long-term action plans?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How are nature-related dependencies, impacts, risks and opportunities considered in our risk management policies, annual budgets and business plans?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Who is responsible for transition planning on nature, nature impact assessments etc.?</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How are you engaging departments like finance, marketing, operations, technology (including AI) in preparing to deliver against our transition plan?</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How is nature reflected in our divisional action plans?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How is nature embedded in our performance objectives and remuneration policies?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Who at board level has competence on nature-related issues and do we use external expert advisers to support deliberations?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How are we assessing the skills required for delivering our transition plan and ensuring gaps are filled?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How have we assured the integrity of the company’s nature and climate-related data?</a:t>
            </a:r>
          </a:p>
        </p:txBody>
      </p:sp>
      <p:pic>
        <p:nvPicPr>
          <p:cNvPr id="6" name="Picture 5" descr="Primer on climate change : Directors’ duties and disclosure obligations ...">
            <a:extLst>
              <a:ext uri="{FF2B5EF4-FFF2-40B4-BE49-F238E27FC236}">
                <a16:creationId xmlns:a16="http://schemas.microsoft.com/office/drawing/2014/main" id="{9EC242E3-C041-78C0-1EB0-3010238719B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28" b="97422" l="2188" r="96680">
                        <a14:foregroundMark x1="17656" y1="9498" x2="17656" y2="9498"/>
                        <a14:foregroundMark x1="15313" y1="10583" x2="28906" y2="9566"/>
                        <a14:foregroundMark x1="28906" y1="9566" x2="45508" y2="26798"/>
                        <a14:foregroundMark x1="45508" y1="26798" x2="45352" y2="56445"/>
                        <a14:foregroundMark x1="45352" y1="56445" x2="37695" y2="83243"/>
                        <a14:foregroundMark x1="37695" y1="83243" x2="18125" y2="89077"/>
                        <a14:foregroundMark x1="18125" y1="89077" x2="9141" y2="67775"/>
                        <a14:foregroundMark x1="9141" y1="67775" x2="6836" y2="32225"/>
                        <a14:foregroundMark x1="6836" y1="32225" x2="17578" y2="13704"/>
                        <a14:foregroundMark x1="17578" y1="13704" x2="17656" y2="13297"/>
                        <a14:foregroundMark x1="30469" y1="7870" x2="20938" y2="7056"/>
                        <a14:foregroundMark x1="31250" y1="4885" x2="27344" y2="3528"/>
                        <a14:foregroundMark x1="3281" y1="30665" x2="2188" y2="51018"/>
                        <a14:foregroundMark x1="23125" y1="49389" x2="23750" y2="55902"/>
                        <a14:foregroundMark x1="18750" y1="96336" x2="27031" y2="97422"/>
                        <a14:foregroundMark x1="62500" y1="66486" x2="62500" y2="66486"/>
                        <a14:foregroundMark x1="62656" y1="66757" x2="62813" y2="73270"/>
                        <a14:foregroundMark x1="66854" y1="73692" x2="67969" y2="74627"/>
                        <a14:foregroundMark x1="63438" y1="70828" x2="64381" y2="71619"/>
                        <a14:foregroundMark x1="59219" y1="66486" x2="56875" y2="64858"/>
                        <a14:foregroundMark x1="54063" y1="67843" x2="53281" y2="73813"/>
                        <a14:foregroundMark x1="57188" y1="77883" x2="60313" y2="76798"/>
                        <a14:foregroundMark x1="73086" y1="76323" x2="73906" y2="78155"/>
                        <a14:foregroundMark x1="71384" y1="72524" x2="72782" y2="75645"/>
                        <a14:foregroundMark x1="70625" y1="70828" x2="70989" y2="71642"/>
                        <a14:foregroundMark x1="77031" y1="72456" x2="77344" y2="80597"/>
                        <a14:foregroundMark x1="85625" y1="68385" x2="85469" y2="75984"/>
                        <a14:foregroundMark x1="89492" y1="70556" x2="91836" y2="69742"/>
                        <a14:foregroundMark x1="96680" y1="71913" x2="96680" y2="76255"/>
                        <a14:foregroundMark x1="56719" y1="88467" x2="54375" y2="91452"/>
                        <a14:foregroundMark x1="61719" y1="89009" x2="64401" y2="88122"/>
                        <a14:foregroundMark x1="68125" y1="90366" x2="68594" y2="96608"/>
                        <a14:foregroundMark x1="73438" y1="90366" x2="70938" y2="92809"/>
                        <a14:foregroundMark x1="71250" y1="93487" x2="71406" y2="94437"/>
                        <a14:backgroundMark x1="66094" y1="72659" x2="66094" y2="72659"/>
                        <a14:backgroundMark x1="65117" y1="72388" x2="65117" y2="72388"/>
                        <a14:backgroundMark x1="64961" y1="72049" x2="66055" y2="72795"/>
                        <a14:backgroundMark x1="66211" y1="73066" x2="66250" y2="74627"/>
                        <a14:backgroundMark x1="65391" y1="72388" x2="65586" y2="74220"/>
                        <a14:backgroundMark x1="65586" y1="72659" x2="64844" y2="72795"/>
                        <a14:backgroundMark x1="65977" y1="73270" x2="66094" y2="74084"/>
                        <a14:backgroundMark x1="66172" y1="72863" x2="66367" y2="73948"/>
                        <a14:backgroundMark x1="65859" y1="74898" x2="65938" y2="77815"/>
                        <a14:backgroundMark x1="71914" y1="71913" x2="71914" y2="71913"/>
                        <a14:backgroundMark x1="72617" y1="71438" x2="72305" y2="71438"/>
                        <a14:backgroundMark x1="70938" y1="72524" x2="70938" y2="72524"/>
                        <a14:backgroundMark x1="71250" y1="72524" x2="71250" y2="72524"/>
                        <a14:backgroundMark x1="71367" y1="72320" x2="71367" y2="72320"/>
                        <a14:backgroundMark x1="71211" y1="72524" x2="71211" y2="72524"/>
                        <a14:backgroundMark x1="71133" y1="72185" x2="71133" y2="72185"/>
                        <a14:backgroundMark x1="71133" y1="72185" x2="71133" y2="72185"/>
                        <a14:backgroundMark x1="71133" y1="72049" x2="71133" y2="72049"/>
                        <a14:backgroundMark x1="71367" y1="71642" x2="71367" y2="71642"/>
                        <a14:backgroundMark x1="70859" y1="72049" x2="70859" y2="72049"/>
                        <a14:backgroundMark x1="71055" y1="72049" x2="71055" y2="72049"/>
                        <a14:backgroundMark x1="71641" y1="72659" x2="71641" y2="72659"/>
                        <a14:backgroundMark x1="71367" y1="72388" x2="71367" y2="72388"/>
                        <a14:backgroundMark x1="71484" y1="72592" x2="71484" y2="72592"/>
                        <a14:backgroundMark x1="72148" y1="76323" x2="72148" y2="76323"/>
                        <a14:backgroundMark x1="72617" y1="75645" x2="72617" y2="75645"/>
                        <a14:backgroundMark x1="73086" y1="75577" x2="73086" y2="75577"/>
                        <a14:backgroundMark x1="72813" y1="75237" x2="72813" y2="75237"/>
                        <a14:backgroundMark x1="72813" y1="76052" x2="72813" y2="76052"/>
                        <a14:backgroundMark x1="72734" y1="75441" x2="72734" y2="75441"/>
                        <a14:backgroundMark x1="72422" y1="75373" x2="72422" y2="75373"/>
                        <a14:backgroundMark x1="72422" y1="75373" x2="72422" y2="75373"/>
                        <a14:backgroundMark x1="72422" y1="75373" x2="72422" y2="75373"/>
                        <a14:backgroundMark x1="72813" y1="76119" x2="72813" y2="76119"/>
                        <a14:backgroundMark x1="72188" y1="75577" x2="72695" y2="75441"/>
                        <a14:backgroundMark x1="72734" y1="75577" x2="72734" y2="76323"/>
                        <a14:backgroundMark x1="72891" y1="75170" x2="72031" y2="75102"/>
                        <a14:backgroundMark x1="72891" y1="76119" x2="72891" y2="76391"/>
                        <a14:backgroundMark x1="72734" y1="75441" x2="72891" y2="76391"/>
                        <a14:backgroundMark x1="72148" y1="75373" x2="72891" y2="75441"/>
                        <a14:backgroundMark x1="91367" y1="71710" x2="91367" y2="71710"/>
                        <a14:backgroundMark x1="62656" y1="89959" x2="62656" y2="89959"/>
                        <a14:backgroundMark x1="65000" y1="87313" x2="65000" y2="87313"/>
                        <a14:backgroundMark x1="65000" y1="87856" x2="65000" y2="87856"/>
                        <a14:backgroundMark x1="64961" y1="87449" x2="65938" y2="88874"/>
                        <a14:backgroundMark x1="70039" y1="92537" x2="70313" y2="92130"/>
                        <a14:backgroundMark x1="70820" y1="93080" x2="70820" y2="93080"/>
                      </a14:backgroundRemoval>
                    </a14:imgEffect>
                  </a14:imgLayer>
                </a14:imgProps>
              </a:ext>
              <a:ext uri="{28A0092B-C50C-407E-A947-70E740481C1C}">
                <a14:useLocalDpi xmlns:a14="http://schemas.microsoft.com/office/drawing/2010/main" val="0"/>
              </a:ext>
            </a:extLst>
          </a:blip>
          <a:srcRect/>
          <a:stretch>
            <a:fillRect/>
          </a:stretch>
        </p:blipFill>
        <p:spPr bwMode="auto">
          <a:xfrm>
            <a:off x="11003131" y="166224"/>
            <a:ext cx="990599" cy="570357"/>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EAC0789C-8A03-731A-A4BE-8787FCAF49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64806" y="166224"/>
            <a:ext cx="1617793" cy="650836"/>
          </a:xfrm>
          <a:prstGeom prst="rect">
            <a:avLst/>
          </a:prstGeom>
        </p:spPr>
      </p:pic>
    </p:spTree>
    <p:extLst>
      <p:ext uri="{BB962C8B-B14F-4D97-AF65-F5344CB8AC3E}">
        <p14:creationId xmlns:p14="http://schemas.microsoft.com/office/powerpoint/2010/main" val="3976355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river with trees and bushes&#10;&#10;Description automatically generated">
            <a:extLst>
              <a:ext uri="{FF2B5EF4-FFF2-40B4-BE49-F238E27FC236}">
                <a16:creationId xmlns:a16="http://schemas.microsoft.com/office/drawing/2014/main" id="{89574D20-7790-212B-4580-5FF8AB292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30" y="0"/>
            <a:ext cx="12240030" cy="8153706"/>
          </a:xfrm>
          <a:prstGeom prst="rect">
            <a:avLst/>
          </a:prstGeom>
        </p:spPr>
      </p:pic>
      <p:sp>
        <p:nvSpPr>
          <p:cNvPr id="16" name="Freeform: Shape 15">
            <a:extLst>
              <a:ext uri="{FF2B5EF4-FFF2-40B4-BE49-F238E27FC236}">
                <a16:creationId xmlns:a16="http://schemas.microsoft.com/office/drawing/2014/main" id="{0EBBFFAC-7A1F-9B6E-5DA1-4D1AD4A2E3F1}"/>
              </a:ext>
            </a:extLst>
          </p:cNvPr>
          <p:cNvSpPr/>
          <p:nvPr/>
        </p:nvSpPr>
        <p:spPr>
          <a:xfrm>
            <a:off x="-48030" y="-1473200"/>
            <a:ext cx="15211830" cy="9969499"/>
          </a:xfrm>
          <a:custGeom>
            <a:avLst/>
            <a:gdLst>
              <a:gd name="connsiteX0" fmla="*/ 0 w 14855678"/>
              <a:gd name="connsiteY0" fmla="*/ 1352550 h 9563100"/>
              <a:gd name="connsiteX1" fmla="*/ 6290857 w 14855678"/>
              <a:gd name="connsiteY1" fmla="*/ 1352550 h 9563100"/>
              <a:gd name="connsiteX2" fmla="*/ 6237777 w 14855678"/>
              <a:gd name="connsiteY2" fmla="*/ 1400484 h 9563100"/>
              <a:gd name="connsiteX3" fmla="*/ 4759178 w 14855678"/>
              <a:gd name="connsiteY3" fmla="*/ 4781550 h 9563100"/>
              <a:gd name="connsiteX4" fmla="*/ 6070623 w 14855678"/>
              <a:gd name="connsiteY4" fmla="*/ 7996556 h 9563100"/>
              <a:gd name="connsiteX5" fmla="*/ 6148602 w 14855678"/>
              <a:gd name="connsiteY5" fmla="*/ 8074025 h 9563100"/>
              <a:gd name="connsiteX6" fmla="*/ 0 w 14855678"/>
              <a:gd name="connsiteY6" fmla="*/ 8074025 h 9563100"/>
              <a:gd name="connsiteX7" fmla="*/ 9807428 w 14855678"/>
              <a:gd name="connsiteY7" fmla="*/ 0 h 9563100"/>
              <a:gd name="connsiteX8" fmla="*/ 14855678 w 14855678"/>
              <a:gd name="connsiteY8" fmla="*/ 4781550 h 9563100"/>
              <a:gd name="connsiteX9" fmla="*/ 9807428 w 14855678"/>
              <a:gd name="connsiteY9" fmla="*/ 9563100 h 9563100"/>
              <a:gd name="connsiteX10" fmla="*/ 6237777 w 14855678"/>
              <a:gd name="connsiteY10" fmla="*/ 8162617 h 9563100"/>
              <a:gd name="connsiteX11" fmla="*/ 6148602 w 14855678"/>
              <a:gd name="connsiteY11" fmla="*/ 8074025 h 9563100"/>
              <a:gd name="connsiteX12" fmla="*/ 12328930 w 14855678"/>
              <a:gd name="connsiteY12" fmla="*/ 8074025 h 9563100"/>
              <a:gd name="connsiteX13" fmla="*/ 12328930 w 14855678"/>
              <a:gd name="connsiteY13" fmla="*/ 1352550 h 9563100"/>
              <a:gd name="connsiteX14" fmla="*/ 6290857 w 14855678"/>
              <a:gd name="connsiteY14" fmla="*/ 1352550 h 9563100"/>
              <a:gd name="connsiteX15" fmla="*/ 6413099 w 14855678"/>
              <a:gd name="connsiteY15" fmla="*/ 1242160 h 9563100"/>
              <a:gd name="connsiteX16" fmla="*/ 9807428 w 14855678"/>
              <a:gd name="connsiteY16" fmla="*/ 0 h 956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55678" h="9563100">
                <a:moveTo>
                  <a:pt x="0" y="1352550"/>
                </a:moveTo>
                <a:lnTo>
                  <a:pt x="6290857" y="1352550"/>
                </a:lnTo>
                <a:lnTo>
                  <a:pt x="6237777" y="1400484"/>
                </a:lnTo>
                <a:cubicBezTo>
                  <a:pt x="5324223" y="2265774"/>
                  <a:pt x="4759178" y="3461162"/>
                  <a:pt x="4759178" y="4781550"/>
                </a:cubicBezTo>
                <a:cubicBezTo>
                  <a:pt x="4759178" y="6019414"/>
                  <a:pt x="5255800" y="7147414"/>
                  <a:pt x="6070623" y="7996556"/>
                </a:cubicBezTo>
                <a:lnTo>
                  <a:pt x="6148602" y="8074025"/>
                </a:lnTo>
                <a:lnTo>
                  <a:pt x="0" y="8074025"/>
                </a:lnTo>
                <a:close/>
                <a:moveTo>
                  <a:pt x="9807428" y="0"/>
                </a:moveTo>
                <a:cubicBezTo>
                  <a:pt x="12595499" y="0"/>
                  <a:pt x="14855678" y="2140773"/>
                  <a:pt x="14855678" y="4781550"/>
                </a:cubicBezTo>
                <a:cubicBezTo>
                  <a:pt x="14855678" y="7422327"/>
                  <a:pt x="12595499" y="9563100"/>
                  <a:pt x="9807428" y="9563100"/>
                </a:cubicBezTo>
                <a:cubicBezTo>
                  <a:pt x="8413393" y="9563100"/>
                  <a:pt x="7151330" y="9027907"/>
                  <a:pt x="6237777" y="8162617"/>
                </a:cubicBezTo>
                <a:lnTo>
                  <a:pt x="6148602" y="8074025"/>
                </a:lnTo>
                <a:lnTo>
                  <a:pt x="12328930" y="8074025"/>
                </a:lnTo>
                <a:lnTo>
                  <a:pt x="12328930" y="1352550"/>
                </a:lnTo>
                <a:lnTo>
                  <a:pt x="6290857" y="1352550"/>
                </a:lnTo>
                <a:lnTo>
                  <a:pt x="6413099" y="1242160"/>
                </a:lnTo>
                <a:cubicBezTo>
                  <a:pt x="7309604" y="470385"/>
                  <a:pt x="8500520" y="0"/>
                  <a:pt x="9807428"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BDF8DA7-C521-72DD-B8D0-E98FB75B2CE2}"/>
              </a:ext>
            </a:extLst>
          </p:cNvPr>
          <p:cNvSpPr>
            <a:spLocks noGrp="1"/>
          </p:cNvSpPr>
          <p:nvPr>
            <p:ph type="title"/>
          </p:nvPr>
        </p:nvSpPr>
        <p:spPr/>
        <p:txBody>
          <a:bodyPr/>
          <a:lstStyle/>
          <a:p>
            <a:r>
              <a:rPr lang="en-US"/>
              <a:t>Contents</a:t>
            </a:r>
          </a:p>
        </p:txBody>
      </p:sp>
      <p:sp>
        <p:nvSpPr>
          <p:cNvPr id="4" name="Slide Number Placeholder 3">
            <a:extLst>
              <a:ext uri="{FF2B5EF4-FFF2-40B4-BE49-F238E27FC236}">
                <a16:creationId xmlns:a16="http://schemas.microsoft.com/office/drawing/2014/main" id="{49E41265-718B-7CA6-F902-A779384800DD}"/>
              </a:ext>
            </a:extLst>
          </p:cNvPr>
          <p:cNvSpPr>
            <a:spLocks noGrp="1"/>
          </p:cNvSpPr>
          <p:nvPr>
            <p:ph type="sldNum" sz="quarter" idx="11"/>
          </p:nvPr>
        </p:nvSpPr>
        <p:spPr/>
        <p:txBody>
          <a:bodyPr/>
          <a:lstStyle/>
          <a:p>
            <a:fld id="{52F95D05-FE17-614A-8531-452A8DD60899}" type="slidenum">
              <a:rPr lang="en-US" smtClean="0"/>
              <a:pPr/>
              <a:t>22</a:t>
            </a:fld>
            <a:endParaRPr lang="en-US"/>
          </a:p>
        </p:txBody>
      </p:sp>
      <p:sp>
        <p:nvSpPr>
          <p:cNvPr id="5" name="Content Placeholder 4">
            <a:extLst>
              <a:ext uri="{FF2B5EF4-FFF2-40B4-BE49-F238E27FC236}">
                <a16:creationId xmlns:a16="http://schemas.microsoft.com/office/drawing/2014/main" id="{48E8A5E5-4067-4B27-3D76-856679AEB198}"/>
              </a:ext>
            </a:extLst>
          </p:cNvPr>
          <p:cNvSpPr>
            <a:spLocks noGrp="1"/>
          </p:cNvSpPr>
          <p:nvPr>
            <p:ph sz="quarter" idx="13"/>
          </p:nvPr>
        </p:nvSpPr>
        <p:spPr/>
        <p:txBody>
          <a:bodyPr/>
          <a:lstStyle/>
          <a:p>
            <a:pPr>
              <a:lnSpc>
                <a:spcPct val="100000"/>
              </a:lnSpc>
            </a:pPr>
            <a:r>
              <a:rPr lang="en-GB" sz="2000" dirty="0"/>
              <a:t>Why are Boards acting on nature and TNFD?</a:t>
            </a:r>
          </a:p>
          <a:p>
            <a:pPr>
              <a:lnSpc>
                <a:spcPct val="100000"/>
              </a:lnSpc>
            </a:pPr>
            <a:r>
              <a:rPr lang="en-GB" sz="2000" dirty="0"/>
              <a:t>How are businesses getting organised?</a:t>
            </a:r>
          </a:p>
          <a:p>
            <a:pPr>
              <a:lnSpc>
                <a:spcPct val="100000"/>
              </a:lnSpc>
            </a:pPr>
            <a:r>
              <a:rPr lang="en-GB" sz="2000" b="1" dirty="0"/>
              <a:t>How can the TNFD framework help?</a:t>
            </a:r>
          </a:p>
        </p:txBody>
      </p:sp>
    </p:spTree>
    <p:extLst>
      <p:ext uri="{BB962C8B-B14F-4D97-AF65-F5344CB8AC3E}">
        <p14:creationId xmlns:p14="http://schemas.microsoft.com/office/powerpoint/2010/main" val="272016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91685B-D37B-39D6-78D3-69B69F48BD9E}"/>
              </a:ext>
            </a:extLst>
          </p:cNvPr>
          <p:cNvSpPr>
            <a:spLocks noGrp="1"/>
          </p:cNvSpPr>
          <p:nvPr>
            <p:ph type="title"/>
          </p:nvPr>
        </p:nvSpPr>
        <p:spPr>
          <a:xfrm>
            <a:off x="413042" y="216626"/>
            <a:ext cx="11360156" cy="736124"/>
          </a:xfrm>
        </p:spPr>
        <p:txBody>
          <a:bodyPr/>
          <a:lstStyle/>
          <a:p>
            <a:r>
              <a:rPr lang="en-GB"/>
              <a:t>The TNFD has developed a market-led framework to assess, disclose and manage nature risks and opportunities</a:t>
            </a:r>
          </a:p>
        </p:txBody>
      </p:sp>
      <p:sp>
        <p:nvSpPr>
          <p:cNvPr id="7" name="Content Placeholder 6">
            <a:extLst>
              <a:ext uri="{FF2B5EF4-FFF2-40B4-BE49-F238E27FC236}">
                <a16:creationId xmlns:a16="http://schemas.microsoft.com/office/drawing/2014/main" id="{7A430B90-00FA-B0DC-2F2D-A7D3AFD0A81C}"/>
              </a:ext>
            </a:extLst>
          </p:cNvPr>
          <p:cNvSpPr>
            <a:spLocks noGrp="1"/>
          </p:cNvSpPr>
          <p:nvPr>
            <p:ph sz="quarter" idx="13"/>
          </p:nvPr>
        </p:nvSpPr>
        <p:spPr>
          <a:xfrm>
            <a:off x="7733430" y="2096150"/>
            <a:ext cx="2961110" cy="2927574"/>
          </a:xfrm>
        </p:spPr>
        <p:txBody>
          <a:bodyPr/>
          <a:lstStyle/>
          <a:p>
            <a:pPr marL="285750" indent="-285750">
              <a:buFont typeface="Arial" panose="020B0604020202020204" pitchFamily="34" charset="0"/>
              <a:buChar char="•"/>
            </a:pPr>
            <a:r>
              <a:rPr lang="en-GB" sz="1400"/>
              <a:t>All 11 TCFD disclosures carried over to TNFD disclosures</a:t>
            </a:r>
          </a:p>
          <a:p>
            <a:pPr marL="285750" indent="-285750">
              <a:buFont typeface="Arial" panose="020B0604020202020204" pitchFamily="34" charset="0"/>
              <a:buChar char="•"/>
            </a:pPr>
            <a:r>
              <a:rPr lang="en-GB" sz="1400"/>
              <a:t>3 additional recommended disclosures: </a:t>
            </a:r>
          </a:p>
          <a:p>
            <a:pPr marL="487363" lvl="4" indent="-285750"/>
            <a:r>
              <a:rPr lang="en-GB" sz="1400"/>
              <a:t>Engagement with Indigenous Peoples, local communities and affected stakeholders</a:t>
            </a:r>
          </a:p>
          <a:p>
            <a:pPr marL="487363" lvl="4" indent="-285750"/>
            <a:r>
              <a:rPr lang="en-GB" sz="1400"/>
              <a:t>Interface with priority locations</a:t>
            </a:r>
          </a:p>
          <a:p>
            <a:pPr marL="487363" lvl="4" indent="-285750"/>
            <a:r>
              <a:rPr lang="en-GB" sz="1400"/>
              <a:t>Value chains</a:t>
            </a:r>
          </a:p>
          <a:p>
            <a:pPr lvl="4" indent="0">
              <a:buNone/>
            </a:pPr>
            <a:endParaRPr lang="en-GB" sz="1400"/>
          </a:p>
        </p:txBody>
      </p:sp>
      <p:grpSp>
        <p:nvGrpSpPr>
          <p:cNvPr id="28" name="Group 27">
            <a:extLst>
              <a:ext uri="{FF2B5EF4-FFF2-40B4-BE49-F238E27FC236}">
                <a16:creationId xmlns:a16="http://schemas.microsoft.com/office/drawing/2014/main" id="{5CF28F1A-7615-3949-08B9-2D5CDE84FED1}"/>
              </a:ext>
            </a:extLst>
          </p:cNvPr>
          <p:cNvGrpSpPr/>
          <p:nvPr/>
        </p:nvGrpSpPr>
        <p:grpSpPr>
          <a:xfrm>
            <a:off x="7968128" y="4844494"/>
            <a:ext cx="6096000" cy="549638"/>
            <a:chOff x="317430" y="3772652"/>
            <a:chExt cx="6096000" cy="549638"/>
          </a:xfrm>
        </p:grpSpPr>
        <p:sp>
          <p:nvSpPr>
            <p:cNvPr id="24" name="Oval 23">
              <a:extLst>
                <a:ext uri="{FF2B5EF4-FFF2-40B4-BE49-F238E27FC236}">
                  <a16:creationId xmlns:a16="http://schemas.microsoft.com/office/drawing/2014/main" id="{540D0E1B-EA82-57CE-5A2B-C41138E140B2}"/>
                </a:ext>
              </a:extLst>
            </p:cNvPr>
            <p:cNvSpPr/>
            <p:nvPr/>
          </p:nvSpPr>
          <p:spPr>
            <a:xfrm>
              <a:off x="349540" y="3818962"/>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1CA0B6-9F94-B37C-2D1F-D92CA7F0A97F}"/>
                </a:ext>
              </a:extLst>
            </p:cNvPr>
            <p:cNvSpPr/>
            <p:nvPr/>
          </p:nvSpPr>
          <p:spPr>
            <a:xfrm>
              <a:off x="349540" y="4079498"/>
              <a:ext cx="164629" cy="1657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DBAC8A8-FEF8-1EA6-F64F-73EFFA579F5C}"/>
                </a:ext>
              </a:extLst>
            </p:cNvPr>
            <p:cNvSpPr txBox="1"/>
            <p:nvPr/>
          </p:nvSpPr>
          <p:spPr>
            <a:xfrm>
              <a:off x="317430" y="3772652"/>
              <a:ext cx="6096000" cy="549638"/>
            </a:xfrm>
            <a:prstGeom prst="rect">
              <a:avLst/>
            </a:prstGeom>
            <a:noFill/>
          </p:spPr>
          <p:txBody>
            <a:bodyPr wrap="square">
              <a:spAutoFit/>
            </a:bodyPr>
            <a:lstStyle/>
            <a:p>
              <a:pPr marL="201613" marR="0" lvl="4" indent="0"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srgbClr val="000000"/>
                  </a:solidFill>
                  <a:effectLst/>
                  <a:uLnTx/>
                  <a:uFillTx/>
                  <a:latin typeface="Nunito"/>
                  <a:ea typeface="+mn-ea"/>
                  <a:cs typeface="+mn-cs"/>
                </a:rPr>
                <a:t>Carried over from TCFD</a:t>
              </a:r>
            </a:p>
            <a:p>
              <a:pPr marL="201613" marR="0" lvl="4" indent="0"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srgbClr val="000000"/>
                  </a:solidFill>
                  <a:effectLst/>
                  <a:uLnTx/>
                  <a:uFillTx/>
                  <a:latin typeface="Nunito"/>
                  <a:ea typeface="+mn-ea"/>
                  <a:cs typeface="+mn-cs"/>
                </a:rPr>
                <a:t>Additional disclosures</a:t>
              </a:r>
            </a:p>
          </p:txBody>
        </p:sp>
      </p:grpSp>
      <p:sp>
        <p:nvSpPr>
          <p:cNvPr id="5" name="TextBox 4">
            <a:extLst>
              <a:ext uri="{FF2B5EF4-FFF2-40B4-BE49-F238E27FC236}">
                <a16:creationId xmlns:a16="http://schemas.microsoft.com/office/drawing/2014/main" id="{22A4B341-C9A9-98E8-A907-A723DA6231FB}"/>
              </a:ext>
            </a:extLst>
          </p:cNvPr>
          <p:cNvSpPr txBox="1"/>
          <p:nvPr/>
        </p:nvSpPr>
        <p:spPr>
          <a:xfrm>
            <a:off x="6096000" y="6537987"/>
            <a:ext cx="5956300" cy="215444"/>
          </a:xfrm>
          <a:prstGeom prst="rect">
            <a:avLst/>
          </a:prstGeom>
          <a:noFill/>
        </p:spPr>
        <p:txBody>
          <a:bodyPr wrap="square">
            <a:spAutoFit/>
          </a:bodyPr>
          <a:lstStyle/>
          <a:p>
            <a:pPr algn="r"/>
            <a:r>
              <a:rPr lang="en-US" sz="800" i="1"/>
              <a:t>Source: </a:t>
            </a:r>
            <a:r>
              <a:rPr lang="en-US" sz="800" i="1">
                <a:hlinkClick r:id="rId2"/>
              </a:rPr>
              <a:t>Recommendations of the Taskforce on Nature-related Financial Disclosures</a:t>
            </a:r>
            <a:endParaRPr lang="en-GB" sz="800" i="1"/>
          </a:p>
        </p:txBody>
      </p:sp>
      <p:cxnSp>
        <p:nvCxnSpPr>
          <p:cNvPr id="23" name="Straight Connector 22">
            <a:extLst>
              <a:ext uri="{FF2B5EF4-FFF2-40B4-BE49-F238E27FC236}">
                <a16:creationId xmlns:a16="http://schemas.microsoft.com/office/drawing/2014/main" id="{0C78CF92-1DB8-03A8-0AA7-43B7720F7B7F}"/>
              </a:ext>
            </a:extLst>
          </p:cNvPr>
          <p:cNvCxnSpPr>
            <a:cxnSpLocks/>
          </p:cNvCxnSpPr>
          <p:nvPr/>
        </p:nvCxnSpPr>
        <p:spPr>
          <a:xfrm flipH="1">
            <a:off x="6096000" y="6512587"/>
            <a:ext cx="5869900"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0AF0BF4D-DC9B-7908-9E53-74A897E1AFCE}"/>
              </a:ext>
            </a:extLst>
          </p:cNvPr>
          <p:cNvGrpSpPr/>
          <p:nvPr/>
        </p:nvGrpSpPr>
        <p:grpSpPr>
          <a:xfrm>
            <a:off x="1304350" y="1113310"/>
            <a:ext cx="6275540" cy="5623454"/>
            <a:chOff x="5195498" y="1272646"/>
            <a:chExt cx="6275540" cy="5623454"/>
          </a:xfrm>
        </p:grpSpPr>
        <p:pic>
          <p:nvPicPr>
            <p:cNvPr id="8" name="Picture 7">
              <a:extLst>
                <a:ext uri="{FF2B5EF4-FFF2-40B4-BE49-F238E27FC236}">
                  <a16:creationId xmlns:a16="http://schemas.microsoft.com/office/drawing/2014/main" id="{689746E9-D0F0-6E01-593D-99A63984B8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3553" r="11563" b="4974"/>
            <a:stretch/>
          </p:blipFill>
          <p:spPr>
            <a:xfrm>
              <a:off x="5195498" y="1272646"/>
              <a:ext cx="6275540" cy="5623454"/>
            </a:xfrm>
            <a:prstGeom prst="rect">
              <a:avLst/>
            </a:prstGeom>
          </p:spPr>
        </p:pic>
        <p:sp>
          <p:nvSpPr>
            <p:cNvPr id="9" name="Oval 8">
              <a:extLst>
                <a:ext uri="{FF2B5EF4-FFF2-40B4-BE49-F238E27FC236}">
                  <a16:creationId xmlns:a16="http://schemas.microsoft.com/office/drawing/2014/main" id="{E22820E6-4045-D38E-5610-F35A07D07E27}"/>
                </a:ext>
              </a:extLst>
            </p:cNvPr>
            <p:cNvSpPr/>
            <p:nvPr/>
          </p:nvSpPr>
          <p:spPr>
            <a:xfrm>
              <a:off x="5195498" y="3475975"/>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DF0E397-A748-B09D-591A-5875D57DAD73}"/>
                </a:ext>
              </a:extLst>
            </p:cNvPr>
            <p:cNvSpPr/>
            <p:nvPr/>
          </p:nvSpPr>
          <p:spPr>
            <a:xfrm>
              <a:off x="5195498" y="4046273"/>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98F8B2-565C-99E5-484D-C36BD0016869}"/>
                </a:ext>
              </a:extLst>
            </p:cNvPr>
            <p:cNvSpPr/>
            <p:nvPr/>
          </p:nvSpPr>
          <p:spPr>
            <a:xfrm>
              <a:off x="5195498" y="4688194"/>
              <a:ext cx="164629" cy="1657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135CACE-FE6E-17B6-A12B-C1AD1C5A5FDA}"/>
                </a:ext>
              </a:extLst>
            </p:cNvPr>
            <p:cNvSpPr/>
            <p:nvPr/>
          </p:nvSpPr>
          <p:spPr>
            <a:xfrm>
              <a:off x="6713400" y="3475975"/>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9E3944-ACBF-D7A1-85AB-A4C98AD4C30A}"/>
                </a:ext>
              </a:extLst>
            </p:cNvPr>
            <p:cNvSpPr/>
            <p:nvPr/>
          </p:nvSpPr>
          <p:spPr>
            <a:xfrm>
              <a:off x="6713400" y="4297557"/>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A908D34-CE50-8D91-1C43-8248ACE411DF}"/>
                </a:ext>
              </a:extLst>
            </p:cNvPr>
            <p:cNvSpPr/>
            <p:nvPr/>
          </p:nvSpPr>
          <p:spPr>
            <a:xfrm>
              <a:off x="6713400" y="5239624"/>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4A201B7-DB2D-8AB1-66A8-FA722537A31C}"/>
                </a:ext>
              </a:extLst>
            </p:cNvPr>
            <p:cNvSpPr/>
            <p:nvPr/>
          </p:nvSpPr>
          <p:spPr>
            <a:xfrm>
              <a:off x="6713399" y="6044598"/>
              <a:ext cx="164629" cy="1657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1F9D2A8-168C-F604-6278-E6783A8D6A17}"/>
                </a:ext>
              </a:extLst>
            </p:cNvPr>
            <p:cNvSpPr/>
            <p:nvPr/>
          </p:nvSpPr>
          <p:spPr>
            <a:xfrm>
              <a:off x="8250952" y="3475975"/>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D9EFFC-B0A4-C922-4C9F-66E05877EC46}"/>
                </a:ext>
              </a:extLst>
            </p:cNvPr>
            <p:cNvSpPr/>
            <p:nvPr/>
          </p:nvSpPr>
          <p:spPr>
            <a:xfrm>
              <a:off x="8250952" y="4367357"/>
              <a:ext cx="164629" cy="1657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3F675BF-C57B-3FE4-A585-1CA94CB01CC7}"/>
                </a:ext>
              </a:extLst>
            </p:cNvPr>
            <p:cNvSpPr/>
            <p:nvPr/>
          </p:nvSpPr>
          <p:spPr>
            <a:xfrm>
              <a:off x="8250950" y="5322513"/>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CCA3616-D071-E234-4564-C2548B498B00}"/>
                </a:ext>
              </a:extLst>
            </p:cNvPr>
            <p:cNvSpPr/>
            <p:nvPr/>
          </p:nvSpPr>
          <p:spPr>
            <a:xfrm>
              <a:off x="8250951" y="6044598"/>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DCB8E78-0A01-5560-2367-11DB7D98BB29}"/>
                </a:ext>
              </a:extLst>
            </p:cNvPr>
            <p:cNvSpPr/>
            <p:nvPr/>
          </p:nvSpPr>
          <p:spPr>
            <a:xfrm>
              <a:off x="9706189" y="3475975"/>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E537CD9-C60C-8A1E-0501-2AA42FCB3D92}"/>
                </a:ext>
              </a:extLst>
            </p:cNvPr>
            <p:cNvSpPr/>
            <p:nvPr/>
          </p:nvSpPr>
          <p:spPr>
            <a:xfrm>
              <a:off x="9706189" y="4262656"/>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F2C8147-4BF9-226B-4994-3ACE02160878}"/>
                </a:ext>
              </a:extLst>
            </p:cNvPr>
            <p:cNvSpPr/>
            <p:nvPr/>
          </p:nvSpPr>
          <p:spPr>
            <a:xfrm>
              <a:off x="9706189" y="4841755"/>
              <a:ext cx="164629" cy="165779"/>
            </a:xfrm>
            <a:prstGeom prst="ellipse">
              <a:avLst/>
            </a:prstGeom>
            <a:solidFill>
              <a:srgbClr val="619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0285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875D37-1110-D5CC-0E50-9173DAA5D038}"/>
              </a:ext>
            </a:extLst>
          </p:cNvPr>
          <p:cNvSpPr>
            <a:spLocks noGrp="1"/>
          </p:cNvSpPr>
          <p:nvPr>
            <p:ph type="title"/>
          </p:nvPr>
        </p:nvSpPr>
        <p:spPr>
          <a:xfrm>
            <a:off x="413042" y="182276"/>
            <a:ext cx="11360156" cy="1089326"/>
          </a:xfrm>
        </p:spPr>
        <p:txBody>
          <a:bodyPr/>
          <a:lstStyle/>
          <a:p>
            <a:r>
              <a:rPr lang="en-GB"/>
              <a:t>It includes LEAP, a step-by-step approach to assessing nature risks and opportunities</a:t>
            </a:r>
          </a:p>
        </p:txBody>
      </p:sp>
      <p:sp>
        <p:nvSpPr>
          <p:cNvPr id="8" name="Text Placeholder 7">
            <a:extLst>
              <a:ext uri="{FF2B5EF4-FFF2-40B4-BE49-F238E27FC236}">
                <a16:creationId xmlns:a16="http://schemas.microsoft.com/office/drawing/2014/main" id="{E41CF8B3-3DC3-23D3-617D-BCA95306A38F}"/>
              </a:ext>
            </a:extLst>
          </p:cNvPr>
          <p:cNvSpPr>
            <a:spLocks noGrp="1"/>
          </p:cNvSpPr>
          <p:nvPr>
            <p:ph type="body" sz="quarter" idx="13"/>
          </p:nvPr>
        </p:nvSpPr>
        <p:spPr>
          <a:xfrm>
            <a:off x="412749" y="977900"/>
            <a:ext cx="11360156" cy="515986"/>
          </a:xfrm>
        </p:spPr>
        <p:txBody>
          <a:bodyPr vert="horz" lIns="0" tIns="216000" rIns="91440" bIns="45720" rtlCol="0" anchor="t">
            <a:noAutofit/>
          </a:bodyPr>
          <a:lstStyle/>
          <a:p>
            <a:r>
              <a:rPr lang="en-GB" dirty="0"/>
              <a:t>The LEAP approach was developed for companies and financial institutions across all sectors and sizes. It was refined based on </a:t>
            </a:r>
            <a:r>
              <a:rPr lang="en-GB" b="1" dirty="0"/>
              <a:t>extensive market feedback and pilot tested with over 240 organisations</a:t>
            </a:r>
            <a:r>
              <a:rPr lang="en-GB" dirty="0"/>
              <a:t>. Undertaking a LEAP assessment creates the information required for the TNFD’s recommended disclosures</a:t>
            </a:r>
          </a:p>
        </p:txBody>
      </p:sp>
      <p:pic>
        <p:nvPicPr>
          <p:cNvPr id="9" name="Picture 2">
            <a:extLst>
              <a:ext uri="{FF2B5EF4-FFF2-40B4-BE49-F238E27FC236}">
                <a16:creationId xmlns:a16="http://schemas.microsoft.com/office/drawing/2014/main" id="{A0BBB7E2-7A58-B9D8-595A-D1558FBF4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645" y="1870424"/>
            <a:ext cx="3495675" cy="4495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755F25E2-85F0-1454-4871-5CA671258FA2}"/>
              </a:ext>
            </a:extLst>
          </p:cNvPr>
          <p:cNvGraphicFramePr>
            <a:graphicFrameLocks noGrp="1"/>
          </p:cNvGraphicFramePr>
          <p:nvPr>
            <p:extLst>
              <p:ext uri="{D42A27DB-BD31-4B8C-83A1-F6EECF244321}">
                <p14:modId xmlns:p14="http://schemas.microsoft.com/office/powerpoint/2010/main" val="2333964298"/>
              </p:ext>
            </p:extLst>
          </p:nvPr>
        </p:nvGraphicFramePr>
        <p:xfrm>
          <a:off x="8255001" y="2054526"/>
          <a:ext cx="3147786" cy="4314127"/>
        </p:xfrm>
        <a:graphic>
          <a:graphicData uri="http://schemas.openxmlformats.org/drawingml/2006/table">
            <a:tbl>
              <a:tblPr firstRow="1" bandRow="1">
                <a:tableStyleId>{2D5ABB26-0587-4C30-8999-92F81FD0307C}</a:tableStyleId>
              </a:tblPr>
              <a:tblGrid>
                <a:gridCol w="3147786">
                  <a:extLst>
                    <a:ext uri="{9D8B030D-6E8A-4147-A177-3AD203B41FA5}">
                      <a16:colId xmlns:a16="http://schemas.microsoft.com/office/drawing/2014/main" val="1255113318"/>
                    </a:ext>
                  </a:extLst>
                </a:gridCol>
              </a:tblGrid>
              <a:tr h="1053345">
                <a:tc>
                  <a:txBody>
                    <a:bodyPr/>
                    <a:lstStyle/>
                    <a:p>
                      <a:r>
                        <a:rPr lang="en-GB" sz="1400"/>
                        <a:t>Strategy D</a:t>
                      </a:r>
                    </a:p>
                  </a:txBody>
                  <a:tcP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6869187"/>
                  </a:ext>
                </a:extLst>
              </a:tr>
              <a:tr h="1132115">
                <a:tc>
                  <a:txBody>
                    <a:bodyPr/>
                    <a:lstStyle/>
                    <a:p>
                      <a:r>
                        <a:rPr lang="en-GB" sz="1400"/>
                        <a:t>Strategy A, D</a:t>
                      </a:r>
                    </a:p>
                    <a:p>
                      <a:r>
                        <a:rPr lang="en-GB" sz="1400"/>
                        <a:t>Risk &amp; impact management A, B</a:t>
                      </a:r>
                    </a:p>
                    <a:p>
                      <a:r>
                        <a:rPr lang="en-GB" sz="1400"/>
                        <a:t>Metrics &amp; targets B</a:t>
                      </a:r>
                    </a:p>
                  </a:txBody>
                  <a:tcP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5244605"/>
                  </a:ext>
                </a:extLst>
              </a:tr>
              <a:tr h="1132114">
                <a:tc>
                  <a:txBody>
                    <a:bodyPr/>
                    <a:lstStyle/>
                    <a:p>
                      <a:r>
                        <a:rPr lang="en-GB" sz="1400"/>
                        <a:t>Strategy A, C, D</a:t>
                      </a:r>
                    </a:p>
                    <a:p>
                      <a:r>
                        <a:rPr lang="en-GB" sz="1400"/>
                        <a:t>Risk &amp; impact management A, B, C</a:t>
                      </a:r>
                    </a:p>
                    <a:p>
                      <a:r>
                        <a:rPr lang="en-GB" sz="1400"/>
                        <a:t>Metrics &amp; targets A, B</a:t>
                      </a:r>
                    </a:p>
                  </a:txBody>
                  <a:tcP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9822261"/>
                  </a:ext>
                </a:extLst>
              </a:tr>
              <a:tr h="996553">
                <a:tc>
                  <a:txBody>
                    <a:bodyPr/>
                    <a:lstStyle/>
                    <a:p>
                      <a:r>
                        <a:rPr lang="en-GB" sz="1400"/>
                        <a:t>Governance A, B, C</a:t>
                      </a:r>
                    </a:p>
                    <a:p>
                      <a:r>
                        <a:rPr lang="en-GB" sz="1400"/>
                        <a:t>Strategy B, C </a:t>
                      </a:r>
                    </a:p>
                    <a:p>
                      <a:r>
                        <a:rPr lang="en-GB" sz="1400"/>
                        <a:t>Metrics &amp; targets C</a:t>
                      </a:r>
                    </a:p>
                  </a:txBody>
                  <a:tcP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746522"/>
                  </a:ext>
                </a:extLst>
              </a:tr>
            </a:tbl>
          </a:graphicData>
        </a:graphic>
      </p:graphicFrame>
      <p:sp>
        <p:nvSpPr>
          <p:cNvPr id="15" name="TextBox 14">
            <a:extLst>
              <a:ext uri="{FF2B5EF4-FFF2-40B4-BE49-F238E27FC236}">
                <a16:creationId xmlns:a16="http://schemas.microsoft.com/office/drawing/2014/main" id="{A33FDC1E-DC09-4995-0D7C-1D0AD56AEE50}"/>
              </a:ext>
            </a:extLst>
          </p:cNvPr>
          <p:cNvSpPr txBox="1"/>
          <p:nvPr/>
        </p:nvSpPr>
        <p:spPr>
          <a:xfrm>
            <a:off x="8153401" y="1691756"/>
            <a:ext cx="6096000" cy="307777"/>
          </a:xfrm>
          <a:prstGeom prst="rect">
            <a:avLst/>
          </a:prstGeom>
          <a:noFill/>
        </p:spPr>
        <p:txBody>
          <a:bodyPr wrap="square">
            <a:spAutoFit/>
          </a:bodyPr>
          <a:lstStyle/>
          <a:p>
            <a:r>
              <a:rPr lang="en-GB" sz="1400" b="1"/>
              <a:t>Alignment to TNFD disclosure</a:t>
            </a:r>
          </a:p>
        </p:txBody>
      </p:sp>
      <p:cxnSp>
        <p:nvCxnSpPr>
          <p:cNvPr id="19" name="Connector: Elbow 18">
            <a:extLst>
              <a:ext uri="{FF2B5EF4-FFF2-40B4-BE49-F238E27FC236}">
                <a16:creationId xmlns:a16="http://schemas.microsoft.com/office/drawing/2014/main" id="{C3B2F287-873C-F5F2-3F31-231D83F0E313}"/>
              </a:ext>
            </a:extLst>
          </p:cNvPr>
          <p:cNvCxnSpPr>
            <a:cxnSpLocks/>
            <a:stCxn id="9" idx="2"/>
            <a:endCxn id="9" idx="0"/>
          </p:cNvCxnSpPr>
          <p:nvPr/>
        </p:nvCxnSpPr>
        <p:spPr>
          <a:xfrm rot="5400000" flipH="1">
            <a:off x="649583" y="4118324"/>
            <a:ext cx="4495800" cy="12700"/>
          </a:xfrm>
          <a:prstGeom prst="bentConnector5">
            <a:avLst>
              <a:gd name="adj1" fmla="val -1978"/>
              <a:gd name="adj2" fmla="val 14562496"/>
              <a:gd name="adj3" fmla="val 103673"/>
            </a:avLst>
          </a:prstGeom>
          <a:ln>
            <a:tailEnd type="triangle"/>
          </a:ln>
        </p:spPr>
        <p:style>
          <a:lnRef idx="2">
            <a:schemeClr val="accent6"/>
          </a:lnRef>
          <a:fillRef idx="0">
            <a:schemeClr val="accent6"/>
          </a:fillRef>
          <a:effectRef idx="1">
            <a:schemeClr val="accent6"/>
          </a:effectRef>
          <a:fontRef idx="minor">
            <a:schemeClr val="tx1"/>
          </a:fontRef>
        </p:style>
      </p:cxnSp>
      <p:sp>
        <p:nvSpPr>
          <p:cNvPr id="20" name="TextBox 19">
            <a:extLst>
              <a:ext uri="{FF2B5EF4-FFF2-40B4-BE49-F238E27FC236}">
                <a16:creationId xmlns:a16="http://schemas.microsoft.com/office/drawing/2014/main" id="{46451AD7-C003-FFEC-ED40-95F56C889506}"/>
              </a:ext>
            </a:extLst>
          </p:cNvPr>
          <p:cNvSpPr txBox="1"/>
          <p:nvPr/>
        </p:nvSpPr>
        <p:spPr>
          <a:xfrm>
            <a:off x="171891" y="3518914"/>
            <a:ext cx="914401" cy="738664"/>
          </a:xfrm>
          <a:prstGeom prst="rect">
            <a:avLst/>
          </a:prstGeom>
          <a:noFill/>
        </p:spPr>
        <p:txBody>
          <a:bodyPr wrap="square">
            <a:spAutoFit/>
          </a:bodyPr>
          <a:lstStyle/>
          <a:p>
            <a:pPr algn="ctr"/>
            <a:r>
              <a:rPr lang="en-GB" sz="1400" b="1"/>
              <a:t>Review and repeat</a:t>
            </a:r>
          </a:p>
        </p:txBody>
      </p:sp>
      <p:graphicFrame>
        <p:nvGraphicFramePr>
          <p:cNvPr id="11" name="Table 10">
            <a:extLst>
              <a:ext uri="{FF2B5EF4-FFF2-40B4-BE49-F238E27FC236}">
                <a16:creationId xmlns:a16="http://schemas.microsoft.com/office/drawing/2014/main" id="{4FBCA838-5995-7896-2B7F-EBDC91B20990}"/>
              </a:ext>
            </a:extLst>
          </p:cNvPr>
          <p:cNvGraphicFramePr>
            <a:graphicFrameLocks noGrp="1"/>
          </p:cNvGraphicFramePr>
          <p:nvPr>
            <p:extLst>
              <p:ext uri="{D42A27DB-BD31-4B8C-83A1-F6EECF244321}">
                <p14:modId xmlns:p14="http://schemas.microsoft.com/office/powerpoint/2010/main" val="3597631895"/>
              </p:ext>
            </p:extLst>
          </p:nvPr>
        </p:nvGraphicFramePr>
        <p:xfrm>
          <a:off x="4662906" y="2067226"/>
          <a:ext cx="3147786" cy="4314127"/>
        </p:xfrm>
        <a:graphic>
          <a:graphicData uri="http://schemas.openxmlformats.org/drawingml/2006/table">
            <a:tbl>
              <a:tblPr firstRow="1" bandRow="1">
                <a:tableStyleId>{2D5ABB26-0587-4C30-8999-92F81FD0307C}</a:tableStyleId>
              </a:tblPr>
              <a:tblGrid>
                <a:gridCol w="3147786">
                  <a:extLst>
                    <a:ext uri="{9D8B030D-6E8A-4147-A177-3AD203B41FA5}">
                      <a16:colId xmlns:a16="http://schemas.microsoft.com/office/drawing/2014/main" val="1255113318"/>
                    </a:ext>
                  </a:extLst>
                </a:gridCol>
              </a:tblGrid>
              <a:tr h="1053345">
                <a:tc>
                  <a:txBody>
                    <a:bodyPr/>
                    <a:lstStyle/>
                    <a:p>
                      <a:r>
                        <a:rPr lang="en-GB" sz="1400"/>
                        <a:t>Which parts of our business and value chain should we prioritise? Do they operate in sensitive locations?</a:t>
                      </a:r>
                    </a:p>
                  </a:txBody>
                  <a:tcP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6869187"/>
                  </a:ext>
                </a:extLst>
              </a:tr>
              <a:tr h="1132115">
                <a:tc>
                  <a:txBody>
                    <a:bodyPr/>
                    <a:lstStyle/>
                    <a:p>
                      <a:r>
                        <a:rPr lang="en-GB" sz="1400"/>
                        <a:t>What is the scale and scope of our dependencies and impacts on nature? Which are material?</a:t>
                      </a:r>
                    </a:p>
                  </a:txBody>
                  <a:tcP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5244605"/>
                  </a:ext>
                </a:extLst>
              </a:tr>
              <a:tr h="1132114">
                <a:tc>
                  <a:txBody>
                    <a:bodyPr/>
                    <a:lstStyle/>
                    <a:p>
                      <a:r>
                        <a:rPr lang="en-GB" sz="1400"/>
                        <a:t>Which corresponding risks and opportunities should be prioritised to address?</a:t>
                      </a:r>
                    </a:p>
                  </a:txBody>
                  <a:tcPr>
                    <a:lnL>
                      <a:noFill/>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9822261"/>
                  </a:ext>
                </a:extLst>
              </a:tr>
              <a:tr h="996553">
                <a:tc>
                  <a:txBody>
                    <a:bodyPr/>
                    <a:lstStyle/>
                    <a:p>
                      <a:r>
                        <a:rPr lang="en-GB" sz="1400"/>
                        <a:t>What risk management, strategy and resource allocation decisions should be made? How should progress be measured? </a:t>
                      </a:r>
                    </a:p>
                  </a:txBody>
                  <a:tcPr>
                    <a:lnL>
                      <a:noFill/>
                    </a:lnL>
                    <a:lnR>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746522"/>
                  </a:ext>
                </a:extLst>
              </a:tr>
            </a:tbl>
          </a:graphicData>
        </a:graphic>
      </p:graphicFrame>
      <p:sp>
        <p:nvSpPr>
          <p:cNvPr id="14" name="TextBox 13">
            <a:extLst>
              <a:ext uri="{FF2B5EF4-FFF2-40B4-BE49-F238E27FC236}">
                <a16:creationId xmlns:a16="http://schemas.microsoft.com/office/drawing/2014/main" id="{95E093D3-0CB6-9D89-E0EB-648CA39FFE88}"/>
              </a:ext>
            </a:extLst>
          </p:cNvPr>
          <p:cNvSpPr txBox="1"/>
          <p:nvPr/>
        </p:nvSpPr>
        <p:spPr>
          <a:xfrm>
            <a:off x="4662906" y="1710185"/>
            <a:ext cx="6096000" cy="307777"/>
          </a:xfrm>
          <a:prstGeom prst="rect">
            <a:avLst/>
          </a:prstGeom>
          <a:noFill/>
        </p:spPr>
        <p:txBody>
          <a:bodyPr wrap="square">
            <a:spAutoFit/>
          </a:bodyPr>
          <a:lstStyle/>
          <a:p>
            <a:r>
              <a:rPr lang="en-GB" sz="1400" b="1"/>
              <a:t>Questions answered at each stage</a:t>
            </a:r>
          </a:p>
        </p:txBody>
      </p:sp>
      <p:sp>
        <p:nvSpPr>
          <p:cNvPr id="2" name="TextBox 1">
            <a:extLst>
              <a:ext uri="{FF2B5EF4-FFF2-40B4-BE49-F238E27FC236}">
                <a16:creationId xmlns:a16="http://schemas.microsoft.com/office/drawing/2014/main" id="{A1D528B2-37E0-0AB3-A257-1B3B797C4A40}"/>
              </a:ext>
            </a:extLst>
          </p:cNvPr>
          <p:cNvSpPr txBox="1"/>
          <p:nvPr/>
        </p:nvSpPr>
        <p:spPr>
          <a:xfrm>
            <a:off x="6096000" y="6537987"/>
            <a:ext cx="5956300" cy="215444"/>
          </a:xfrm>
          <a:prstGeom prst="rect">
            <a:avLst/>
          </a:prstGeom>
          <a:noFill/>
        </p:spPr>
        <p:txBody>
          <a:bodyPr wrap="square">
            <a:spAutoFit/>
          </a:bodyPr>
          <a:lstStyle/>
          <a:p>
            <a:pPr algn="r"/>
            <a:r>
              <a:rPr lang="en-US" sz="800" i="1"/>
              <a:t>Source: </a:t>
            </a:r>
            <a:r>
              <a:rPr lang="en-US" sz="800" i="1">
                <a:hlinkClick r:id="rId3"/>
              </a:rPr>
              <a:t>Guidance on the identification and assessment of nature-related issues: the LEAP approach</a:t>
            </a:r>
            <a:endParaRPr lang="en-GB" sz="800" i="1"/>
          </a:p>
        </p:txBody>
      </p:sp>
      <p:cxnSp>
        <p:nvCxnSpPr>
          <p:cNvPr id="3" name="Straight Connector 2">
            <a:extLst>
              <a:ext uri="{FF2B5EF4-FFF2-40B4-BE49-F238E27FC236}">
                <a16:creationId xmlns:a16="http://schemas.microsoft.com/office/drawing/2014/main" id="{00C12CC5-F3B5-4F95-60E7-7BF3AD1ED1CD}"/>
              </a:ext>
            </a:extLst>
          </p:cNvPr>
          <p:cNvCxnSpPr>
            <a:cxnSpLocks/>
          </p:cNvCxnSpPr>
          <p:nvPr/>
        </p:nvCxnSpPr>
        <p:spPr>
          <a:xfrm flipH="1">
            <a:off x="6096000" y="6512587"/>
            <a:ext cx="5869900"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5677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8238A7-9895-6A32-9B53-8623B352355E}"/>
              </a:ext>
            </a:extLst>
          </p:cNvPr>
          <p:cNvSpPr>
            <a:spLocks noGrp="1"/>
          </p:cNvSpPr>
          <p:nvPr>
            <p:ph type="title"/>
          </p:nvPr>
        </p:nvSpPr>
        <p:spPr>
          <a:xfrm>
            <a:off x="413042" y="146567"/>
            <a:ext cx="11360156" cy="1089326"/>
          </a:xfrm>
        </p:spPr>
        <p:txBody>
          <a:bodyPr/>
          <a:lstStyle/>
          <a:p>
            <a:r>
              <a:rPr lang="en-GB" dirty="0"/>
              <a:t>TNFD has been carefully designed to align with other key reporting frameworks and standards</a:t>
            </a:r>
          </a:p>
        </p:txBody>
      </p:sp>
      <p:sp>
        <p:nvSpPr>
          <p:cNvPr id="10" name="Text Placeholder 9">
            <a:extLst>
              <a:ext uri="{FF2B5EF4-FFF2-40B4-BE49-F238E27FC236}">
                <a16:creationId xmlns:a16="http://schemas.microsoft.com/office/drawing/2014/main" id="{C25C2BDF-F448-46E4-92C4-2A917B17E81B}"/>
              </a:ext>
            </a:extLst>
          </p:cNvPr>
          <p:cNvSpPr>
            <a:spLocks noGrp="1"/>
          </p:cNvSpPr>
          <p:nvPr>
            <p:ph type="body" sz="quarter" idx="13"/>
          </p:nvPr>
        </p:nvSpPr>
        <p:spPr/>
        <p:txBody>
          <a:bodyPr/>
          <a:lstStyle/>
          <a:p>
            <a:pPr>
              <a:lnSpc>
                <a:spcPct val="100000"/>
              </a:lnSpc>
            </a:pPr>
            <a:r>
              <a:rPr lang="en-GB" dirty="0"/>
              <a:t>TNFD has worked with </a:t>
            </a:r>
            <a:r>
              <a:rPr lang="en-GB" b="1" dirty="0"/>
              <a:t>20 Knowledge Partners </a:t>
            </a:r>
            <a:r>
              <a:rPr lang="en-GB" dirty="0"/>
              <a:t>to ensure consistency with existing frameworks and standards:</a:t>
            </a:r>
          </a:p>
          <a:p>
            <a:pPr>
              <a:lnSpc>
                <a:spcPct val="100000"/>
              </a:lnSpc>
            </a:pPr>
            <a:endParaRPr lang="en-GB" sz="1400" dirty="0"/>
          </a:p>
          <a:p>
            <a:endParaRPr lang="en-GB" sz="1400" dirty="0"/>
          </a:p>
          <a:p>
            <a:endParaRPr lang="en-GB" dirty="0"/>
          </a:p>
        </p:txBody>
      </p:sp>
      <p:pic>
        <p:nvPicPr>
          <p:cNvPr id="11" name="Picture 10" descr="A puzzle with many logos&#10;&#10;Description automatically generated">
            <a:extLst>
              <a:ext uri="{FF2B5EF4-FFF2-40B4-BE49-F238E27FC236}">
                <a16:creationId xmlns:a16="http://schemas.microsoft.com/office/drawing/2014/main" id="{EBADE7C4-FCE4-A3B6-0BEE-F46D0A7AD03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83" b="-239"/>
          <a:stretch/>
        </p:blipFill>
        <p:spPr>
          <a:xfrm>
            <a:off x="6598098" y="1469331"/>
            <a:ext cx="4859564" cy="4890661"/>
          </a:xfrm>
          <a:prstGeom prst="rect">
            <a:avLst/>
          </a:prstGeom>
        </p:spPr>
      </p:pic>
      <p:pic>
        <p:nvPicPr>
          <p:cNvPr id="1026" name="Picture 2" descr="International Financial Reporting Standards (IFRS) Foundation Vector ...">
            <a:extLst>
              <a:ext uri="{FF2B5EF4-FFF2-40B4-BE49-F238E27FC236}">
                <a16:creationId xmlns:a16="http://schemas.microsoft.com/office/drawing/2014/main" id="{937192B8-662B-AD30-04AE-404371766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338" y="1951275"/>
            <a:ext cx="874930" cy="4860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015F1943-23BA-A512-A431-C61F321246B7}"/>
              </a:ext>
            </a:extLst>
          </p:cNvPr>
          <p:cNvGraphicFramePr>
            <a:graphicFrameLocks noGrp="1"/>
          </p:cNvGraphicFramePr>
          <p:nvPr>
            <p:extLst>
              <p:ext uri="{D42A27DB-BD31-4B8C-83A1-F6EECF244321}">
                <p14:modId xmlns:p14="http://schemas.microsoft.com/office/powerpoint/2010/main" val="3600557054"/>
              </p:ext>
            </p:extLst>
          </p:nvPr>
        </p:nvGraphicFramePr>
        <p:xfrm>
          <a:off x="1837970" y="1664532"/>
          <a:ext cx="4430839" cy="4389120"/>
        </p:xfrm>
        <a:graphic>
          <a:graphicData uri="http://schemas.openxmlformats.org/drawingml/2006/table">
            <a:tbl>
              <a:tblPr firstRow="1" bandRow="1">
                <a:tableStyleId>{2D5ABB26-0587-4C30-8999-92F81FD0307C}</a:tableStyleId>
              </a:tblPr>
              <a:tblGrid>
                <a:gridCol w="4430839">
                  <a:extLst>
                    <a:ext uri="{9D8B030D-6E8A-4147-A177-3AD203B41FA5}">
                      <a16:colId xmlns:a16="http://schemas.microsoft.com/office/drawing/2014/main" val="2827898794"/>
                    </a:ext>
                  </a:extLst>
                </a:gridCol>
              </a:tblGrid>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Aligned to ISSB IFRS S1 General Requirements standard</a:t>
                      </a:r>
                    </a:p>
                  </a:txBody>
                  <a:tcPr anchor="b">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436447386"/>
                  </a:ext>
                </a:extLst>
              </a:tr>
              <a:tr h="731520">
                <a:tc>
                  <a:txBody>
                    <a:bodyPr/>
                    <a:lstStyle/>
                    <a:p>
                      <a:r>
                        <a:rPr lang="en-GB" sz="1400" dirty="0"/>
                        <a:t>Aligned to European Sustainability Reporting Standards (ESRS) and CSRD metrics (</a:t>
                      </a:r>
                      <a:r>
                        <a:rPr lang="en-GB" sz="1400" dirty="0">
                          <a:hlinkClick r:id="rId4"/>
                        </a:rPr>
                        <a:t>EFRAG correspondence mapping</a:t>
                      </a:r>
                      <a:r>
                        <a:rPr lang="en-GB" sz="1400" dirty="0"/>
                        <a:t>)</a:t>
                      </a:r>
                    </a:p>
                  </a:txBody>
                  <a:tcPr anchor="b">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210345952"/>
                  </a:ext>
                </a:extLst>
              </a:tr>
              <a:tr h="731520">
                <a:tc>
                  <a:txBody>
                    <a:bodyPr/>
                    <a:lstStyle/>
                    <a:p>
                      <a:r>
                        <a:rPr lang="en-GB" sz="1400" dirty="0"/>
                        <a:t>Aligned to GRI standards (</a:t>
                      </a:r>
                      <a:r>
                        <a:rPr lang="en-GB" sz="1400" dirty="0">
                          <a:hlinkClick r:id="rId5"/>
                        </a:rPr>
                        <a:t>GRI 101: Biodiversity</a:t>
                      </a:r>
                      <a:r>
                        <a:rPr lang="en-GB" sz="1400" dirty="0"/>
                        <a:t>)</a:t>
                      </a:r>
                    </a:p>
                  </a:txBody>
                  <a:tcPr anchor="b">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71296546"/>
                  </a:ext>
                </a:extLst>
              </a:tr>
              <a:tr h="731520">
                <a:tc>
                  <a:txBody>
                    <a:bodyPr/>
                    <a:lstStyle/>
                    <a:p>
                      <a:r>
                        <a:rPr lang="en-US" sz="1400" dirty="0"/>
                        <a:t>Aligned to CDP metrics</a:t>
                      </a:r>
                      <a:endParaRPr lang="en-GB" sz="1400" dirty="0"/>
                    </a:p>
                  </a:txBody>
                  <a:tcPr anchor="b">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65926018"/>
                  </a:ext>
                </a:extLst>
              </a:tr>
              <a:tr h="731520">
                <a:tc>
                  <a:txBody>
                    <a:bodyPr/>
                    <a:lstStyle/>
                    <a:p>
                      <a:r>
                        <a:rPr lang="en-GB" sz="1400"/>
                        <a:t>All TCFD recommendations are incorporated into TNFD framework </a:t>
                      </a:r>
                    </a:p>
                  </a:txBody>
                  <a:tcPr anchor="b">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827345224"/>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Aligned to GBF Target 15</a:t>
                      </a:r>
                      <a:endParaRPr lang="en-GB" sz="1400" dirty="0"/>
                    </a:p>
                  </a:txBody>
                  <a:tcPr anchor="b">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31593361"/>
                  </a:ext>
                </a:extLst>
              </a:tr>
            </a:tbl>
          </a:graphicData>
        </a:graphic>
      </p:graphicFrame>
      <p:pic>
        <p:nvPicPr>
          <p:cNvPr id="1028" name="Picture 4" descr="Three new GRI Standards for Sustainability Reporting Come into Effect ...">
            <a:extLst>
              <a:ext uri="{FF2B5EF4-FFF2-40B4-BE49-F238E27FC236}">
                <a16:creationId xmlns:a16="http://schemas.microsoft.com/office/drawing/2014/main" id="{49935009-400B-AA39-E9AA-B354912F5A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6473" y="3344647"/>
            <a:ext cx="482502" cy="4825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ODIS recognized for its actions to mitigate climate impact | GEODIS">
            <a:extLst>
              <a:ext uri="{FF2B5EF4-FFF2-40B4-BE49-F238E27FC236}">
                <a16:creationId xmlns:a16="http://schemas.microsoft.com/office/drawing/2014/main" id="{895D41DB-A3B7-6883-742A-02C60923D82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4734"/>
          <a:stretch/>
        </p:blipFill>
        <p:spPr bwMode="auto">
          <a:xfrm>
            <a:off x="522638" y="3984306"/>
            <a:ext cx="1086630" cy="9558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6C7017E-44EC-3797-3B4D-BBCCF5F79334}"/>
              </a:ext>
            </a:extLst>
          </p:cNvPr>
          <p:cNvPicPr>
            <a:picLocks noChangeAspect="1"/>
          </p:cNvPicPr>
          <p:nvPr/>
        </p:nvPicPr>
        <p:blipFill>
          <a:blip r:embed="rId8"/>
          <a:stretch>
            <a:fillRect/>
          </a:stretch>
        </p:blipFill>
        <p:spPr>
          <a:xfrm>
            <a:off x="592143" y="5617155"/>
            <a:ext cx="1066252" cy="436497"/>
          </a:xfrm>
          <a:prstGeom prst="rect">
            <a:avLst/>
          </a:prstGeom>
        </p:spPr>
      </p:pic>
      <p:sp>
        <p:nvSpPr>
          <p:cNvPr id="4" name="TextBox 3">
            <a:extLst>
              <a:ext uri="{FF2B5EF4-FFF2-40B4-BE49-F238E27FC236}">
                <a16:creationId xmlns:a16="http://schemas.microsoft.com/office/drawing/2014/main" id="{A1EC497A-C7C8-D5B5-7687-B58763A8A984}"/>
              </a:ext>
            </a:extLst>
          </p:cNvPr>
          <p:cNvSpPr txBox="1"/>
          <p:nvPr/>
        </p:nvSpPr>
        <p:spPr>
          <a:xfrm>
            <a:off x="6096000" y="6537987"/>
            <a:ext cx="5956300" cy="215444"/>
          </a:xfrm>
          <a:prstGeom prst="rect">
            <a:avLst/>
          </a:prstGeom>
          <a:noFill/>
        </p:spPr>
        <p:txBody>
          <a:bodyPr wrap="square">
            <a:spAutoFit/>
          </a:bodyPr>
          <a:lstStyle/>
          <a:p>
            <a:pPr algn="r"/>
            <a:r>
              <a:rPr lang="en-US" sz="800" i="1"/>
              <a:t>Source: </a:t>
            </a:r>
            <a:r>
              <a:rPr lang="en-US" sz="800" i="1">
                <a:hlinkClick r:id="rId9"/>
              </a:rPr>
              <a:t>Recommendations of the Taskforce on Nature-related Financial Disclosures</a:t>
            </a:r>
            <a:endParaRPr lang="en-GB" sz="800" i="1"/>
          </a:p>
        </p:txBody>
      </p:sp>
      <p:cxnSp>
        <p:nvCxnSpPr>
          <p:cNvPr id="5" name="Straight Connector 4">
            <a:extLst>
              <a:ext uri="{FF2B5EF4-FFF2-40B4-BE49-F238E27FC236}">
                <a16:creationId xmlns:a16="http://schemas.microsoft.com/office/drawing/2014/main" id="{4CC9EF5D-C8D0-F195-CDE6-46C621E6B2BB}"/>
              </a:ext>
            </a:extLst>
          </p:cNvPr>
          <p:cNvCxnSpPr>
            <a:cxnSpLocks/>
          </p:cNvCxnSpPr>
          <p:nvPr/>
        </p:nvCxnSpPr>
        <p:spPr>
          <a:xfrm flipH="1">
            <a:off x="6096000" y="6512587"/>
            <a:ext cx="5869900"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1D33AB36-F5B3-14A4-63BF-153485D56FB6}"/>
              </a:ext>
            </a:extLst>
          </p:cNvPr>
          <p:cNvPicPr>
            <a:picLocks noChangeAspect="1"/>
          </p:cNvPicPr>
          <p:nvPr/>
        </p:nvPicPr>
        <p:blipFill>
          <a:blip r:embed="rId10"/>
          <a:stretch>
            <a:fillRect/>
          </a:stretch>
        </p:blipFill>
        <p:spPr>
          <a:xfrm>
            <a:off x="836937" y="4985106"/>
            <a:ext cx="821641" cy="325084"/>
          </a:xfrm>
          <a:prstGeom prst="rect">
            <a:avLst/>
          </a:prstGeom>
        </p:spPr>
      </p:pic>
      <p:pic>
        <p:nvPicPr>
          <p:cNvPr id="2" name="Picture 2" descr="Home - CSR® Hellas">
            <a:extLst>
              <a:ext uri="{FF2B5EF4-FFF2-40B4-BE49-F238E27FC236}">
                <a16:creationId xmlns:a16="http://schemas.microsoft.com/office/drawing/2014/main" id="{5E1F9008-A830-7615-B130-1323B7FA63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765" y="2786073"/>
            <a:ext cx="1086630" cy="21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124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0AD83-A845-2287-A075-22E7ABF0B6A5}"/>
              </a:ext>
            </a:extLst>
          </p:cNvPr>
          <p:cNvSpPr>
            <a:spLocks noGrp="1"/>
          </p:cNvSpPr>
          <p:nvPr>
            <p:ph type="title"/>
          </p:nvPr>
        </p:nvSpPr>
        <p:spPr>
          <a:xfrm>
            <a:off x="413042" y="227987"/>
            <a:ext cx="9797756" cy="736124"/>
          </a:xfrm>
        </p:spPr>
        <p:txBody>
          <a:bodyPr/>
          <a:lstStyle/>
          <a:p>
            <a:r>
              <a:rPr lang="en-GB"/>
              <a:t>TNFD disclosures can also inform and complement several elements of transition planning</a:t>
            </a:r>
          </a:p>
        </p:txBody>
      </p:sp>
      <p:pic>
        <p:nvPicPr>
          <p:cNvPr id="9" name="Picture 8">
            <a:extLst>
              <a:ext uri="{FF2B5EF4-FFF2-40B4-BE49-F238E27FC236}">
                <a16:creationId xmlns:a16="http://schemas.microsoft.com/office/drawing/2014/main" id="{74B0BABE-8725-A118-9253-6C7042F04E62}"/>
              </a:ext>
            </a:extLst>
          </p:cNvPr>
          <p:cNvPicPr>
            <a:picLocks noChangeAspect="1"/>
          </p:cNvPicPr>
          <p:nvPr/>
        </p:nvPicPr>
        <p:blipFill>
          <a:blip r:embed="rId2"/>
          <a:stretch>
            <a:fillRect/>
          </a:stretch>
        </p:blipFill>
        <p:spPr>
          <a:xfrm>
            <a:off x="10689254" y="561280"/>
            <a:ext cx="1083944" cy="525937"/>
          </a:xfrm>
          <a:prstGeom prst="rect">
            <a:avLst/>
          </a:prstGeom>
        </p:spPr>
      </p:pic>
      <p:sp>
        <p:nvSpPr>
          <p:cNvPr id="3" name="Rectangle 2">
            <a:extLst>
              <a:ext uri="{FF2B5EF4-FFF2-40B4-BE49-F238E27FC236}">
                <a16:creationId xmlns:a16="http://schemas.microsoft.com/office/drawing/2014/main" id="{6BB90E19-A5A9-87B6-5E15-88EE7D83DE65}"/>
              </a:ext>
            </a:extLst>
          </p:cNvPr>
          <p:cNvSpPr/>
          <p:nvPr/>
        </p:nvSpPr>
        <p:spPr>
          <a:xfrm>
            <a:off x="1087901" y="2217084"/>
            <a:ext cx="1732257" cy="573861"/>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400">
                <a:solidFill>
                  <a:schemeClr val="tx1"/>
                </a:solidFill>
                <a:latin typeface="+mj-lt"/>
              </a:rPr>
              <a:t>Foundations</a:t>
            </a:r>
          </a:p>
        </p:txBody>
      </p:sp>
      <p:sp>
        <p:nvSpPr>
          <p:cNvPr id="7" name="Rectangle 6">
            <a:extLst>
              <a:ext uri="{FF2B5EF4-FFF2-40B4-BE49-F238E27FC236}">
                <a16:creationId xmlns:a16="http://schemas.microsoft.com/office/drawing/2014/main" id="{4BFD94D4-CFEB-3194-5ADB-EBA8A5C6C83D}"/>
              </a:ext>
            </a:extLst>
          </p:cNvPr>
          <p:cNvSpPr/>
          <p:nvPr/>
        </p:nvSpPr>
        <p:spPr>
          <a:xfrm>
            <a:off x="3036415" y="2217084"/>
            <a:ext cx="1732257" cy="573861"/>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400">
                <a:solidFill>
                  <a:schemeClr val="tx1"/>
                </a:solidFill>
                <a:latin typeface="+mj-lt"/>
              </a:rPr>
              <a:t>Implementation strategy</a:t>
            </a:r>
          </a:p>
        </p:txBody>
      </p:sp>
      <p:sp>
        <p:nvSpPr>
          <p:cNvPr id="8" name="Rectangle 7">
            <a:extLst>
              <a:ext uri="{FF2B5EF4-FFF2-40B4-BE49-F238E27FC236}">
                <a16:creationId xmlns:a16="http://schemas.microsoft.com/office/drawing/2014/main" id="{EDF20E97-D0F5-6FFE-E3C5-7A3958AF51D0}"/>
              </a:ext>
            </a:extLst>
          </p:cNvPr>
          <p:cNvSpPr/>
          <p:nvPr/>
        </p:nvSpPr>
        <p:spPr>
          <a:xfrm>
            <a:off x="4984929" y="2217084"/>
            <a:ext cx="1732257" cy="573861"/>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400">
                <a:solidFill>
                  <a:schemeClr val="tx1"/>
                </a:solidFill>
                <a:latin typeface="+mj-lt"/>
              </a:rPr>
              <a:t>Engagement strategy</a:t>
            </a:r>
          </a:p>
        </p:txBody>
      </p:sp>
      <p:sp>
        <p:nvSpPr>
          <p:cNvPr id="10" name="Rectangle 9">
            <a:extLst>
              <a:ext uri="{FF2B5EF4-FFF2-40B4-BE49-F238E27FC236}">
                <a16:creationId xmlns:a16="http://schemas.microsoft.com/office/drawing/2014/main" id="{B84C118B-D8C0-3BA2-1B55-E24E0F1983FB}"/>
              </a:ext>
            </a:extLst>
          </p:cNvPr>
          <p:cNvSpPr/>
          <p:nvPr/>
        </p:nvSpPr>
        <p:spPr>
          <a:xfrm>
            <a:off x="6933443" y="2217084"/>
            <a:ext cx="1732257" cy="573861"/>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400">
                <a:solidFill>
                  <a:schemeClr val="tx1"/>
                </a:solidFill>
                <a:latin typeface="+mj-lt"/>
              </a:rPr>
              <a:t>Metrics &amp; targets</a:t>
            </a:r>
          </a:p>
        </p:txBody>
      </p:sp>
      <p:sp>
        <p:nvSpPr>
          <p:cNvPr id="13" name="Rectangle 12">
            <a:extLst>
              <a:ext uri="{FF2B5EF4-FFF2-40B4-BE49-F238E27FC236}">
                <a16:creationId xmlns:a16="http://schemas.microsoft.com/office/drawing/2014/main" id="{6552202E-C27F-672F-E5E1-E40030572E81}"/>
              </a:ext>
            </a:extLst>
          </p:cNvPr>
          <p:cNvSpPr/>
          <p:nvPr/>
        </p:nvSpPr>
        <p:spPr>
          <a:xfrm>
            <a:off x="8881956" y="2217084"/>
            <a:ext cx="1732257" cy="573861"/>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400">
                <a:solidFill>
                  <a:schemeClr val="tx1"/>
                </a:solidFill>
                <a:latin typeface="+mj-lt"/>
              </a:rPr>
              <a:t>Governance</a:t>
            </a:r>
          </a:p>
        </p:txBody>
      </p:sp>
      <p:cxnSp>
        <p:nvCxnSpPr>
          <p:cNvPr id="20" name="Straight Arrow Connector 19">
            <a:extLst>
              <a:ext uri="{FF2B5EF4-FFF2-40B4-BE49-F238E27FC236}">
                <a16:creationId xmlns:a16="http://schemas.microsoft.com/office/drawing/2014/main" id="{3CB4B33C-BC1C-7187-A618-67F0F16F287B}"/>
              </a:ext>
            </a:extLst>
          </p:cNvPr>
          <p:cNvCxnSpPr>
            <a:cxnSpLocks/>
          </p:cNvCxnSpPr>
          <p:nvPr/>
        </p:nvCxnSpPr>
        <p:spPr>
          <a:xfrm>
            <a:off x="1179329" y="1982169"/>
            <a:ext cx="1549400" cy="0"/>
          </a:xfrm>
          <a:prstGeom prst="straightConnector1">
            <a:avLst/>
          </a:prstGeom>
          <a:ln>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A462F87-A8DD-B9F4-43EA-56A0CA1E6842}"/>
              </a:ext>
            </a:extLst>
          </p:cNvPr>
          <p:cNvCxnSpPr>
            <a:cxnSpLocks/>
          </p:cNvCxnSpPr>
          <p:nvPr/>
        </p:nvCxnSpPr>
        <p:spPr>
          <a:xfrm>
            <a:off x="3036415" y="1982169"/>
            <a:ext cx="3680771" cy="0"/>
          </a:xfrm>
          <a:prstGeom prst="straightConnector1">
            <a:avLst/>
          </a:prstGeom>
          <a:ln>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A7E13580-AECE-AD99-8E3F-07CE391B14B5}"/>
              </a:ext>
            </a:extLst>
          </p:cNvPr>
          <p:cNvCxnSpPr>
            <a:cxnSpLocks/>
          </p:cNvCxnSpPr>
          <p:nvPr/>
        </p:nvCxnSpPr>
        <p:spPr>
          <a:xfrm>
            <a:off x="6933443" y="1982169"/>
            <a:ext cx="3680770" cy="0"/>
          </a:xfrm>
          <a:prstGeom prst="straightConnector1">
            <a:avLst/>
          </a:prstGeom>
          <a:ln>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6F0E182-A814-3C7F-6132-CA03099F5674}"/>
              </a:ext>
            </a:extLst>
          </p:cNvPr>
          <p:cNvSpPr txBox="1"/>
          <p:nvPr/>
        </p:nvSpPr>
        <p:spPr>
          <a:xfrm>
            <a:off x="8107897" y="1828281"/>
            <a:ext cx="1385946" cy="307777"/>
          </a:xfrm>
          <a:prstGeom prst="rect">
            <a:avLst/>
          </a:prstGeom>
          <a:solidFill>
            <a:schemeClr val="bg1"/>
          </a:solidFill>
        </p:spPr>
        <p:txBody>
          <a:bodyPr wrap="square">
            <a:spAutoFit/>
          </a:bodyPr>
          <a:lstStyle>
            <a:defPPr>
              <a:defRPr lang="en-US"/>
            </a:defPPr>
          </a:lstStyle>
          <a:p>
            <a:pPr algn="ctr"/>
            <a:r>
              <a:rPr lang="en-GB" sz="1400"/>
              <a:t>Accountability</a:t>
            </a:r>
          </a:p>
        </p:txBody>
      </p:sp>
      <p:sp>
        <p:nvSpPr>
          <p:cNvPr id="27" name="TextBox 26">
            <a:extLst>
              <a:ext uri="{FF2B5EF4-FFF2-40B4-BE49-F238E27FC236}">
                <a16:creationId xmlns:a16="http://schemas.microsoft.com/office/drawing/2014/main" id="{D2F15C4B-5DE1-1A16-484C-A3983CD62910}"/>
              </a:ext>
            </a:extLst>
          </p:cNvPr>
          <p:cNvSpPr txBox="1"/>
          <p:nvPr/>
        </p:nvSpPr>
        <p:spPr>
          <a:xfrm>
            <a:off x="1446586" y="1828281"/>
            <a:ext cx="1014885" cy="307777"/>
          </a:xfrm>
          <a:prstGeom prst="rect">
            <a:avLst/>
          </a:prstGeom>
          <a:solidFill>
            <a:schemeClr val="bg1"/>
          </a:solidFill>
        </p:spPr>
        <p:txBody>
          <a:bodyPr wrap="square">
            <a:spAutoFit/>
          </a:bodyPr>
          <a:lstStyle>
            <a:defPPr>
              <a:defRPr lang="en-US"/>
            </a:defPPr>
          </a:lstStyle>
          <a:p>
            <a:pPr algn="ctr"/>
            <a:r>
              <a:rPr lang="en-GB" sz="1400"/>
              <a:t>Ambition</a:t>
            </a:r>
          </a:p>
        </p:txBody>
      </p:sp>
      <p:sp>
        <p:nvSpPr>
          <p:cNvPr id="28" name="TextBox 27">
            <a:extLst>
              <a:ext uri="{FF2B5EF4-FFF2-40B4-BE49-F238E27FC236}">
                <a16:creationId xmlns:a16="http://schemas.microsoft.com/office/drawing/2014/main" id="{F65A638D-5B5C-9129-6E56-DCABAC08FCA6}"/>
              </a:ext>
            </a:extLst>
          </p:cNvPr>
          <p:cNvSpPr txBox="1"/>
          <p:nvPr/>
        </p:nvSpPr>
        <p:spPr>
          <a:xfrm>
            <a:off x="4473156" y="1828281"/>
            <a:ext cx="774700" cy="307777"/>
          </a:xfrm>
          <a:prstGeom prst="rect">
            <a:avLst/>
          </a:prstGeom>
          <a:solidFill>
            <a:schemeClr val="bg1"/>
          </a:solidFill>
        </p:spPr>
        <p:txBody>
          <a:bodyPr wrap="square">
            <a:spAutoFit/>
          </a:bodyPr>
          <a:lstStyle>
            <a:defPPr>
              <a:defRPr lang="en-US"/>
            </a:defPPr>
          </a:lstStyle>
          <a:p>
            <a:pPr algn="ctr"/>
            <a:r>
              <a:rPr lang="en-GB" sz="1400"/>
              <a:t>Action</a:t>
            </a:r>
          </a:p>
        </p:txBody>
      </p:sp>
      <p:sp>
        <p:nvSpPr>
          <p:cNvPr id="30" name="Rectangle 29">
            <a:extLst>
              <a:ext uri="{FF2B5EF4-FFF2-40B4-BE49-F238E27FC236}">
                <a16:creationId xmlns:a16="http://schemas.microsoft.com/office/drawing/2014/main" id="{09B9B270-9038-8B9D-A8A0-2872EA2CD994}"/>
              </a:ext>
            </a:extLst>
          </p:cNvPr>
          <p:cNvSpPr/>
          <p:nvPr/>
        </p:nvSpPr>
        <p:spPr>
          <a:xfrm>
            <a:off x="1055816" y="2901047"/>
            <a:ext cx="1796423" cy="2906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100" dirty="0">
                <a:solidFill>
                  <a:schemeClr val="tx1"/>
                </a:solidFill>
              </a:rPr>
              <a:t>Anchor transition plan on priority dependencies, impacts, risks and opportunities identified through the TNFD LEAP approach, including associated business units, value chain components and location</a:t>
            </a:r>
          </a:p>
          <a:p>
            <a:pPr marL="285750" indent="-285750">
              <a:buFont typeface="Arial" panose="020B0604020202020204" pitchFamily="34" charset="0"/>
              <a:buChar char="•"/>
            </a:pPr>
            <a:r>
              <a:rPr lang="en-GB" sz="1100" dirty="0">
                <a:solidFill>
                  <a:schemeClr val="tx1"/>
                </a:solidFill>
              </a:rPr>
              <a:t>Leverage skills and knowledge developed through </a:t>
            </a:r>
            <a:r>
              <a:rPr lang="en-GB" sz="1100" dirty="0">
                <a:solidFill>
                  <a:schemeClr val="tx1"/>
                </a:solidFill>
                <a:hlinkClick r:id="rId3"/>
              </a:rPr>
              <a:t>TNFD assessment and disclosure</a:t>
            </a:r>
            <a:endParaRPr lang="en-GB" sz="1100" dirty="0">
              <a:solidFill>
                <a:schemeClr val="tx1"/>
              </a:solidFill>
            </a:endParaRPr>
          </a:p>
        </p:txBody>
      </p:sp>
      <p:sp>
        <p:nvSpPr>
          <p:cNvPr id="31" name="Rectangle 30">
            <a:extLst>
              <a:ext uri="{FF2B5EF4-FFF2-40B4-BE49-F238E27FC236}">
                <a16:creationId xmlns:a16="http://schemas.microsoft.com/office/drawing/2014/main" id="{D00C32F3-1FE4-3BA4-D689-2DD5F37E4DD1}"/>
              </a:ext>
            </a:extLst>
          </p:cNvPr>
          <p:cNvSpPr/>
          <p:nvPr/>
        </p:nvSpPr>
        <p:spPr>
          <a:xfrm>
            <a:off x="6933443" y="2901047"/>
            <a:ext cx="1732257" cy="1981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GB" sz="1100" dirty="0">
                <a:solidFill>
                  <a:schemeClr val="tx1"/>
                </a:solidFill>
              </a:rPr>
              <a:t>Leverage TNFD LEAP assessment as baseline assessment of performance</a:t>
            </a:r>
          </a:p>
          <a:p>
            <a:pPr marL="171450" indent="-171450">
              <a:buFont typeface="Arial" panose="020B0604020202020204" pitchFamily="34" charset="0"/>
              <a:buChar char="•"/>
            </a:pPr>
            <a:r>
              <a:rPr lang="en-GB" sz="1100" dirty="0">
                <a:solidFill>
                  <a:schemeClr val="tx1"/>
                </a:solidFill>
              </a:rPr>
              <a:t>Align targets and metrics with TNFD Core (sector) Metrics and Targets</a:t>
            </a:r>
          </a:p>
          <a:p>
            <a:pPr marL="171450" indent="-171450">
              <a:buFont typeface="Arial" panose="020B0604020202020204" pitchFamily="34" charset="0"/>
              <a:buChar char="•"/>
            </a:pPr>
            <a:r>
              <a:rPr lang="en-GB" sz="1100" dirty="0">
                <a:solidFill>
                  <a:schemeClr val="tx1"/>
                </a:solidFill>
              </a:rPr>
              <a:t>Use periodic TNFD disclosures to report progress against targets</a:t>
            </a:r>
          </a:p>
        </p:txBody>
      </p:sp>
      <p:sp>
        <p:nvSpPr>
          <p:cNvPr id="32" name="Rectangle 31">
            <a:extLst>
              <a:ext uri="{FF2B5EF4-FFF2-40B4-BE49-F238E27FC236}">
                <a16:creationId xmlns:a16="http://schemas.microsoft.com/office/drawing/2014/main" id="{10F652FC-D83B-BF6C-67C5-9516D8ECEB0D}"/>
              </a:ext>
            </a:extLst>
          </p:cNvPr>
          <p:cNvSpPr/>
          <p:nvPr/>
        </p:nvSpPr>
        <p:spPr>
          <a:xfrm>
            <a:off x="8814674" y="2901047"/>
            <a:ext cx="1799540" cy="222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100" dirty="0">
                <a:solidFill>
                  <a:schemeClr val="tx1"/>
                </a:solidFill>
              </a:rPr>
              <a:t>Leverage governance structure developed as part of TNFD disclosure, building out from climate</a:t>
            </a:r>
          </a:p>
          <a:p>
            <a:pPr marL="285750" indent="-285750">
              <a:buFont typeface="Arial" panose="020B0604020202020204" pitchFamily="34" charset="0"/>
              <a:buChar char="•"/>
            </a:pPr>
            <a:r>
              <a:rPr lang="en-GB" sz="1100" dirty="0">
                <a:solidFill>
                  <a:schemeClr val="tx1"/>
                </a:solidFill>
              </a:rPr>
              <a:t>Assign joint accountability for TNFD and transition planning to ensure alignment</a:t>
            </a:r>
          </a:p>
        </p:txBody>
      </p:sp>
      <p:sp>
        <p:nvSpPr>
          <p:cNvPr id="33" name="Rectangle 32">
            <a:extLst>
              <a:ext uri="{FF2B5EF4-FFF2-40B4-BE49-F238E27FC236}">
                <a16:creationId xmlns:a16="http://schemas.microsoft.com/office/drawing/2014/main" id="{7AB5B29B-4746-9FF0-C91E-DEE338A3464A}"/>
              </a:ext>
            </a:extLst>
          </p:cNvPr>
          <p:cNvSpPr/>
          <p:nvPr/>
        </p:nvSpPr>
        <p:spPr>
          <a:xfrm>
            <a:off x="4983371" y="2901047"/>
            <a:ext cx="1732257" cy="29061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100" dirty="0">
                <a:solidFill>
                  <a:schemeClr val="tx1"/>
                </a:solidFill>
              </a:rPr>
              <a:t>Build out from engagement undertaken for climate transition plan and TNFD disclosure (</a:t>
            </a:r>
            <a:r>
              <a:rPr lang="en-GB" sz="1100" dirty="0">
                <a:solidFill>
                  <a:schemeClr val="tx1"/>
                </a:solidFill>
                <a:hlinkClick r:id="rId4"/>
              </a:rPr>
              <a:t>see TNFD guidance for engagement of affected stakeholders</a:t>
            </a:r>
            <a:r>
              <a:rPr lang="en-GB" sz="1100" dirty="0">
                <a:solidFill>
                  <a:schemeClr val="tx1"/>
                </a:solidFill>
              </a:rPr>
              <a:t>)</a:t>
            </a:r>
          </a:p>
          <a:p>
            <a:pPr marL="285750" indent="-285750">
              <a:buFont typeface="Arial" panose="020B0604020202020204" pitchFamily="34" charset="0"/>
              <a:buChar char="•"/>
            </a:pPr>
            <a:r>
              <a:rPr lang="en-GB" sz="1100" dirty="0">
                <a:solidFill>
                  <a:schemeClr val="tx1"/>
                </a:solidFill>
              </a:rPr>
              <a:t>Include clients, suppliers, industry peers, public sector, communities, internal business as appropriate</a:t>
            </a:r>
          </a:p>
        </p:txBody>
      </p:sp>
      <p:sp>
        <p:nvSpPr>
          <p:cNvPr id="34" name="Rectangle 33">
            <a:extLst>
              <a:ext uri="{FF2B5EF4-FFF2-40B4-BE49-F238E27FC236}">
                <a16:creationId xmlns:a16="http://schemas.microsoft.com/office/drawing/2014/main" id="{27D2A675-B1E7-EB2D-C5C2-18F84E0A4534}"/>
              </a:ext>
            </a:extLst>
          </p:cNvPr>
          <p:cNvSpPr/>
          <p:nvPr/>
        </p:nvSpPr>
        <p:spPr>
          <a:xfrm>
            <a:off x="3033299" y="2901047"/>
            <a:ext cx="1732257" cy="27383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GB" sz="1100" dirty="0">
                <a:solidFill>
                  <a:schemeClr val="tx1"/>
                </a:solidFill>
              </a:rPr>
              <a:t>Build out from climate transition plan</a:t>
            </a:r>
          </a:p>
          <a:p>
            <a:pPr marL="171450" indent="-171450">
              <a:buFont typeface="Arial" panose="020B0604020202020204" pitchFamily="34" charset="0"/>
              <a:buChar char="•"/>
            </a:pPr>
            <a:r>
              <a:rPr lang="en-GB" sz="1100" dirty="0">
                <a:solidFill>
                  <a:schemeClr val="tx1"/>
                </a:solidFill>
              </a:rPr>
              <a:t>Use actions identified under Prepare stage of LEAP as starting point</a:t>
            </a:r>
          </a:p>
          <a:p>
            <a:pPr marL="171450" indent="-171450">
              <a:buFont typeface="Arial" panose="020B0604020202020204" pitchFamily="34" charset="0"/>
              <a:buChar char="•"/>
            </a:pPr>
            <a:r>
              <a:rPr lang="en-GB" sz="1100" dirty="0">
                <a:solidFill>
                  <a:schemeClr val="tx1"/>
                </a:solidFill>
              </a:rPr>
              <a:t>Consult additional sources e.g. </a:t>
            </a:r>
            <a:r>
              <a:rPr lang="en-GB" sz="1100" dirty="0">
                <a:solidFill>
                  <a:schemeClr val="tx1"/>
                </a:solidFill>
                <a:hlinkClick r:id="rId5"/>
              </a:rPr>
              <a:t>WEF Sector Actions Towards a Nature-Positive Future</a:t>
            </a:r>
            <a:r>
              <a:rPr lang="en-GB" sz="1100" dirty="0">
                <a:solidFill>
                  <a:schemeClr val="tx1"/>
                </a:solidFill>
              </a:rPr>
              <a:t>; </a:t>
            </a:r>
            <a:r>
              <a:rPr lang="en-GB" sz="1100" dirty="0">
                <a:solidFill>
                  <a:schemeClr val="tx1"/>
                </a:solidFill>
                <a:hlinkClick r:id="rId6"/>
              </a:rPr>
              <a:t>World Business Council for Sustainable Development (WBCSD)</a:t>
            </a:r>
            <a:r>
              <a:rPr lang="en-GB" sz="1100" dirty="0">
                <a:solidFill>
                  <a:schemeClr val="tx1"/>
                </a:solidFill>
              </a:rPr>
              <a:t>; </a:t>
            </a:r>
            <a:r>
              <a:rPr lang="en-GB" sz="1100" dirty="0">
                <a:solidFill>
                  <a:schemeClr val="tx1"/>
                </a:solidFill>
                <a:hlinkClick r:id="rId5"/>
              </a:rPr>
              <a:t>Business for Nature</a:t>
            </a:r>
            <a:endParaRPr lang="en-GB" sz="1100" dirty="0">
              <a:solidFill>
                <a:schemeClr val="tx1"/>
              </a:solidFill>
            </a:endParaRPr>
          </a:p>
        </p:txBody>
      </p:sp>
      <p:sp>
        <p:nvSpPr>
          <p:cNvPr id="36" name="TextBox 35">
            <a:extLst>
              <a:ext uri="{FF2B5EF4-FFF2-40B4-BE49-F238E27FC236}">
                <a16:creationId xmlns:a16="http://schemas.microsoft.com/office/drawing/2014/main" id="{8083A992-8FA9-9B47-436A-0264473546C4}"/>
              </a:ext>
            </a:extLst>
          </p:cNvPr>
          <p:cNvSpPr txBox="1"/>
          <p:nvPr/>
        </p:nvSpPr>
        <p:spPr>
          <a:xfrm>
            <a:off x="6096000" y="6537987"/>
            <a:ext cx="5956300" cy="215444"/>
          </a:xfrm>
          <a:prstGeom prst="rect">
            <a:avLst/>
          </a:prstGeom>
          <a:noFill/>
        </p:spPr>
        <p:txBody>
          <a:bodyPr wrap="square">
            <a:spAutoFit/>
          </a:bodyPr>
          <a:lstStyle/>
          <a:p>
            <a:pPr algn="r"/>
            <a:r>
              <a:rPr lang="en-US" sz="800" i="1"/>
              <a:t>Source: </a:t>
            </a:r>
            <a:r>
              <a:rPr lang="en-US" sz="800" i="1">
                <a:hlinkClick r:id="rId7"/>
              </a:rPr>
              <a:t>The future of Nature in transition planning, TPT. </a:t>
            </a:r>
            <a:endParaRPr lang="en-GB" sz="800" i="1"/>
          </a:p>
        </p:txBody>
      </p:sp>
      <p:cxnSp>
        <p:nvCxnSpPr>
          <p:cNvPr id="37" name="Straight Connector 36">
            <a:extLst>
              <a:ext uri="{FF2B5EF4-FFF2-40B4-BE49-F238E27FC236}">
                <a16:creationId xmlns:a16="http://schemas.microsoft.com/office/drawing/2014/main" id="{023435F1-F950-97AC-46B0-0E1937DC8FB7}"/>
              </a:ext>
            </a:extLst>
          </p:cNvPr>
          <p:cNvCxnSpPr>
            <a:cxnSpLocks/>
          </p:cNvCxnSpPr>
          <p:nvPr/>
        </p:nvCxnSpPr>
        <p:spPr>
          <a:xfrm flipH="1">
            <a:off x="6096000" y="6512587"/>
            <a:ext cx="5869900"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EADAB1E2-BBB4-C8D6-D0FC-F0D8D1A6CD84}"/>
              </a:ext>
            </a:extLst>
          </p:cNvPr>
          <p:cNvSpPr/>
          <p:nvPr/>
        </p:nvSpPr>
        <p:spPr>
          <a:xfrm rot="16200000">
            <a:off x="-497392" y="4221906"/>
            <a:ext cx="2886164" cy="284429"/>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1400" i="1">
                <a:solidFill>
                  <a:schemeClr val="tx1"/>
                </a:solidFill>
              </a:rPr>
              <a:t>TNFD can support through</a:t>
            </a:r>
          </a:p>
        </p:txBody>
      </p:sp>
      <p:cxnSp>
        <p:nvCxnSpPr>
          <p:cNvPr id="16" name="Straight Connector 15">
            <a:extLst>
              <a:ext uri="{FF2B5EF4-FFF2-40B4-BE49-F238E27FC236}">
                <a16:creationId xmlns:a16="http://schemas.microsoft.com/office/drawing/2014/main" id="{F3E8CE3B-F7BD-6755-F1E5-7D10BF1461D7}"/>
              </a:ext>
            </a:extLst>
          </p:cNvPr>
          <p:cNvCxnSpPr>
            <a:cxnSpLocks/>
          </p:cNvCxnSpPr>
          <p:nvPr/>
        </p:nvCxnSpPr>
        <p:spPr>
          <a:xfrm>
            <a:off x="2884326" y="2901046"/>
            <a:ext cx="0" cy="298800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2DEC8EE-AE12-843B-1115-ABE005C3A85F}"/>
              </a:ext>
            </a:extLst>
          </p:cNvPr>
          <p:cNvCxnSpPr>
            <a:cxnSpLocks/>
          </p:cNvCxnSpPr>
          <p:nvPr/>
        </p:nvCxnSpPr>
        <p:spPr>
          <a:xfrm>
            <a:off x="4874597" y="2901046"/>
            <a:ext cx="0" cy="298800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FE5CAB3-39E7-11AB-9C4B-A7416788A644}"/>
              </a:ext>
            </a:extLst>
          </p:cNvPr>
          <p:cNvCxnSpPr>
            <a:cxnSpLocks/>
          </p:cNvCxnSpPr>
          <p:nvPr/>
        </p:nvCxnSpPr>
        <p:spPr>
          <a:xfrm>
            <a:off x="6825719" y="2901046"/>
            <a:ext cx="0" cy="298800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57A1054-E12E-D5C7-8D15-65022F237955}"/>
              </a:ext>
            </a:extLst>
          </p:cNvPr>
          <p:cNvCxnSpPr>
            <a:cxnSpLocks/>
          </p:cNvCxnSpPr>
          <p:nvPr/>
        </p:nvCxnSpPr>
        <p:spPr>
          <a:xfrm>
            <a:off x="8777994" y="2901046"/>
            <a:ext cx="0" cy="298800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4" name="Text Placeholder 7">
            <a:extLst>
              <a:ext uri="{FF2B5EF4-FFF2-40B4-BE49-F238E27FC236}">
                <a16:creationId xmlns:a16="http://schemas.microsoft.com/office/drawing/2014/main" id="{CAB50E60-002B-E9A6-4B8C-AC9F8F1B0348}"/>
              </a:ext>
            </a:extLst>
          </p:cNvPr>
          <p:cNvSpPr txBox="1">
            <a:spLocks/>
          </p:cNvSpPr>
          <p:nvPr/>
        </p:nvSpPr>
        <p:spPr>
          <a:xfrm>
            <a:off x="412749" y="1187242"/>
            <a:ext cx="11097080" cy="221875"/>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400"/>
              </a:spcBef>
              <a:spcAft>
                <a:spcPts val="600"/>
              </a:spcAft>
              <a:buFont typeface="Arial" panose="020B0604020202020204" pitchFamily="34" charset="0"/>
              <a:buNone/>
              <a:defRPr sz="125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tabLst/>
              <a:defRPr sz="2000" b="0" i="0" kern="1200">
                <a:solidFill>
                  <a:schemeClr val="tx1"/>
                </a:solidFill>
                <a:latin typeface="Lora" pitchFamily="2" charset="77"/>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1400" b="0" i="0" kern="1200">
                <a:solidFill>
                  <a:schemeClr val="tx1"/>
                </a:solidFill>
                <a:latin typeface="Lora" pitchFamily="2" charset="77"/>
                <a:ea typeface="+mn-ea"/>
                <a:cs typeface="+mn-cs"/>
              </a:defRPr>
            </a:lvl3pPr>
            <a:lvl4pPr marL="7938" indent="0" algn="l" defTabSz="914400" rtl="0" eaLnBrk="1" latinLnBrk="0" hangingPunct="1">
              <a:lnSpc>
                <a:spcPct val="90000"/>
              </a:lnSpc>
              <a:spcBef>
                <a:spcPts val="500"/>
              </a:spcBef>
              <a:spcAft>
                <a:spcPts val="600"/>
              </a:spcAft>
              <a:buFont typeface="Arial" panose="020B0604020202020204" pitchFamily="34" charset="0"/>
              <a:buNone/>
              <a:tabLst/>
              <a:defRPr sz="1400" kern="1200">
                <a:solidFill>
                  <a:schemeClr val="tx1"/>
                </a:solidFill>
                <a:latin typeface="+mn-lt"/>
                <a:ea typeface="+mn-ea"/>
                <a:cs typeface="+mn-cs"/>
              </a:defRPr>
            </a:lvl4pPr>
            <a:lvl5pPr marL="201613" indent="-201613" algn="l" defTabSz="914400" rtl="0" eaLnBrk="1" latinLnBrk="0" hangingPunct="1">
              <a:lnSpc>
                <a:spcPct val="90000"/>
              </a:lnSpc>
              <a:spcBef>
                <a:spcPts val="500"/>
              </a:spcBef>
              <a:buFont typeface="Arial" panose="020B0604020202020204" pitchFamily="34" charset="0"/>
              <a:buChar char="•"/>
              <a:tabLst/>
              <a:defRPr sz="1250" kern="1200">
                <a:solidFill>
                  <a:schemeClr val="tx1"/>
                </a:solidFill>
                <a:latin typeface="+mn-lt"/>
                <a:ea typeface="+mn-ea"/>
                <a:cs typeface="+mn-cs"/>
              </a:defRPr>
            </a:lvl5pPr>
            <a:lvl6pPr marL="400050" indent="-179388" algn="l" defTabSz="914400" rtl="0" eaLnBrk="1" latinLnBrk="0" hangingPunct="1">
              <a:lnSpc>
                <a:spcPct val="90000"/>
              </a:lnSpc>
              <a:spcBef>
                <a:spcPts val="500"/>
              </a:spcBef>
              <a:buFont typeface="System Font Regular"/>
              <a:buChar char="–"/>
              <a:tabLst/>
              <a:defRPr sz="125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rgbClr val="3AA616"/>
                </a:solidFill>
              </a:rPr>
              <a:t>Framework adapted from Transition Plan Taskforce guidance:</a:t>
            </a:r>
          </a:p>
        </p:txBody>
      </p:sp>
    </p:spTree>
    <p:extLst>
      <p:ext uri="{BB962C8B-B14F-4D97-AF65-F5344CB8AC3E}">
        <p14:creationId xmlns:p14="http://schemas.microsoft.com/office/powerpoint/2010/main" val="1106491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9C62568-596C-AD6C-9D7A-434EBD0AC916}"/>
              </a:ext>
            </a:extLst>
          </p:cNvPr>
          <p:cNvSpPr/>
          <p:nvPr/>
        </p:nvSpPr>
        <p:spPr>
          <a:xfrm>
            <a:off x="5762360" y="1664054"/>
            <a:ext cx="6029305" cy="4713908"/>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sz="1400">
              <a:solidFill>
                <a:schemeClr val="tx1"/>
              </a:solidFill>
              <a:latin typeface="+mj-lt"/>
            </a:endParaRPr>
          </a:p>
        </p:txBody>
      </p:sp>
      <p:sp>
        <p:nvSpPr>
          <p:cNvPr id="2" name="Title 1">
            <a:extLst>
              <a:ext uri="{FF2B5EF4-FFF2-40B4-BE49-F238E27FC236}">
                <a16:creationId xmlns:a16="http://schemas.microsoft.com/office/drawing/2014/main" id="{9BF21943-E54A-4BC4-2BEA-6A6C4992F74D}"/>
              </a:ext>
            </a:extLst>
          </p:cNvPr>
          <p:cNvSpPr>
            <a:spLocks noGrp="1"/>
          </p:cNvSpPr>
          <p:nvPr>
            <p:ph type="title"/>
          </p:nvPr>
        </p:nvSpPr>
        <p:spPr>
          <a:xfrm>
            <a:off x="428766" y="268209"/>
            <a:ext cx="11362899" cy="697575"/>
          </a:xfrm>
        </p:spPr>
        <p:txBody>
          <a:bodyPr>
            <a:normAutofit fontScale="90000"/>
          </a:bodyPr>
          <a:lstStyle/>
          <a:p>
            <a:r>
              <a:rPr lang="en-GB" sz="3200" dirty="0"/>
              <a:t>Adopters are encouraged to get started with the most relevant disclosures and build breadth and depth over time </a:t>
            </a:r>
          </a:p>
        </p:txBody>
      </p:sp>
      <p:sp>
        <p:nvSpPr>
          <p:cNvPr id="14" name="TextBox 13">
            <a:extLst>
              <a:ext uri="{FF2B5EF4-FFF2-40B4-BE49-F238E27FC236}">
                <a16:creationId xmlns:a16="http://schemas.microsoft.com/office/drawing/2014/main" id="{E729E041-D473-6DEE-1D99-3F6846163AB7}"/>
              </a:ext>
            </a:extLst>
          </p:cNvPr>
          <p:cNvSpPr txBox="1"/>
          <p:nvPr/>
        </p:nvSpPr>
        <p:spPr>
          <a:xfrm>
            <a:off x="436880" y="1187000"/>
            <a:ext cx="10359649" cy="477054"/>
          </a:xfrm>
          <a:prstGeom prst="rect">
            <a:avLst/>
          </a:prstGeom>
        </p:spPr>
        <p:txBody>
          <a:bodyPr vert="horz" lIns="0" tIns="45720" rIns="91440" bIns="45720" rtlCol="0">
            <a:noAutofit/>
          </a:bodyPr>
          <a:lstStyle>
            <a:defPPr>
              <a:defRPr lang="en-US"/>
            </a:defPPr>
            <a:lvl1pPr indent="0">
              <a:lnSpc>
                <a:spcPts val="1500"/>
              </a:lnSpc>
              <a:spcBef>
                <a:spcPts val="400"/>
              </a:spcBef>
              <a:spcAft>
                <a:spcPts val="600"/>
              </a:spcAft>
              <a:buFont typeface="Arial" panose="020B0604020202020204" pitchFamily="34" charset="0"/>
              <a:buNone/>
              <a:defRPr sz="1250">
                <a:solidFill>
                  <a:schemeClr val="tx2"/>
                </a:solidFill>
              </a:defRPr>
            </a:lvl1pPr>
            <a:lvl2pPr marL="0" indent="0">
              <a:lnSpc>
                <a:spcPct val="90000"/>
              </a:lnSpc>
              <a:spcBef>
                <a:spcPts val="500"/>
              </a:spcBef>
              <a:spcAft>
                <a:spcPts val="600"/>
              </a:spcAft>
              <a:buFont typeface="Arial" panose="020B0604020202020204" pitchFamily="34" charset="0"/>
              <a:buNone/>
              <a:tabLst/>
              <a:defRPr sz="2000" b="0" i="0">
                <a:latin typeface="Lora" pitchFamily="2" charset="77"/>
              </a:defRPr>
            </a:lvl2pPr>
            <a:lvl3pPr marL="0" indent="0">
              <a:lnSpc>
                <a:spcPct val="90000"/>
              </a:lnSpc>
              <a:spcBef>
                <a:spcPts val="500"/>
              </a:spcBef>
              <a:spcAft>
                <a:spcPts val="600"/>
              </a:spcAft>
              <a:buFont typeface="Arial" panose="020B0604020202020204" pitchFamily="34" charset="0"/>
              <a:buNone/>
              <a:tabLst/>
              <a:defRPr sz="1400" b="0" i="0">
                <a:latin typeface="Lora" pitchFamily="2" charset="77"/>
              </a:defRPr>
            </a:lvl3pPr>
            <a:lvl4pPr marL="7938" indent="0">
              <a:lnSpc>
                <a:spcPct val="90000"/>
              </a:lnSpc>
              <a:spcBef>
                <a:spcPts val="500"/>
              </a:spcBef>
              <a:spcAft>
                <a:spcPts val="600"/>
              </a:spcAft>
              <a:buFont typeface="Arial" panose="020B0604020202020204" pitchFamily="34" charset="0"/>
              <a:buNone/>
              <a:tabLst/>
              <a:defRPr sz="1400"/>
            </a:lvl4pPr>
            <a:lvl5pPr marL="201613" indent="-201613">
              <a:lnSpc>
                <a:spcPct val="90000"/>
              </a:lnSpc>
              <a:spcBef>
                <a:spcPts val="500"/>
              </a:spcBef>
              <a:buFont typeface="Arial" panose="020B0604020202020204" pitchFamily="34" charset="0"/>
              <a:buChar char="•"/>
              <a:tabLst/>
              <a:defRPr sz="1250"/>
            </a:lvl5pPr>
            <a:lvl6pPr marL="400050" indent="-179388">
              <a:lnSpc>
                <a:spcPct val="90000"/>
              </a:lnSpc>
              <a:spcBef>
                <a:spcPts val="500"/>
              </a:spcBef>
              <a:buFont typeface="System Font Regular"/>
              <a:buChar char="–"/>
              <a:tabLst/>
              <a:defRPr sz="125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GB" dirty="0"/>
          </a:p>
        </p:txBody>
      </p:sp>
      <p:sp>
        <p:nvSpPr>
          <p:cNvPr id="4" name="TextBox 3">
            <a:extLst>
              <a:ext uri="{FF2B5EF4-FFF2-40B4-BE49-F238E27FC236}">
                <a16:creationId xmlns:a16="http://schemas.microsoft.com/office/drawing/2014/main" id="{795035ED-AA2C-21BA-95EF-99877BEE6662}"/>
              </a:ext>
            </a:extLst>
          </p:cNvPr>
          <p:cNvSpPr txBox="1"/>
          <p:nvPr/>
        </p:nvSpPr>
        <p:spPr>
          <a:xfrm>
            <a:off x="6096000" y="6537987"/>
            <a:ext cx="5956300" cy="215444"/>
          </a:xfrm>
          <a:prstGeom prst="rect">
            <a:avLst/>
          </a:prstGeom>
          <a:noFill/>
        </p:spPr>
        <p:txBody>
          <a:bodyPr wrap="square">
            <a:spAutoFit/>
          </a:bodyPr>
          <a:lstStyle/>
          <a:p>
            <a:pPr algn="r"/>
            <a:r>
              <a:rPr lang="en-US" sz="800" i="1"/>
              <a:t>Source: </a:t>
            </a:r>
            <a:r>
              <a:rPr lang="en-GB" sz="800" i="1">
                <a:solidFill>
                  <a:schemeClr val="tx2"/>
                </a:solidFill>
                <a:hlinkClick r:id="rId3">
                  <a:extLst>
                    <a:ext uri="{A12FA001-AC4F-418D-AE19-62706E023703}">
                      <ahyp:hlinkClr xmlns:ahyp="http://schemas.microsoft.com/office/drawing/2018/hyperlinkcolor" val="tx"/>
                    </a:ext>
                  </a:extLst>
                </a:hlinkClick>
              </a:rPr>
              <a:t>TNFD FAQs </a:t>
            </a:r>
            <a:endParaRPr lang="en-GB" sz="800" i="1">
              <a:solidFill>
                <a:schemeClr val="tx2"/>
              </a:solidFill>
            </a:endParaRPr>
          </a:p>
        </p:txBody>
      </p:sp>
      <p:cxnSp>
        <p:nvCxnSpPr>
          <p:cNvPr id="5" name="Straight Connector 4">
            <a:extLst>
              <a:ext uri="{FF2B5EF4-FFF2-40B4-BE49-F238E27FC236}">
                <a16:creationId xmlns:a16="http://schemas.microsoft.com/office/drawing/2014/main" id="{BD419562-129F-0E57-1FE1-A611DC6D9395}"/>
              </a:ext>
            </a:extLst>
          </p:cNvPr>
          <p:cNvCxnSpPr>
            <a:cxnSpLocks/>
          </p:cNvCxnSpPr>
          <p:nvPr/>
        </p:nvCxnSpPr>
        <p:spPr>
          <a:xfrm flipH="1">
            <a:off x="6096000" y="6537987"/>
            <a:ext cx="5869900"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C32B887-806F-5CF7-64AF-567F54AC7EE9}"/>
              </a:ext>
            </a:extLst>
          </p:cNvPr>
          <p:cNvSpPr txBox="1"/>
          <p:nvPr/>
        </p:nvSpPr>
        <p:spPr>
          <a:xfrm>
            <a:off x="5874664" y="1747734"/>
            <a:ext cx="4320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mj-lt"/>
                <a:ea typeface="+mn-ea"/>
                <a:cs typeface="+mn-cs"/>
              </a:rPr>
              <a:t>Learnings from early reporters</a:t>
            </a:r>
            <a:endParaRPr kumimoji="0" lang="en-GB" sz="1600" i="0" u="none" strike="noStrike" kern="1200" cap="none" spc="0" normalizeH="0" baseline="0" noProof="0">
              <a:ln>
                <a:noFill/>
              </a:ln>
              <a:solidFill>
                <a:srgbClr val="000000"/>
              </a:solidFill>
              <a:effectLst/>
              <a:uLnTx/>
              <a:uFillTx/>
              <a:latin typeface="+mj-lt"/>
              <a:ea typeface="+mn-ea"/>
              <a:cs typeface="+mn-cs"/>
            </a:endParaRPr>
          </a:p>
        </p:txBody>
      </p:sp>
      <p:sp>
        <p:nvSpPr>
          <p:cNvPr id="25" name="TextBox 24">
            <a:extLst>
              <a:ext uri="{FF2B5EF4-FFF2-40B4-BE49-F238E27FC236}">
                <a16:creationId xmlns:a16="http://schemas.microsoft.com/office/drawing/2014/main" id="{0500CE42-D0AD-D551-12FD-763349AF8A6B}"/>
              </a:ext>
            </a:extLst>
          </p:cNvPr>
          <p:cNvSpPr txBox="1"/>
          <p:nvPr/>
        </p:nvSpPr>
        <p:spPr>
          <a:xfrm>
            <a:off x="6009276" y="2183533"/>
            <a:ext cx="5667655" cy="73866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a:ln>
                  <a:noFill/>
                </a:ln>
                <a:solidFill>
                  <a:srgbClr val="000000"/>
                </a:solidFill>
                <a:effectLst/>
                <a:uLnTx/>
                <a:uFillTx/>
                <a:latin typeface="Nunito"/>
                <a:ea typeface="+mn-ea"/>
                <a:cs typeface="+mn-cs"/>
              </a:rPr>
              <a:t>Most reporters start with a high-level materiality assessment to prioritise future work. Most reporters are choosing to report against only a handful of disclosures</a:t>
            </a:r>
          </a:p>
        </p:txBody>
      </p:sp>
      <p:sp>
        <p:nvSpPr>
          <p:cNvPr id="29" name="TextBox 28">
            <a:extLst>
              <a:ext uri="{FF2B5EF4-FFF2-40B4-BE49-F238E27FC236}">
                <a16:creationId xmlns:a16="http://schemas.microsoft.com/office/drawing/2014/main" id="{574757D3-6DC0-A81B-D4CB-FC2F0707A0AA}"/>
              </a:ext>
            </a:extLst>
          </p:cNvPr>
          <p:cNvSpPr txBox="1"/>
          <p:nvPr/>
        </p:nvSpPr>
        <p:spPr>
          <a:xfrm>
            <a:off x="6009276" y="3069443"/>
            <a:ext cx="5667655" cy="73866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a:ln>
                  <a:noFill/>
                </a:ln>
                <a:solidFill>
                  <a:srgbClr val="000000"/>
                </a:solidFill>
                <a:effectLst/>
                <a:uLnTx/>
                <a:uFillTx/>
                <a:latin typeface="Nunito"/>
                <a:ea typeface="+mn-ea"/>
                <a:cs typeface="+mn-cs"/>
              </a:rPr>
              <a:t>Within LEAP, most reporters focus on impacts and dependencies (Locate and Evaluate) with few reporters quantifying financial risks (Assess)</a:t>
            </a:r>
          </a:p>
        </p:txBody>
      </p:sp>
      <p:sp>
        <p:nvSpPr>
          <p:cNvPr id="33" name="TextBox 32">
            <a:extLst>
              <a:ext uri="{FF2B5EF4-FFF2-40B4-BE49-F238E27FC236}">
                <a16:creationId xmlns:a16="http://schemas.microsoft.com/office/drawing/2014/main" id="{3BA2BEB2-9CFB-1B06-B31B-B50708E2C86B}"/>
              </a:ext>
            </a:extLst>
          </p:cNvPr>
          <p:cNvSpPr txBox="1"/>
          <p:nvPr/>
        </p:nvSpPr>
        <p:spPr>
          <a:xfrm>
            <a:off x="6009276" y="3955353"/>
            <a:ext cx="5667655" cy="95410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srgbClr val="000000"/>
                </a:solidFill>
                <a:effectLst/>
                <a:uLnTx/>
                <a:uFillTx/>
                <a:latin typeface="Nunito"/>
                <a:ea typeface="+mn-ea"/>
                <a:cs typeface="+mn-cs"/>
              </a:rPr>
              <a:t>Most reports are combined with climate / TCFD. Reporters have found a high degree of consistency with their TCFD reports for the strategy and governance pillars. Some reports have included correspondence with other reporting frameworks e.g. GRI, CSRD</a:t>
            </a:r>
          </a:p>
        </p:txBody>
      </p:sp>
      <p:sp>
        <p:nvSpPr>
          <p:cNvPr id="37" name="TextBox 36">
            <a:extLst>
              <a:ext uri="{FF2B5EF4-FFF2-40B4-BE49-F238E27FC236}">
                <a16:creationId xmlns:a16="http://schemas.microsoft.com/office/drawing/2014/main" id="{3FC00E85-0606-2966-8790-CC9E3A80319D}"/>
              </a:ext>
            </a:extLst>
          </p:cNvPr>
          <p:cNvSpPr txBox="1"/>
          <p:nvPr/>
        </p:nvSpPr>
        <p:spPr>
          <a:xfrm>
            <a:off x="6009276" y="5056706"/>
            <a:ext cx="5667655"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srgbClr val="000000"/>
                </a:solidFill>
                <a:effectLst/>
                <a:uLnTx/>
                <a:uFillTx/>
                <a:latin typeface="Nunito"/>
                <a:ea typeface="+mn-ea"/>
                <a:cs typeface="+mn-cs"/>
              </a:rPr>
              <a:t>Many businesses have expanded on existing stakeholder engagement strategies to include nature-related issues</a:t>
            </a:r>
            <a:endParaRPr kumimoji="0" lang="en-GB" sz="1400" b="0" i="0" u="none" strike="noStrike" kern="1200" cap="none" spc="0" normalizeH="0" baseline="0" noProof="0">
              <a:ln>
                <a:noFill/>
              </a:ln>
              <a:solidFill>
                <a:srgbClr val="000000"/>
              </a:solidFill>
              <a:effectLst/>
              <a:uLnTx/>
              <a:uFillTx/>
              <a:latin typeface="Nunito"/>
              <a:ea typeface="+mn-ea"/>
              <a:cs typeface="+mn-cs"/>
            </a:endParaRPr>
          </a:p>
        </p:txBody>
      </p:sp>
      <p:sp>
        <p:nvSpPr>
          <p:cNvPr id="43" name="TextBox 42">
            <a:extLst>
              <a:ext uri="{FF2B5EF4-FFF2-40B4-BE49-F238E27FC236}">
                <a16:creationId xmlns:a16="http://schemas.microsoft.com/office/drawing/2014/main" id="{31224809-6856-316D-8C89-3E45FFE349A8}"/>
              </a:ext>
            </a:extLst>
          </p:cNvPr>
          <p:cNvSpPr txBox="1"/>
          <p:nvPr/>
        </p:nvSpPr>
        <p:spPr>
          <a:xfrm>
            <a:off x="6009276" y="5727170"/>
            <a:ext cx="5667655"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srgbClr val="000000"/>
                </a:solidFill>
                <a:effectLst/>
                <a:uLnTx/>
                <a:uFillTx/>
                <a:latin typeface="Nunito"/>
                <a:ea typeface="+mn-ea"/>
                <a:cs typeface="+mn-cs"/>
              </a:rPr>
              <a:t>Most reports have detailed future scope of disclosures for next report iteration</a:t>
            </a:r>
            <a:endParaRPr kumimoji="0" lang="en-GB" sz="1400" b="0" i="0" u="none" strike="noStrike" kern="1200" cap="none" spc="0" normalizeH="0" baseline="0" noProof="0">
              <a:ln>
                <a:noFill/>
              </a:ln>
              <a:solidFill>
                <a:srgbClr val="000000"/>
              </a:solidFill>
              <a:effectLst/>
              <a:uLnTx/>
              <a:uFillTx/>
              <a:latin typeface="Nunito"/>
              <a:ea typeface="+mn-ea"/>
              <a:cs typeface="+mn-cs"/>
            </a:endParaRPr>
          </a:p>
        </p:txBody>
      </p:sp>
      <p:grpSp>
        <p:nvGrpSpPr>
          <p:cNvPr id="28" name="Group 27">
            <a:extLst>
              <a:ext uri="{FF2B5EF4-FFF2-40B4-BE49-F238E27FC236}">
                <a16:creationId xmlns:a16="http://schemas.microsoft.com/office/drawing/2014/main" id="{16B4A509-EA19-8937-A5CC-43887B754E8D}"/>
              </a:ext>
            </a:extLst>
          </p:cNvPr>
          <p:cNvGrpSpPr/>
          <p:nvPr/>
        </p:nvGrpSpPr>
        <p:grpSpPr>
          <a:xfrm>
            <a:off x="674880" y="2211498"/>
            <a:ext cx="4735735" cy="1258335"/>
            <a:chOff x="838765" y="2066204"/>
            <a:chExt cx="4735735" cy="1258335"/>
          </a:xfrm>
        </p:grpSpPr>
        <p:sp>
          <p:nvSpPr>
            <p:cNvPr id="21" name="TextBox 20">
              <a:extLst>
                <a:ext uri="{FF2B5EF4-FFF2-40B4-BE49-F238E27FC236}">
                  <a16:creationId xmlns:a16="http://schemas.microsoft.com/office/drawing/2014/main" id="{1E9E6F23-88F2-802B-0C96-C334D0EC9CB2}"/>
                </a:ext>
              </a:extLst>
            </p:cNvPr>
            <p:cNvSpPr txBox="1"/>
            <p:nvPr/>
          </p:nvSpPr>
          <p:spPr>
            <a:xfrm>
              <a:off x="1254500" y="2066204"/>
              <a:ext cx="432000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Nunito"/>
                  <a:ea typeface="+mn-ea"/>
                  <a:cs typeface="+mn-cs"/>
                </a:rPr>
                <a:t>Start according to material scope and disclosures, using data available at the time. Apply materiality assessment</a:t>
              </a:r>
            </a:p>
          </p:txBody>
        </p:sp>
        <p:sp>
          <p:nvSpPr>
            <p:cNvPr id="27" name="TextBox 26">
              <a:extLst>
                <a:ext uri="{FF2B5EF4-FFF2-40B4-BE49-F238E27FC236}">
                  <a16:creationId xmlns:a16="http://schemas.microsoft.com/office/drawing/2014/main" id="{FEA6E79F-9959-B2EE-38F8-D7DAFF7C681B}"/>
                </a:ext>
              </a:extLst>
            </p:cNvPr>
            <p:cNvSpPr txBox="1"/>
            <p:nvPr/>
          </p:nvSpPr>
          <p:spPr>
            <a:xfrm>
              <a:off x="1254500" y="2992716"/>
              <a:ext cx="4320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Nunito"/>
                  <a:ea typeface="+mn-ea"/>
                  <a:cs typeface="+mn-cs"/>
                </a:rPr>
                <a:t>Publish a report FY24/25 or FY25/26</a:t>
              </a:r>
              <a:endParaRPr kumimoji="0" lang="en-US" sz="1400" b="0" i="0" u="none" strike="noStrike" kern="1200" cap="none" spc="0" normalizeH="0" baseline="0" noProof="0">
                <a:ln>
                  <a:noFill/>
                </a:ln>
                <a:solidFill>
                  <a:srgbClr val="000000"/>
                </a:solidFill>
                <a:effectLst/>
                <a:uLnTx/>
                <a:uFillTx/>
                <a:latin typeface="Nunito"/>
                <a:ea typeface="+mn-ea"/>
                <a:cs typeface="+mn-cs"/>
              </a:endParaRPr>
            </a:p>
          </p:txBody>
        </p:sp>
        <p:pic>
          <p:nvPicPr>
            <p:cNvPr id="9" name="Graphic 8" descr="Badge Tick1 outline">
              <a:extLst>
                <a:ext uri="{FF2B5EF4-FFF2-40B4-BE49-F238E27FC236}">
                  <a16:creationId xmlns:a16="http://schemas.microsoft.com/office/drawing/2014/main" id="{0578D578-407C-D0CA-E681-EDF8AE5441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765" y="2069808"/>
              <a:ext cx="449589" cy="449589"/>
            </a:xfrm>
            <a:prstGeom prst="rect">
              <a:avLst/>
            </a:prstGeom>
          </p:spPr>
        </p:pic>
        <p:pic>
          <p:nvPicPr>
            <p:cNvPr id="10" name="Graphic 9" descr="Badge Tick1 outline">
              <a:extLst>
                <a:ext uri="{FF2B5EF4-FFF2-40B4-BE49-F238E27FC236}">
                  <a16:creationId xmlns:a16="http://schemas.microsoft.com/office/drawing/2014/main" id="{FA9B879B-E141-36A7-CA81-27D42A5BB3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765" y="2874950"/>
              <a:ext cx="449589" cy="449589"/>
            </a:xfrm>
            <a:prstGeom prst="rect">
              <a:avLst/>
            </a:prstGeom>
          </p:spPr>
        </p:pic>
      </p:grpSp>
      <p:grpSp>
        <p:nvGrpSpPr>
          <p:cNvPr id="26" name="Group 25">
            <a:extLst>
              <a:ext uri="{FF2B5EF4-FFF2-40B4-BE49-F238E27FC236}">
                <a16:creationId xmlns:a16="http://schemas.microsoft.com/office/drawing/2014/main" id="{762E8CA5-94B5-AE0F-6A24-D2568E69CEAD}"/>
              </a:ext>
            </a:extLst>
          </p:cNvPr>
          <p:cNvGrpSpPr/>
          <p:nvPr/>
        </p:nvGrpSpPr>
        <p:grpSpPr>
          <a:xfrm>
            <a:off x="674880" y="4140780"/>
            <a:ext cx="4735735" cy="1975447"/>
            <a:chOff x="838765" y="4514825"/>
            <a:chExt cx="4735735" cy="1975447"/>
          </a:xfrm>
        </p:grpSpPr>
        <p:sp>
          <p:nvSpPr>
            <p:cNvPr id="31" name="TextBox 30">
              <a:extLst>
                <a:ext uri="{FF2B5EF4-FFF2-40B4-BE49-F238E27FC236}">
                  <a16:creationId xmlns:a16="http://schemas.microsoft.com/office/drawing/2014/main" id="{C6EE95D9-CB23-48FF-67C9-D4B09903A689}"/>
                </a:ext>
              </a:extLst>
            </p:cNvPr>
            <p:cNvSpPr txBox="1"/>
            <p:nvPr/>
          </p:nvSpPr>
          <p:spPr>
            <a:xfrm>
              <a:off x="1254500" y="4585869"/>
              <a:ext cx="4320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Nunito"/>
                  <a:ea typeface="+mn-ea"/>
                  <a:cs typeface="+mn-cs"/>
                </a:rPr>
                <a:t>Conducting a LEAP assessment</a:t>
              </a:r>
            </a:p>
          </p:txBody>
        </p:sp>
        <p:sp>
          <p:nvSpPr>
            <p:cNvPr id="35" name="TextBox 34">
              <a:extLst>
                <a:ext uri="{FF2B5EF4-FFF2-40B4-BE49-F238E27FC236}">
                  <a16:creationId xmlns:a16="http://schemas.microsoft.com/office/drawing/2014/main" id="{74B6446F-417E-F208-3881-DC3CC35B9589}"/>
                </a:ext>
              </a:extLst>
            </p:cNvPr>
            <p:cNvSpPr txBox="1"/>
            <p:nvPr/>
          </p:nvSpPr>
          <p:spPr>
            <a:xfrm>
              <a:off x="1254500" y="5243635"/>
              <a:ext cx="4320000" cy="523220"/>
            </a:xfrm>
            <a:prstGeom prst="rect">
              <a:avLst/>
            </a:prstGeom>
            <a:noFill/>
          </p:spPr>
          <p:txBody>
            <a:bodyPr wrap="square" lIns="91440" tIns="45720" rIns="91440" bIns="45720" anchor="t">
              <a:spAutoFit/>
            </a:bodyPr>
            <a:lstStyle/>
            <a:p>
              <a:pPr>
                <a:defRPr/>
              </a:pPr>
              <a:r>
                <a:rPr lang="en-GB" sz="1400" dirty="0">
                  <a:solidFill>
                    <a:srgbClr val="000000"/>
                  </a:solidFill>
                  <a:latin typeface="Nunito"/>
                </a:rPr>
                <a:t>Disclosing against</a:t>
              </a:r>
              <a:r>
                <a:rPr kumimoji="0" lang="en-GB" sz="1400" b="0" i="0" u="none" strike="noStrike" kern="1200" cap="none" spc="0" normalizeH="0" baseline="0" noProof="0" dirty="0">
                  <a:ln>
                    <a:noFill/>
                  </a:ln>
                  <a:solidFill>
                    <a:srgbClr val="000000"/>
                  </a:solidFill>
                  <a:effectLst/>
                  <a:uLnTx/>
                  <a:uFillTx/>
                  <a:latin typeface="Nunito"/>
                  <a:ea typeface="+mn-ea"/>
                  <a:cs typeface="+mn-cs"/>
                </a:rPr>
                <a:t> all 14 TNFD recommended disclosures</a:t>
              </a:r>
            </a:p>
          </p:txBody>
        </p:sp>
        <p:sp>
          <p:nvSpPr>
            <p:cNvPr id="41" name="TextBox 40">
              <a:extLst>
                <a:ext uri="{FF2B5EF4-FFF2-40B4-BE49-F238E27FC236}">
                  <a16:creationId xmlns:a16="http://schemas.microsoft.com/office/drawing/2014/main" id="{6759AC87-5526-09F4-2547-9371D3848EDD}"/>
                </a:ext>
              </a:extLst>
            </p:cNvPr>
            <p:cNvSpPr txBox="1"/>
            <p:nvPr/>
          </p:nvSpPr>
          <p:spPr>
            <a:xfrm>
              <a:off x="1254500" y="6116843"/>
              <a:ext cx="4320000"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0000"/>
                  </a:solidFill>
                  <a:latin typeface="Nunito"/>
                </a:rPr>
                <a:t>Reporting</a:t>
              </a:r>
              <a:r>
                <a:rPr kumimoji="0" lang="en-GB" sz="1400" b="0" i="0" u="none" strike="noStrike" kern="1200" cap="none" spc="0" normalizeH="0" baseline="0" noProof="0" dirty="0">
                  <a:ln>
                    <a:noFill/>
                  </a:ln>
                  <a:solidFill>
                    <a:srgbClr val="000000"/>
                  </a:solidFill>
                  <a:effectLst/>
                  <a:uLnTx/>
                  <a:uFillTx/>
                  <a:latin typeface="Nunito"/>
                  <a:ea typeface="+mn-ea"/>
                  <a:cs typeface="+mn-cs"/>
                </a:rPr>
                <a:t> on all of the recommended metrics</a:t>
              </a:r>
            </a:p>
          </p:txBody>
        </p:sp>
        <p:pic>
          <p:nvPicPr>
            <p:cNvPr id="6" name="Graphic 5" descr="No sign outline">
              <a:extLst>
                <a:ext uri="{FF2B5EF4-FFF2-40B4-BE49-F238E27FC236}">
                  <a16:creationId xmlns:a16="http://schemas.microsoft.com/office/drawing/2014/main" id="{C1759DC9-83BE-EFAE-18C6-CC701E49D9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765" y="4514825"/>
              <a:ext cx="453257" cy="453257"/>
            </a:xfrm>
            <a:prstGeom prst="rect">
              <a:avLst/>
            </a:prstGeom>
          </p:spPr>
        </p:pic>
        <p:pic>
          <p:nvPicPr>
            <p:cNvPr id="11" name="Graphic 10" descr="No sign outline">
              <a:extLst>
                <a:ext uri="{FF2B5EF4-FFF2-40B4-BE49-F238E27FC236}">
                  <a16:creationId xmlns:a16="http://schemas.microsoft.com/office/drawing/2014/main" id="{51363CE5-33BD-4498-543F-0435E9066C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765" y="5207520"/>
              <a:ext cx="453257" cy="453257"/>
            </a:xfrm>
            <a:prstGeom prst="rect">
              <a:avLst/>
            </a:prstGeom>
          </p:spPr>
        </p:pic>
        <p:pic>
          <p:nvPicPr>
            <p:cNvPr id="12" name="Graphic 11" descr="No sign outline">
              <a:extLst>
                <a:ext uri="{FF2B5EF4-FFF2-40B4-BE49-F238E27FC236}">
                  <a16:creationId xmlns:a16="http://schemas.microsoft.com/office/drawing/2014/main" id="{6E045356-8F3B-3112-68F4-830413D0DB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765" y="6037015"/>
              <a:ext cx="453257" cy="453257"/>
            </a:xfrm>
            <a:prstGeom prst="rect">
              <a:avLst/>
            </a:prstGeom>
          </p:spPr>
        </p:pic>
      </p:grpSp>
      <p:sp>
        <p:nvSpPr>
          <p:cNvPr id="15" name="TextBox 14">
            <a:extLst>
              <a:ext uri="{FF2B5EF4-FFF2-40B4-BE49-F238E27FC236}">
                <a16:creationId xmlns:a16="http://schemas.microsoft.com/office/drawing/2014/main" id="{B1F1B7B3-D329-0D72-B539-89CE9954D0BE}"/>
              </a:ext>
            </a:extLst>
          </p:cNvPr>
          <p:cNvSpPr txBox="1"/>
          <p:nvPr/>
        </p:nvSpPr>
        <p:spPr>
          <a:xfrm>
            <a:off x="540268" y="1775688"/>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mj-lt"/>
              </a:rPr>
              <a:t>Adoption means:</a:t>
            </a:r>
            <a:endParaRPr kumimoji="0" lang="en-GB" i="0" u="none" strike="noStrike" kern="1200" cap="none" spc="0" normalizeH="0" baseline="0" noProof="0">
              <a:ln>
                <a:noFill/>
              </a:ln>
              <a:solidFill>
                <a:srgbClr val="000000"/>
              </a:solidFill>
              <a:effectLst/>
              <a:uLnTx/>
              <a:uFillTx/>
              <a:latin typeface="+mj-lt"/>
              <a:ea typeface="+mn-ea"/>
              <a:cs typeface="+mn-cs"/>
            </a:endParaRPr>
          </a:p>
        </p:txBody>
      </p:sp>
      <p:sp>
        <p:nvSpPr>
          <p:cNvPr id="22" name="TextBox 21">
            <a:extLst>
              <a:ext uri="{FF2B5EF4-FFF2-40B4-BE49-F238E27FC236}">
                <a16:creationId xmlns:a16="http://schemas.microsoft.com/office/drawing/2014/main" id="{A38B00EE-55C5-954C-F93A-CE558560A37F}"/>
              </a:ext>
            </a:extLst>
          </p:cNvPr>
          <p:cNvSpPr txBox="1"/>
          <p:nvPr/>
        </p:nvSpPr>
        <p:spPr>
          <a:xfrm>
            <a:off x="540268" y="3705796"/>
            <a:ext cx="4320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mj-lt"/>
              </a:rPr>
              <a:t>Adoption does not require:</a:t>
            </a:r>
            <a:endParaRPr kumimoji="0" lang="en-GB" i="0" u="none" strike="noStrike" kern="1200" cap="none" spc="0" normalizeH="0" baseline="0" noProof="0">
              <a:ln>
                <a:noFill/>
              </a:ln>
              <a:solidFill>
                <a:srgbClr val="000000"/>
              </a:solidFill>
              <a:effectLst/>
              <a:uLnTx/>
              <a:uFillTx/>
              <a:latin typeface="+mj-lt"/>
              <a:ea typeface="+mn-ea"/>
              <a:cs typeface="+mn-cs"/>
            </a:endParaRPr>
          </a:p>
        </p:txBody>
      </p:sp>
      <p:sp>
        <p:nvSpPr>
          <p:cNvPr id="7" name="TextBox 6">
            <a:extLst>
              <a:ext uri="{FF2B5EF4-FFF2-40B4-BE49-F238E27FC236}">
                <a16:creationId xmlns:a16="http://schemas.microsoft.com/office/drawing/2014/main" id="{0CF05F0B-0151-A6AE-98C7-2EBAC72B1B47}"/>
              </a:ext>
            </a:extLst>
          </p:cNvPr>
          <p:cNvSpPr txBox="1"/>
          <p:nvPr/>
        </p:nvSpPr>
        <p:spPr>
          <a:xfrm>
            <a:off x="436879" y="1274950"/>
            <a:ext cx="11362899" cy="350786"/>
          </a:xfrm>
          <a:prstGeom prst="rect">
            <a:avLst/>
          </a:prstGeom>
        </p:spPr>
        <p:txBody>
          <a:bodyPr vert="horz" lIns="0" tIns="45720" rIns="91440" bIns="45720" rtlCol="0">
            <a:noAutofit/>
          </a:bodyPr>
          <a:lstStyle>
            <a:defPPr>
              <a:defRPr lang="en-US"/>
            </a:defPPr>
            <a:lvl1pPr indent="0">
              <a:lnSpc>
                <a:spcPts val="1500"/>
              </a:lnSpc>
              <a:spcBef>
                <a:spcPts val="400"/>
              </a:spcBef>
              <a:spcAft>
                <a:spcPts val="600"/>
              </a:spcAft>
              <a:buFont typeface="Arial" panose="020B0604020202020204" pitchFamily="34" charset="0"/>
              <a:buNone/>
              <a:defRPr sz="1250">
                <a:solidFill>
                  <a:schemeClr val="tx2"/>
                </a:solidFill>
              </a:defRPr>
            </a:lvl1pPr>
            <a:lvl2pPr marL="0" indent="0">
              <a:lnSpc>
                <a:spcPct val="90000"/>
              </a:lnSpc>
              <a:spcBef>
                <a:spcPts val="500"/>
              </a:spcBef>
              <a:spcAft>
                <a:spcPts val="600"/>
              </a:spcAft>
              <a:buFont typeface="Arial" panose="020B0604020202020204" pitchFamily="34" charset="0"/>
              <a:buNone/>
              <a:tabLst/>
              <a:defRPr sz="2000" b="0" i="0">
                <a:latin typeface="Lora" pitchFamily="2" charset="77"/>
              </a:defRPr>
            </a:lvl2pPr>
            <a:lvl3pPr marL="0" indent="0">
              <a:lnSpc>
                <a:spcPct val="90000"/>
              </a:lnSpc>
              <a:spcBef>
                <a:spcPts val="500"/>
              </a:spcBef>
              <a:spcAft>
                <a:spcPts val="600"/>
              </a:spcAft>
              <a:buFont typeface="Arial" panose="020B0604020202020204" pitchFamily="34" charset="0"/>
              <a:buNone/>
              <a:tabLst/>
              <a:defRPr sz="1400" b="0" i="0">
                <a:latin typeface="Lora" pitchFamily="2" charset="77"/>
              </a:defRPr>
            </a:lvl3pPr>
            <a:lvl4pPr marL="7938" indent="0">
              <a:lnSpc>
                <a:spcPct val="90000"/>
              </a:lnSpc>
              <a:spcBef>
                <a:spcPts val="500"/>
              </a:spcBef>
              <a:spcAft>
                <a:spcPts val="600"/>
              </a:spcAft>
              <a:buFont typeface="Arial" panose="020B0604020202020204" pitchFamily="34" charset="0"/>
              <a:buNone/>
              <a:tabLst/>
              <a:defRPr sz="1400"/>
            </a:lvl4pPr>
            <a:lvl5pPr marL="201613" indent="-201613">
              <a:lnSpc>
                <a:spcPct val="90000"/>
              </a:lnSpc>
              <a:spcBef>
                <a:spcPts val="500"/>
              </a:spcBef>
              <a:buFont typeface="Arial" panose="020B0604020202020204" pitchFamily="34" charset="0"/>
              <a:buChar char="•"/>
              <a:tabLst/>
              <a:defRPr sz="1250"/>
            </a:lvl5pPr>
            <a:lvl6pPr marL="400050" indent="-179388">
              <a:lnSpc>
                <a:spcPct val="90000"/>
              </a:lnSpc>
              <a:spcBef>
                <a:spcPts val="500"/>
              </a:spcBef>
              <a:buFont typeface="System Font Regular"/>
              <a:buChar char="–"/>
              <a:tabLst/>
              <a:defRPr sz="125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Companies are </a:t>
            </a:r>
            <a:r>
              <a:rPr lang="en-GB" dirty="0">
                <a:hlinkClick r:id="rId8"/>
              </a:rPr>
              <a:t>registering with TNFD </a:t>
            </a:r>
            <a:r>
              <a:rPr lang="en-GB" dirty="0"/>
              <a:t>as an adopter to signal their intent to report in the future</a:t>
            </a:r>
          </a:p>
        </p:txBody>
      </p:sp>
    </p:spTree>
    <p:extLst>
      <p:ext uri="{BB962C8B-B14F-4D97-AF65-F5344CB8AC3E}">
        <p14:creationId xmlns:p14="http://schemas.microsoft.com/office/powerpoint/2010/main" val="729960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8463F-D8C7-5092-BDB4-862DE7F0E7BC}"/>
              </a:ext>
            </a:extLst>
          </p:cNvPr>
          <p:cNvSpPr>
            <a:spLocks noGrp="1"/>
          </p:cNvSpPr>
          <p:nvPr>
            <p:ph type="title"/>
          </p:nvPr>
        </p:nvSpPr>
        <p:spPr>
          <a:xfrm>
            <a:off x="413041" y="352492"/>
            <a:ext cx="10515600" cy="515986"/>
          </a:xfrm>
        </p:spPr>
        <p:txBody>
          <a:bodyPr/>
          <a:lstStyle/>
          <a:p>
            <a:r>
              <a:rPr lang="en-GB" sz="2800" dirty="0"/>
              <a:t>About the authors</a:t>
            </a:r>
          </a:p>
        </p:txBody>
      </p:sp>
      <p:sp>
        <p:nvSpPr>
          <p:cNvPr id="4" name="Slide Number Placeholder 3">
            <a:extLst>
              <a:ext uri="{FF2B5EF4-FFF2-40B4-BE49-F238E27FC236}">
                <a16:creationId xmlns:a16="http://schemas.microsoft.com/office/drawing/2014/main" id="{D2DA3E8F-0AED-804F-0A93-3483AD549B4C}"/>
              </a:ext>
            </a:extLst>
          </p:cNvPr>
          <p:cNvSpPr>
            <a:spLocks noGrp="1"/>
          </p:cNvSpPr>
          <p:nvPr>
            <p:ph type="sldNum" sz="quarter" idx="11"/>
          </p:nvPr>
        </p:nvSpPr>
        <p:spPr/>
        <p:txBody>
          <a:bodyPr/>
          <a:lstStyle/>
          <a:p>
            <a:fld id="{52F95D05-FE17-614A-8531-452A8DD60899}" type="slidenum">
              <a:rPr lang="en-US" smtClean="0"/>
              <a:pPr/>
              <a:t>28</a:t>
            </a:fld>
            <a:endParaRPr lang="en-US"/>
          </a:p>
        </p:txBody>
      </p:sp>
      <p:sp>
        <p:nvSpPr>
          <p:cNvPr id="5" name="Content Placeholder 4">
            <a:extLst>
              <a:ext uri="{FF2B5EF4-FFF2-40B4-BE49-F238E27FC236}">
                <a16:creationId xmlns:a16="http://schemas.microsoft.com/office/drawing/2014/main" id="{30591267-7ADF-EBCC-CED1-58963FBF5B68}"/>
              </a:ext>
            </a:extLst>
          </p:cNvPr>
          <p:cNvSpPr>
            <a:spLocks noGrp="1"/>
          </p:cNvSpPr>
          <p:nvPr>
            <p:ph sz="quarter" idx="12"/>
          </p:nvPr>
        </p:nvSpPr>
        <p:spPr/>
        <p:txBody>
          <a:bodyPr/>
          <a:lstStyle/>
          <a:p>
            <a:pPr>
              <a:lnSpc>
                <a:spcPct val="107000"/>
              </a:lnSpc>
              <a:spcAft>
                <a:spcPts val="800"/>
              </a:spcAft>
            </a:pPr>
            <a:r>
              <a:rPr lang="en-GB" sz="1200" dirty="0">
                <a:effectLst/>
                <a:ea typeface="Aptos" panose="020B0004020202020204" pitchFamily="34" charset="0"/>
                <a:cs typeface="Aptos" panose="020B0004020202020204" pitchFamily="34" charset="0"/>
                <a:hlinkClick r:id="rId2"/>
              </a:rPr>
              <a:t>The Green Finance Institute (GFI) </a:t>
            </a:r>
            <a:r>
              <a:rPr lang="en-GB" sz="1200" dirty="0">
                <a:effectLst/>
                <a:ea typeface="Aptos" panose="020B0004020202020204" pitchFamily="34" charset="0"/>
                <a:cs typeface="Aptos" panose="020B0004020202020204" pitchFamily="34" charset="0"/>
              </a:rPr>
              <a:t>was established with support from the UK Government and the City of London in 2019 to partner on unlocking private sector finance to meet net zero and nature targets. The organisation works across multiple sectors, convening key stakeholders to identify barriers and develop solutions. Most recently, GFI CEO, Dr Rhian Mari Thomas OBE, acted </a:t>
            </a:r>
            <a:r>
              <a:rPr lang="en-GB" sz="1200" dirty="0">
                <a:effectLst/>
                <a:ea typeface="Arial" panose="020B0604020202020204" pitchFamily="34" charset="0"/>
                <a:cs typeface="Aptos" panose="020B0004020202020204" pitchFamily="34" charset="0"/>
              </a:rPr>
              <a:t>as </a:t>
            </a:r>
            <a:r>
              <a:rPr lang="en-GB" sz="1200" dirty="0">
                <a:effectLst/>
                <a:highlight>
                  <a:srgbClr val="FFFFFF"/>
                </a:highlight>
                <a:ea typeface="Arial" panose="020B0604020202020204" pitchFamily="34" charset="0"/>
                <a:cs typeface="Aptos" panose="020B0004020202020204" pitchFamily="34" charset="0"/>
              </a:rPr>
              <a:t>chair of the independent taskforce established to advise on the National Wealth Fund.</a:t>
            </a:r>
            <a:endParaRPr lang="en-GB" sz="1200" dirty="0">
              <a:effectLst/>
              <a:ea typeface="Aptos" panose="020B0004020202020204" pitchFamily="34" charset="0"/>
              <a:cs typeface="Aptos" panose="020B0004020202020204" pitchFamily="34" charset="0"/>
            </a:endParaRPr>
          </a:p>
          <a:p>
            <a:pPr>
              <a:lnSpc>
                <a:spcPct val="107000"/>
              </a:lnSpc>
              <a:spcAft>
                <a:spcPts val="800"/>
              </a:spcAft>
            </a:pPr>
            <a:r>
              <a:rPr lang="en-GB" sz="1200" dirty="0">
                <a:effectLst/>
                <a:ea typeface="Aptos" panose="020B0004020202020204" pitchFamily="34" charset="0"/>
                <a:cs typeface="Aptos" panose="020B0004020202020204" pitchFamily="34" charset="0"/>
              </a:rPr>
              <a:t>Specific to nature investment and environmental business resilience, the GFI hosts the Secretariat for the TNFD and the UK National Consultation Group of over 600 companies, funded by Defra. The broader nature team (</a:t>
            </a:r>
            <a:r>
              <a:rPr lang="en-GB" sz="1200" dirty="0">
                <a:effectLst/>
                <a:ea typeface="Aptos" panose="020B0004020202020204" pitchFamily="34" charset="0"/>
                <a:cs typeface="Aptos" panose="020B0004020202020204" pitchFamily="34" charset="0"/>
                <a:hlinkClick r:id="rId3"/>
              </a:rPr>
              <a:t>GFI Hive</a:t>
            </a:r>
            <a:r>
              <a:rPr lang="en-GB" sz="1200" dirty="0">
                <a:effectLst/>
                <a:ea typeface="Aptos" panose="020B0004020202020204" pitchFamily="34" charset="0"/>
                <a:cs typeface="Aptos" panose="020B0004020202020204" pitchFamily="34" charset="0"/>
              </a:rPr>
              <a:t>) has advised and assessed on all three rounds of Defra’s Natural Environment Investment Readiness Funds (NEIRF) working with financial institutions, farmers, UK </a:t>
            </a:r>
            <a:r>
              <a:rPr lang="en-GB" sz="1200" dirty="0" err="1">
                <a:effectLst/>
                <a:ea typeface="Aptos" panose="020B0004020202020204" pitchFamily="34" charset="0"/>
                <a:cs typeface="Aptos" panose="020B0004020202020204" pitchFamily="34" charset="0"/>
              </a:rPr>
              <a:t>eNGOs</a:t>
            </a:r>
            <a:r>
              <a:rPr lang="en-GB" sz="1200" dirty="0">
                <a:effectLst/>
                <a:ea typeface="Aptos" panose="020B0004020202020204" pitchFamily="34" charset="0"/>
                <a:cs typeface="Aptos" panose="020B0004020202020204" pitchFamily="34" charset="0"/>
              </a:rPr>
              <a:t> and companies to support the UK to develop the supply, demand and enabling policy environment to unlock private sector investment in nature. </a:t>
            </a:r>
          </a:p>
          <a:p>
            <a:pPr>
              <a:lnSpc>
                <a:spcPct val="107000"/>
              </a:lnSpc>
              <a:spcAft>
                <a:spcPts val="800"/>
              </a:spcAft>
            </a:pPr>
            <a:r>
              <a:rPr lang="en-GB" sz="1200" dirty="0">
                <a:effectLst/>
                <a:ea typeface="Aptos" panose="020B0004020202020204" pitchFamily="34" charset="0"/>
                <a:cs typeface="Aptos" panose="020B0004020202020204" pitchFamily="34" charset="0"/>
              </a:rPr>
              <a:t>The GFI also leads work on GBF Target 19 with UNEP FI and UNDP </a:t>
            </a:r>
            <a:r>
              <a:rPr lang="en-GB" sz="1200" dirty="0" err="1">
                <a:effectLst/>
                <a:ea typeface="Aptos" panose="020B0004020202020204" pitchFamily="34" charset="0"/>
                <a:cs typeface="Aptos" panose="020B0004020202020204" pitchFamily="34" charset="0"/>
              </a:rPr>
              <a:t>Biofin</a:t>
            </a:r>
            <a:r>
              <a:rPr lang="en-GB" sz="1200" dirty="0">
                <a:effectLst/>
                <a:ea typeface="Aptos" panose="020B0004020202020204" pitchFamily="34" charset="0"/>
                <a:cs typeface="Aptos" panose="020B0004020202020204" pitchFamily="34" charset="0"/>
              </a:rPr>
              <a:t>, supporting signatories on developing models and markets that unlock private sector finance for nature restoration and conservation. </a:t>
            </a:r>
          </a:p>
          <a:p>
            <a:endParaRPr lang="en-GB" sz="1050" dirty="0"/>
          </a:p>
        </p:txBody>
      </p:sp>
      <p:sp>
        <p:nvSpPr>
          <p:cNvPr id="7" name="Content Placeholder 6">
            <a:extLst>
              <a:ext uri="{FF2B5EF4-FFF2-40B4-BE49-F238E27FC236}">
                <a16:creationId xmlns:a16="http://schemas.microsoft.com/office/drawing/2014/main" id="{D716B096-9C3B-52A4-6CF1-2CC2C62B45BD}"/>
              </a:ext>
            </a:extLst>
          </p:cNvPr>
          <p:cNvSpPr>
            <a:spLocks noGrp="1"/>
          </p:cNvSpPr>
          <p:nvPr>
            <p:ph sz="quarter" idx="14"/>
          </p:nvPr>
        </p:nvSpPr>
        <p:spPr/>
        <p:txBody>
          <a:bodyPr/>
          <a:lstStyle/>
          <a:p>
            <a:r>
              <a:rPr lang="en-GB" dirty="0">
                <a:hlinkClick r:id="rId4"/>
              </a:rPr>
              <a:t>Chapter Zero</a:t>
            </a:r>
            <a:r>
              <a:rPr lang="en-GB" dirty="0"/>
              <a:t>, the Directors' Climate Forum, is a global centre of excellence for thought leadership working in partnership with the Climate Governance Initiative. We work with directors and chairs to integrate climate into business strategy. </a:t>
            </a:r>
          </a:p>
          <a:p>
            <a:endParaRPr lang="en-GB" dirty="0"/>
          </a:p>
          <a:p>
            <a:r>
              <a:rPr lang="en-GB" dirty="0"/>
              <a:t>Through expert-led curation, convening and community building, Chapter Zero's purpose is to equip and inspire non-executive directors with the tools, knowledge and capabilities needed to ensure that climate is a strategic priority in boardrooms.  Our events and publications programme brings the latest thinking on climate to our members. </a:t>
            </a:r>
          </a:p>
          <a:p>
            <a:r>
              <a:rPr lang="en-GB" dirty="0"/>
              <a:t> </a:t>
            </a:r>
          </a:p>
          <a:p>
            <a:r>
              <a:rPr lang="en-GB" dirty="0"/>
              <a:t>With 3,000 members, Chapter Zero is represented on the boards of over 80% of the FTSE 100 and 75% of the FTSE 250.</a:t>
            </a:r>
          </a:p>
          <a:p>
            <a:endParaRPr lang="en-GB" dirty="0"/>
          </a:p>
          <a:p>
            <a:r>
              <a:rPr lang="en-GB" dirty="0"/>
              <a:t>To join or explore our resources go to: </a:t>
            </a:r>
            <a:r>
              <a:rPr lang="en-GB" dirty="0">
                <a:hlinkClick r:id="rId5"/>
              </a:rPr>
              <a:t>www.chapterzero.org.uk</a:t>
            </a:r>
            <a:endParaRPr lang="en-GB" dirty="0"/>
          </a:p>
          <a:p>
            <a:endParaRPr lang="en-GB" dirty="0"/>
          </a:p>
        </p:txBody>
      </p:sp>
      <p:pic>
        <p:nvPicPr>
          <p:cNvPr id="8" name="Graphic 7">
            <a:extLst>
              <a:ext uri="{FF2B5EF4-FFF2-40B4-BE49-F238E27FC236}">
                <a16:creationId xmlns:a16="http://schemas.microsoft.com/office/drawing/2014/main" id="{291B4E42-DAFB-1E1C-3437-1F1B9359AF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67773" y="933595"/>
            <a:ext cx="1617793" cy="650836"/>
          </a:xfrm>
          <a:prstGeom prst="rect">
            <a:avLst/>
          </a:prstGeom>
        </p:spPr>
      </p:pic>
      <p:pic>
        <p:nvPicPr>
          <p:cNvPr id="10" name="Picture 9" descr="A yellow circle with black text&#10;&#10;Description automatically generated">
            <a:extLst>
              <a:ext uri="{FF2B5EF4-FFF2-40B4-BE49-F238E27FC236}">
                <a16:creationId xmlns:a16="http://schemas.microsoft.com/office/drawing/2014/main" id="{3B977ACA-5CEA-E758-9FCD-0E0CB5AFD0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8314" y="803361"/>
            <a:ext cx="2000232" cy="781070"/>
          </a:xfrm>
          <a:prstGeom prst="rect">
            <a:avLst/>
          </a:prstGeom>
        </p:spPr>
      </p:pic>
    </p:spTree>
    <p:extLst>
      <p:ext uri="{BB962C8B-B14F-4D97-AF65-F5344CB8AC3E}">
        <p14:creationId xmlns:p14="http://schemas.microsoft.com/office/powerpoint/2010/main" val="915602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iver with trees and bushes&#10;&#10;Description automatically generated">
            <a:extLst>
              <a:ext uri="{FF2B5EF4-FFF2-40B4-BE49-F238E27FC236}">
                <a16:creationId xmlns:a16="http://schemas.microsoft.com/office/drawing/2014/main" id="{89574D20-7790-212B-4580-5FF8AB292B67}"/>
              </a:ext>
            </a:extLst>
          </p:cNvPr>
          <p:cNvPicPr>
            <a:picLocks noChangeAspect="1"/>
          </p:cNvPicPr>
          <p:nvPr/>
        </p:nvPicPr>
        <p:blipFill rotWithShape="1">
          <a:blip r:embed="rId2">
            <a:extLst>
              <a:ext uri="{28A0092B-C50C-407E-A947-70E740481C1C}">
                <a14:useLocalDpi xmlns:a14="http://schemas.microsoft.com/office/drawing/2010/main" val="0"/>
              </a:ext>
            </a:extLst>
          </a:blip>
          <a:srcRect b="14937"/>
          <a:stretch/>
        </p:blipFill>
        <p:spPr>
          <a:xfrm>
            <a:off x="-48030" y="0"/>
            <a:ext cx="12240030" cy="6935821"/>
          </a:xfrm>
          <a:prstGeom prst="rect">
            <a:avLst/>
          </a:prstGeom>
        </p:spPr>
      </p:pic>
      <p:sp>
        <p:nvSpPr>
          <p:cNvPr id="16" name="Freeform: Shape 15">
            <a:extLst>
              <a:ext uri="{FF2B5EF4-FFF2-40B4-BE49-F238E27FC236}">
                <a16:creationId xmlns:a16="http://schemas.microsoft.com/office/drawing/2014/main" id="{0EBBFFAC-7A1F-9B6E-5DA1-4D1AD4A2E3F1}"/>
              </a:ext>
            </a:extLst>
          </p:cNvPr>
          <p:cNvSpPr/>
          <p:nvPr/>
        </p:nvSpPr>
        <p:spPr>
          <a:xfrm>
            <a:off x="-48030" y="-1473200"/>
            <a:ext cx="15211830" cy="9969499"/>
          </a:xfrm>
          <a:custGeom>
            <a:avLst/>
            <a:gdLst>
              <a:gd name="connsiteX0" fmla="*/ 0 w 14855678"/>
              <a:gd name="connsiteY0" fmla="*/ 1352550 h 9563100"/>
              <a:gd name="connsiteX1" fmla="*/ 6290857 w 14855678"/>
              <a:gd name="connsiteY1" fmla="*/ 1352550 h 9563100"/>
              <a:gd name="connsiteX2" fmla="*/ 6237777 w 14855678"/>
              <a:gd name="connsiteY2" fmla="*/ 1400484 h 9563100"/>
              <a:gd name="connsiteX3" fmla="*/ 4759178 w 14855678"/>
              <a:gd name="connsiteY3" fmla="*/ 4781550 h 9563100"/>
              <a:gd name="connsiteX4" fmla="*/ 6070623 w 14855678"/>
              <a:gd name="connsiteY4" fmla="*/ 7996556 h 9563100"/>
              <a:gd name="connsiteX5" fmla="*/ 6148602 w 14855678"/>
              <a:gd name="connsiteY5" fmla="*/ 8074025 h 9563100"/>
              <a:gd name="connsiteX6" fmla="*/ 0 w 14855678"/>
              <a:gd name="connsiteY6" fmla="*/ 8074025 h 9563100"/>
              <a:gd name="connsiteX7" fmla="*/ 9807428 w 14855678"/>
              <a:gd name="connsiteY7" fmla="*/ 0 h 9563100"/>
              <a:gd name="connsiteX8" fmla="*/ 14855678 w 14855678"/>
              <a:gd name="connsiteY8" fmla="*/ 4781550 h 9563100"/>
              <a:gd name="connsiteX9" fmla="*/ 9807428 w 14855678"/>
              <a:gd name="connsiteY9" fmla="*/ 9563100 h 9563100"/>
              <a:gd name="connsiteX10" fmla="*/ 6237777 w 14855678"/>
              <a:gd name="connsiteY10" fmla="*/ 8162617 h 9563100"/>
              <a:gd name="connsiteX11" fmla="*/ 6148602 w 14855678"/>
              <a:gd name="connsiteY11" fmla="*/ 8074025 h 9563100"/>
              <a:gd name="connsiteX12" fmla="*/ 12328930 w 14855678"/>
              <a:gd name="connsiteY12" fmla="*/ 8074025 h 9563100"/>
              <a:gd name="connsiteX13" fmla="*/ 12328930 w 14855678"/>
              <a:gd name="connsiteY13" fmla="*/ 1352550 h 9563100"/>
              <a:gd name="connsiteX14" fmla="*/ 6290857 w 14855678"/>
              <a:gd name="connsiteY14" fmla="*/ 1352550 h 9563100"/>
              <a:gd name="connsiteX15" fmla="*/ 6413099 w 14855678"/>
              <a:gd name="connsiteY15" fmla="*/ 1242160 h 9563100"/>
              <a:gd name="connsiteX16" fmla="*/ 9807428 w 14855678"/>
              <a:gd name="connsiteY16" fmla="*/ 0 h 956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55678" h="9563100">
                <a:moveTo>
                  <a:pt x="0" y="1352550"/>
                </a:moveTo>
                <a:lnTo>
                  <a:pt x="6290857" y="1352550"/>
                </a:lnTo>
                <a:lnTo>
                  <a:pt x="6237777" y="1400484"/>
                </a:lnTo>
                <a:cubicBezTo>
                  <a:pt x="5324223" y="2265774"/>
                  <a:pt x="4759178" y="3461162"/>
                  <a:pt x="4759178" y="4781550"/>
                </a:cubicBezTo>
                <a:cubicBezTo>
                  <a:pt x="4759178" y="6019414"/>
                  <a:pt x="5255800" y="7147414"/>
                  <a:pt x="6070623" y="7996556"/>
                </a:cubicBezTo>
                <a:lnTo>
                  <a:pt x="6148602" y="8074025"/>
                </a:lnTo>
                <a:lnTo>
                  <a:pt x="0" y="8074025"/>
                </a:lnTo>
                <a:close/>
                <a:moveTo>
                  <a:pt x="9807428" y="0"/>
                </a:moveTo>
                <a:cubicBezTo>
                  <a:pt x="12595499" y="0"/>
                  <a:pt x="14855678" y="2140773"/>
                  <a:pt x="14855678" y="4781550"/>
                </a:cubicBezTo>
                <a:cubicBezTo>
                  <a:pt x="14855678" y="7422327"/>
                  <a:pt x="12595499" y="9563100"/>
                  <a:pt x="9807428" y="9563100"/>
                </a:cubicBezTo>
                <a:cubicBezTo>
                  <a:pt x="8413393" y="9563100"/>
                  <a:pt x="7151330" y="9027907"/>
                  <a:pt x="6237777" y="8162617"/>
                </a:cubicBezTo>
                <a:lnTo>
                  <a:pt x="6148602" y="8074025"/>
                </a:lnTo>
                <a:lnTo>
                  <a:pt x="12328930" y="8074025"/>
                </a:lnTo>
                <a:lnTo>
                  <a:pt x="12328930" y="1352550"/>
                </a:lnTo>
                <a:lnTo>
                  <a:pt x="6290857" y="1352550"/>
                </a:lnTo>
                <a:lnTo>
                  <a:pt x="6413099" y="1242160"/>
                </a:lnTo>
                <a:cubicBezTo>
                  <a:pt x="7309604" y="470385"/>
                  <a:pt x="8500520" y="0"/>
                  <a:pt x="9807428"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BDF8DA7-C521-72DD-B8D0-E98FB75B2CE2}"/>
              </a:ext>
            </a:extLst>
          </p:cNvPr>
          <p:cNvSpPr>
            <a:spLocks noGrp="1"/>
          </p:cNvSpPr>
          <p:nvPr>
            <p:ph type="title"/>
          </p:nvPr>
        </p:nvSpPr>
        <p:spPr/>
        <p:txBody>
          <a:bodyPr/>
          <a:lstStyle/>
          <a:p>
            <a:r>
              <a:rPr lang="en-US"/>
              <a:t>Contents</a:t>
            </a:r>
          </a:p>
        </p:txBody>
      </p:sp>
      <p:sp>
        <p:nvSpPr>
          <p:cNvPr id="4" name="Slide Number Placeholder 3">
            <a:extLst>
              <a:ext uri="{FF2B5EF4-FFF2-40B4-BE49-F238E27FC236}">
                <a16:creationId xmlns:a16="http://schemas.microsoft.com/office/drawing/2014/main" id="{49E41265-718B-7CA6-F902-A779384800DD}"/>
              </a:ext>
            </a:extLst>
          </p:cNvPr>
          <p:cNvSpPr>
            <a:spLocks noGrp="1"/>
          </p:cNvSpPr>
          <p:nvPr>
            <p:ph type="sldNum" sz="quarter" idx="11"/>
          </p:nvPr>
        </p:nvSpPr>
        <p:spPr/>
        <p:txBody>
          <a:bodyPr/>
          <a:lstStyle/>
          <a:p>
            <a:fld id="{52F95D05-FE17-614A-8531-452A8DD60899}" type="slidenum">
              <a:rPr lang="en-US" smtClean="0"/>
              <a:pPr/>
              <a:t>3</a:t>
            </a:fld>
            <a:endParaRPr lang="en-US"/>
          </a:p>
        </p:txBody>
      </p:sp>
      <p:sp>
        <p:nvSpPr>
          <p:cNvPr id="5" name="Content Placeholder 4">
            <a:extLst>
              <a:ext uri="{FF2B5EF4-FFF2-40B4-BE49-F238E27FC236}">
                <a16:creationId xmlns:a16="http://schemas.microsoft.com/office/drawing/2014/main" id="{48E8A5E5-4067-4B27-3D76-856679AEB198}"/>
              </a:ext>
            </a:extLst>
          </p:cNvPr>
          <p:cNvSpPr>
            <a:spLocks noGrp="1"/>
          </p:cNvSpPr>
          <p:nvPr>
            <p:ph sz="quarter" idx="13"/>
          </p:nvPr>
        </p:nvSpPr>
        <p:spPr/>
        <p:txBody>
          <a:bodyPr/>
          <a:lstStyle/>
          <a:p>
            <a:pPr>
              <a:lnSpc>
                <a:spcPct val="100000"/>
              </a:lnSpc>
            </a:pPr>
            <a:r>
              <a:rPr lang="en-GB" sz="2000" b="1"/>
              <a:t>Why are Boards acting on nature and TNFD?</a:t>
            </a:r>
          </a:p>
          <a:p>
            <a:pPr>
              <a:lnSpc>
                <a:spcPct val="100000"/>
              </a:lnSpc>
            </a:pPr>
            <a:r>
              <a:rPr lang="en-GB" sz="2000"/>
              <a:t>How are businesses getting organised?</a:t>
            </a:r>
          </a:p>
          <a:p>
            <a:pPr>
              <a:lnSpc>
                <a:spcPct val="100000"/>
              </a:lnSpc>
            </a:pPr>
            <a:r>
              <a:rPr lang="en-GB" sz="2000"/>
              <a:t>How can the TNFD framework help?</a:t>
            </a:r>
          </a:p>
        </p:txBody>
      </p:sp>
    </p:spTree>
    <p:extLst>
      <p:ext uri="{BB962C8B-B14F-4D97-AF65-F5344CB8AC3E}">
        <p14:creationId xmlns:p14="http://schemas.microsoft.com/office/powerpoint/2010/main" val="2850075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EDC392-3D35-62C3-5027-686BA27033C2}"/>
              </a:ext>
            </a:extLst>
          </p:cNvPr>
          <p:cNvSpPr/>
          <p:nvPr/>
        </p:nvSpPr>
        <p:spPr>
          <a:xfrm>
            <a:off x="0" y="2756942"/>
            <a:ext cx="12192000" cy="41010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EBE8A4-5F64-607A-F0B7-1684D9134236}"/>
              </a:ext>
            </a:extLst>
          </p:cNvPr>
          <p:cNvSpPr>
            <a:spLocks noGrp="1"/>
          </p:cNvSpPr>
          <p:nvPr>
            <p:ph type="title"/>
          </p:nvPr>
        </p:nvSpPr>
        <p:spPr/>
        <p:txBody>
          <a:bodyPr/>
          <a:lstStyle/>
          <a:p>
            <a:r>
              <a:rPr lang="en-GB"/>
              <a:t>Why are Boards acting on nature and TNFD?</a:t>
            </a:r>
          </a:p>
        </p:txBody>
      </p:sp>
      <p:graphicFrame>
        <p:nvGraphicFramePr>
          <p:cNvPr id="7" name="Table 6">
            <a:extLst>
              <a:ext uri="{FF2B5EF4-FFF2-40B4-BE49-F238E27FC236}">
                <a16:creationId xmlns:a16="http://schemas.microsoft.com/office/drawing/2014/main" id="{CDDA8B47-7AC7-BDA2-1FC8-8515ABA520FE}"/>
              </a:ext>
            </a:extLst>
          </p:cNvPr>
          <p:cNvGraphicFramePr>
            <a:graphicFrameLocks noGrp="1"/>
          </p:cNvGraphicFramePr>
          <p:nvPr>
            <p:extLst>
              <p:ext uri="{D42A27DB-BD31-4B8C-83A1-F6EECF244321}">
                <p14:modId xmlns:p14="http://schemas.microsoft.com/office/powerpoint/2010/main" val="1356087279"/>
              </p:ext>
            </p:extLst>
          </p:nvPr>
        </p:nvGraphicFramePr>
        <p:xfrm>
          <a:off x="446262" y="2352064"/>
          <a:ext cx="11299476" cy="4505936"/>
        </p:xfrm>
        <a:graphic>
          <a:graphicData uri="http://schemas.openxmlformats.org/drawingml/2006/table">
            <a:tbl>
              <a:tblPr firstRow="1" bandRow="1">
                <a:tableStyleId>{5C22544A-7EE6-4342-B048-85BDC9FD1C3A}</a:tableStyleId>
              </a:tblPr>
              <a:tblGrid>
                <a:gridCol w="1883246">
                  <a:extLst>
                    <a:ext uri="{9D8B030D-6E8A-4147-A177-3AD203B41FA5}">
                      <a16:colId xmlns:a16="http://schemas.microsoft.com/office/drawing/2014/main" val="3208292633"/>
                    </a:ext>
                  </a:extLst>
                </a:gridCol>
                <a:gridCol w="1883246">
                  <a:extLst>
                    <a:ext uri="{9D8B030D-6E8A-4147-A177-3AD203B41FA5}">
                      <a16:colId xmlns:a16="http://schemas.microsoft.com/office/drawing/2014/main" val="185991176"/>
                    </a:ext>
                  </a:extLst>
                </a:gridCol>
                <a:gridCol w="1883246">
                  <a:extLst>
                    <a:ext uri="{9D8B030D-6E8A-4147-A177-3AD203B41FA5}">
                      <a16:colId xmlns:a16="http://schemas.microsoft.com/office/drawing/2014/main" val="3657683255"/>
                    </a:ext>
                  </a:extLst>
                </a:gridCol>
                <a:gridCol w="1883246">
                  <a:extLst>
                    <a:ext uri="{9D8B030D-6E8A-4147-A177-3AD203B41FA5}">
                      <a16:colId xmlns:a16="http://schemas.microsoft.com/office/drawing/2014/main" val="3591270462"/>
                    </a:ext>
                  </a:extLst>
                </a:gridCol>
                <a:gridCol w="1883246">
                  <a:extLst>
                    <a:ext uri="{9D8B030D-6E8A-4147-A177-3AD203B41FA5}">
                      <a16:colId xmlns:a16="http://schemas.microsoft.com/office/drawing/2014/main" val="3376061493"/>
                    </a:ext>
                  </a:extLst>
                </a:gridCol>
                <a:gridCol w="1883246">
                  <a:extLst>
                    <a:ext uri="{9D8B030D-6E8A-4147-A177-3AD203B41FA5}">
                      <a16:colId xmlns:a16="http://schemas.microsoft.com/office/drawing/2014/main" val="2720057268"/>
                    </a:ext>
                  </a:extLst>
                </a:gridCol>
              </a:tblGrid>
              <a:tr h="581569">
                <a:tc>
                  <a:txBody>
                    <a:bodyPr/>
                    <a:lstStyle/>
                    <a:p>
                      <a:pPr algn="ctr"/>
                      <a:r>
                        <a:rPr lang="en-US" sz="1200" b="0" dirty="0">
                          <a:solidFill>
                            <a:schemeClr val="tx2"/>
                          </a:solidFill>
                          <a:latin typeface="+mj-lt"/>
                        </a:rPr>
                        <a:t>Climate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2"/>
                          </a:solidFill>
                          <a:latin typeface="+mj-lt"/>
                        </a:rPr>
                        <a:t>Risk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2"/>
                          </a:solidFill>
                          <a:latin typeface="+mj-lt"/>
                        </a:rPr>
                        <a:t>Opportunity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2"/>
                          </a:solidFill>
                          <a:latin typeface="+mj-lt"/>
                        </a:rPr>
                        <a:t>Investors</a:t>
                      </a:r>
                    </a:p>
                    <a:p>
                      <a:pPr algn="ctr"/>
                      <a:endParaRPr lang="en-US" sz="1200" b="0">
                        <a:solidFill>
                          <a:schemeClr val="tx2"/>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2"/>
                          </a:solidFill>
                          <a:latin typeface="+mj-lt"/>
                        </a:rPr>
                        <a:t>Regulation</a:t>
                      </a:r>
                    </a:p>
                    <a:p>
                      <a:pPr algn="ctr"/>
                      <a:endParaRPr lang="en-US" sz="1200" b="0">
                        <a:solidFill>
                          <a:schemeClr val="tx2"/>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tx2"/>
                          </a:solidFill>
                          <a:latin typeface="+mj-lt"/>
                        </a:rPr>
                        <a:t>Peers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9628606"/>
                  </a:ext>
                </a:extLst>
              </a:tr>
              <a:tr h="2064260">
                <a:tc>
                  <a:txBody>
                    <a:bodyPr/>
                    <a:lstStyle/>
                    <a:p>
                      <a:pPr>
                        <a:spcAft>
                          <a:spcPts val="400"/>
                        </a:spcAft>
                      </a:pPr>
                      <a:r>
                        <a:rPr lang="en-GB" sz="1100" dirty="0"/>
                        <a:t>Nature is critical for companies to meet their climate goals. Nature is a key source of </a:t>
                      </a:r>
                      <a:r>
                        <a:rPr lang="en-GB" sz="1100" b="1" dirty="0"/>
                        <a:t>carbon sequestration </a:t>
                      </a:r>
                      <a:r>
                        <a:rPr lang="en-GB" sz="1100" b="0" dirty="0"/>
                        <a:t>as well as </a:t>
                      </a:r>
                      <a:r>
                        <a:rPr lang="en-GB" sz="1100" b="1" dirty="0"/>
                        <a:t>resilience to the impacts of climate change. </a:t>
                      </a:r>
                      <a:r>
                        <a:rPr lang="en-GB" sz="1100" b="0" dirty="0"/>
                        <a:t>Nature loss can also </a:t>
                      </a:r>
                      <a:r>
                        <a:rPr lang="en-GB" sz="1100" b="1" dirty="0"/>
                        <a:t>exacerbate physical climate risks</a:t>
                      </a:r>
                      <a:r>
                        <a:rPr lang="en-GB" sz="1100" b="0" dirty="0"/>
                        <a:t>.</a:t>
                      </a:r>
                      <a:endParaRPr lang="en-US" sz="1100" b="0" dirty="0"/>
                    </a:p>
                  </a:txBody>
                  <a:tcPr>
                    <a:lnL w="12700" cmpd="sng">
                      <a:noFill/>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spcAft>
                          <a:spcPts val="400"/>
                        </a:spcAft>
                      </a:pPr>
                      <a:r>
                        <a:rPr lang="en-GB" sz="1100" dirty="0"/>
                        <a:t>Nature loss poses financial risks to businesses, such as </a:t>
                      </a:r>
                      <a:r>
                        <a:rPr lang="en-GB" sz="1100" b="1" dirty="0"/>
                        <a:t>supply chain disruptions</a:t>
                      </a:r>
                      <a:r>
                        <a:rPr lang="en-GB" sz="1100" dirty="0"/>
                        <a:t>, </a:t>
                      </a:r>
                      <a:r>
                        <a:rPr lang="en-GB" sz="1100" b="1" dirty="0"/>
                        <a:t>rising input prices</a:t>
                      </a:r>
                      <a:r>
                        <a:rPr lang="en-GB" sz="1100" dirty="0"/>
                        <a:t>, and </a:t>
                      </a:r>
                      <a:r>
                        <a:rPr lang="en-GB" sz="1100" b="1" dirty="0"/>
                        <a:t>regulatory costs. Directors' duties</a:t>
                      </a:r>
                      <a:r>
                        <a:rPr lang="en-GB" sz="1100" b="0" dirty="0"/>
                        <a:t> are evolving to include oversight of nature risks.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spcAft>
                          <a:spcPts val="400"/>
                        </a:spcAft>
                      </a:pPr>
                      <a:r>
                        <a:rPr lang="en-GB" sz="1100" dirty="0"/>
                        <a:t>Shifting to nature-friendly practices can create new business opportunities, such as </a:t>
                      </a:r>
                      <a:r>
                        <a:rPr lang="en-GB" sz="1100" b="1" dirty="0"/>
                        <a:t>accessing new product markets</a:t>
                      </a:r>
                      <a:r>
                        <a:rPr lang="en-GB" sz="1100" dirty="0"/>
                        <a:t>, </a:t>
                      </a:r>
                      <a:r>
                        <a:rPr lang="en-GB" sz="1100" b="1" dirty="0"/>
                        <a:t>cutting production costs </a:t>
                      </a:r>
                      <a:r>
                        <a:rPr lang="en-GB" sz="1100" b="0" dirty="0"/>
                        <a:t>and </a:t>
                      </a:r>
                      <a:r>
                        <a:rPr lang="en-GB" sz="1100" b="1" dirty="0"/>
                        <a:t>enhancing brand value.</a:t>
                      </a:r>
                      <a:endParaRPr lang="en-GB" sz="110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spcAft>
                          <a:spcPts val="400"/>
                        </a:spcAft>
                      </a:pPr>
                      <a:r>
                        <a:rPr lang="en-GB" sz="1100" dirty="0"/>
                        <a:t>Investors are increasingly pressuring companies to </a:t>
                      </a:r>
                      <a:r>
                        <a:rPr lang="en-GB" sz="1100" b="1" dirty="0"/>
                        <a:t>disclose details of their nature strategies and risk management frameworks.</a:t>
                      </a:r>
                      <a:endParaRPr lang="en-US" sz="110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GB" sz="1100" b="1" dirty="0"/>
                        <a:t>Mandatory disclosure requirements on nature </a:t>
                      </a:r>
                      <a:r>
                        <a:rPr lang="en-GB" sz="1100" b="0" dirty="0"/>
                        <a:t>are incoming or expected in several jurisdictions, as well as </a:t>
                      </a:r>
                      <a:r>
                        <a:rPr lang="en-GB" sz="1100" b="1" dirty="0"/>
                        <a:t>compliance markets </a:t>
                      </a:r>
                      <a:r>
                        <a:rPr lang="en-GB" sz="1100" b="0" dirty="0"/>
                        <a:t>to minimise and offset nature impacts.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spcAft>
                          <a:spcPts val="400"/>
                        </a:spcAft>
                      </a:pPr>
                      <a:r>
                        <a:rPr lang="en-GB" sz="1100" dirty="0"/>
                        <a:t>Companies across all sectors are moving on TNFD creating </a:t>
                      </a:r>
                      <a:r>
                        <a:rPr lang="en-GB" sz="1100" b="1" dirty="0"/>
                        <a:t>competitive pressure </a:t>
                      </a:r>
                      <a:r>
                        <a:rPr lang="en-GB" sz="1100" dirty="0"/>
                        <a:t>to keep up with industry standards and avoid falling behind.</a:t>
                      </a:r>
                      <a:endParaRPr lang="en-US" sz="1100" dirty="0"/>
                    </a:p>
                  </a:txBody>
                  <a:tcPr>
                    <a:lnL w="635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3217872"/>
                  </a:ext>
                </a:extLst>
              </a:tr>
              <a:tr h="1860107">
                <a:tc>
                  <a:txBody>
                    <a:bodyPr/>
                    <a:lstStyle/>
                    <a:p>
                      <a:pPr>
                        <a:spcAft>
                          <a:spcPts val="400"/>
                        </a:spcAft>
                      </a:pPr>
                      <a:r>
                        <a:rPr lang="en-GB" sz="1100" b="0" dirty="0">
                          <a:latin typeface="+mn-lt"/>
                        </a:rPr>
                        <a:t>Natural ecosystems are expected to deliver a </a:t>
                      </a:r>
                      <a:r>
                        <a:rPr lang="en-GB" sz="1100" b="1" dirty="0">
                          <a:latin typeface="+mn-lt"/>
                        </a:rPr>
                        <a:t>third</a:t>
                      </a:r>
                      <a:r>
                        <a:rPr lang="en-GB" sz="1100" b="0" dirty="0">
                          <a:latin typeface="+mn-lt"/>
                        </a:rPr>
                        <a:t> </a:t>
                      </a:r>
                      <a:r>
                        <a:rPr lang="en-GB" sz="1100" b="1" dirty="0">
                          <a:latin typeface="+mn-lt"/>
                        </a:rPr>
                        <a:t>of carbon sequestration </a:t>
                      </a:r>
                      <a:r>
                        <a:rPr lang="en-GB" sz="1100" dirty="0">
                          <a:latin typeface="+mn-lt"/>
                        </a:rPr>
                        <a:t>required to meet 1.5°C-aligned climate goals.</a:t>
                      </a:r>
                    </a:p>
                  </a:txBody>
                  <a:tcPr>
                    <a:lnL w="12700" cmpd="sng">
                      <a:noFill/>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400"/>
                        </a:spcAft>
                        <a:buClrTx/>
                        <a:buSzTx/>
                        <a:buFontTx/>
                        <a:buNone/>
                      </a:pPr>
                      <a:r>
                        <a:rPr lang="en-GB" sz="1100" b="0" dirty="0"/>
                        <a:t>More than </a:t>
                      </a:r>
                      <a:r>
                        <a:rPr lang="en-GB" sz="1100" b="1" dirty="0"/>
                        <a:t>half of global GDP</a:t>
                      </a:r>
                      <a:r>
                        <a:rPr lang="en-GB" sz="1100" b="0" dirty="0"/>
                        <a:t> is moderately to highly dependent on nature and </a:t>
                      </a:r>
                      <a:r>
                        <a:rPr lang="en-GB" sz="1100" b="1" dirty="0"/>
                        <a:t>$900bn in annual corporate turnover </a:t>
                      </a:r>
                      <a:r>
                        <a:rPr lang="en-GB" sz="1100" b="0" dirty="0"/>
                        <a:t>is</a:t>
                      </a:r>
                      <a:r>
                        <a:rPr lang="en-GB" sz="1100" b="1" dirty="0"/>
                        <a:t> </a:t>
                      </a:r>
                      <a:r>
                        <a:rPr lang="en-GB" sz="1100" b="0" dirty="0"/>
                        <a:t>at risk because of </a:t>
                      </a:r>
                      <a:r>
                        <a:rPr lang="en-GB" sz="1100" b="1" dirty="0"/>
                        <a:t>deforestation-linked risks</a:t>
                      </a:r>
                      <a:r>
                        <a:rPr lang="en-GB" sz="1100" b="0" dirty="0"/>
                        <a:t>. UK GDP could take a </a:t>
                      </a:r>
                      <a:r>
                        <a:rPr lang="en-GB" sz="1100" b="1" dirty="0"/>
                        <a:t>6% hit by 2030 </a:t>
                      </a:r>
                      <a:r>
                        <a:rPr lang="en-GB" sz="1100" b="0" dirty="0"/>
                        <a:t>due to chronic nature loss alone. </a:t>
                      </a:r>
                      <a:endParaRPr lang="en-US" sz="1100" b="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lang="en-GB" sz="1100" b="0" dirty="0"/>
                        <a:t>The nature transition could bring </a:t>
                      </a:r>
                      <a:r>
                        <a:rPr lang="en-GB" sz="1100" b="1" dirty="0"/>
                        <a:t>over $10 trillion in business opportunity and 395 million jobs globally by 2030.</a:t>
                      </a:r>
                      <a:endParaRPr lang="en-US" sz="1100" b="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spcAft>
                          <a:spcPts val="400"/>
                        </a:spcAft>
                      </a:pPr>
                      <a:r>
                        <a:rPr lang="en-US" sz="1100" dirty="0"/>
                        <a:t>More than </a:t>
                      </a:r>
                      <a:r>
                        <a:rPr lang="en-US" sz="1100" b="1" dirty="0"/>
                        <a:t>200 global institutional investors</a:t>
                      </a:r>
                      <a:r>
                        <a:rPr lang="en-US" sz="1100" dirty="0"/>
                        <a:t> are working together to engage with investees on nature through PRI Spring and Nature Action 100 initiatives.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GB" sz="1100" b="1" dirty="0">
                          <a:cs typeface="Arial"/>
                        </a:rPr>
                        <a:t>4 jurisdictions have announced mandatory disclosure requirements </a:t>
                      </a:r>
                      <a:r>
                        <a:rPr lang="en-GB" sz="1100" b="0" dirty="0">
                          <a:cs typeface="Arial"/>
                        </a:rPr>
                        <a:t>on nature including the EU and China. The </a:t>
                      </a:r>
                      <a:r>
                        <a:rPr lang="en-GB" sz="1100" b="1" dirty="0">
                          <a:cs typeface="Arial"/>
                        </a:rPr>
                        <a:t>UK is aligning with ISSB </a:t>
                      </a:r>
                      <a:r>
                        <a:rPr lang="en-GB" sz="1100" b="0" dirty="0">
                          <a:cs typeface="Arial"/>
                        </a:rPr>
                        <a:t>which is now working on a potential new nature standard.</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spcAft>
                          <a:spcPts val="400"/>
                        </a:spcAft>
                      </a:pPr>
                      <a:r>
                        <a:rPr lang="en-US" sz="1100" dirty="0"/>
                        <a:t>More than </a:t>
                      </a:r>
                      <a:r>
                        <a:rPr lang="en-US" sz="1100" b="1" dirty="0"/>
                        <a:t>400 adopters globally</a:t>
                      </a:r>
                      <a:r>
                        <a:rPr lang="en-US" sz="1100" dirty="0"/>
                        <a:t> and over </a:t>
                      </a:r>
                      <a:r>
                        <a:rPr lang="en-US" sz="1100" b="1" dirty="0"/>
                        <a:t>60 UK </a:t>
                      </a:r>
                      <a:r>
                        <a:rPr lang="en-US" sz="1100" b="1" dirty="0" err="1"/>
                        <a:t>organisations</a:t>
                      </a:r>
                      <a:r>
                        <a:rPr lang="en-US" sz="1100" b="1" dirty="0"/>
                        <a:t> have </a:t>
                      </a:r>
                      <a:r>
                        <a:rPr lang="en-US" sz="1100" dirty="0"/>
                        <a:t>committed to report on TNFD for FY2025.</a:t>
                      </a:r>
                    </a:p>
                  </a:txBody>
                  <a:tcPr>
                    <a:lnL w="635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3542529"/>
                  </a:ext>
                </a:extLst>
              </a:tr>
            </a:tbl>
          </a:graphicData>
        </a:graphic>
      </p:graphicFrame>
      <p:grpSp>
        <p:nvGrpSpPr>
          <p:cNvPr id="15" name="Group 14">
            <a:extLst>
              <a:ext uri="{FF2B5EF4-FFF2-40B4-BE49-F238E27FC236}">
                <a16:creationId xmlns:a16="http://schemas.microsoft.com/office/drawing/2014/main" id="{06841A2C-E10F-ACDB-695E-75AAF35AEE52}"/>
              </a:ext>
            </a:extLst>
          </p:cNvPr>
          <p:cNvGrpSpPr/>
          <p:nvPr/>
        </p:nvGrpSpPr>
        <p:grpSpPr>
          <a:xfrm>
            <a:off x="8586968" y="1624570"/>
            <a:ext cx="684000" cy="684000"/>
            <a:chOff x="8630569" y="2129501"/>
            <a:chExt cx="684000" cy="684000"/>
          </a:xfrm>
        </p:grpSpPr>
        <p:sp>
          <p:nvSpPr>
            <p:cNvPr id="12" name="Oval 11">
              <a:extLst>
                <a:ext uri="{FF2B5EF4-FFF2-40B4-BE49-F238E27FC236}">
                  <a16:creationId xmlns:a16="http://schemas.microsoft.com/office/drawing/2014/main" id="{1DEC45FE-6E56-B06B-4930-417402B80734}"/>
                </a:ext>
              </a:extLst>
            </p:cNvPr>
            <p:cNvSpPr/>
            <p:nvPr/>
          </p:nvSpPr>
          <p:spPr>
            <a:xfrm>
              <a:off x="8630569" y="2129501"/>
              <a:ext cx="684000" cy="684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aphic 379">
              <a:extLst>
                <a:ext uri="{FF2B5EF4-FFF2-40B4-BE49-F238E27FC236}">
                  <a16:creationId xmlns:a16="http://schemas.microsoft.com/office/drawing/2014/main" id="{54BB434D-73D3-E94A-3B21-286F77E172F4}"/>
                </a:ext>
              </a:extLst>
            </p:cNvPr>
            <p:cNvGrpSpPr/>
            <p:nvPr/>
          </p:nvGrpSpPr>
          <p:grpSpPr>
            <a:xfrm>
              <a:off x="8782533" y="2229201"/>
              <a:ext cx="348768" cy="438281"/>
              <a:chOff x="3728881" y="5071276"/>
              <a:chExt cx="482196" cy="670839"/>
            </a:xfrm>
            <a:noFill/>
          </p:grpSpPr>
          <p:sp>
            <p:nvSpPr>
              <p:cNvPr id="45" name="Freeform 44">
                <a:extLst>
                  <a:ext uri="{FF2B5EF4-FFF2-40B4-BE49-F238E27FC236}">
                    <a16:creationId xmlns:a16="http://schemas.microsoft.com/office/drawing/2014/main" id="{3A53D599-1275-004C-3A05-ABEC1BA75AC4}"/>
                  </a:ext>
                </a:extLst>
              </p:cNvPr>
              <p:cNvSpPr/>
              <p:nvPr/>
            </p:nvSpPr>
            <p:spPr>
              <a:xfrm>
                <a:off x="3728881" y="5129995"/>
                <a:ext cx="482196" cy="612120"/>
              </a:xfrm>
              <a:custGeom>
                <a:avLst/>
                <a:gdLst>
                  <a:gd name="connsiteX0" fmla="*/ 349478 w 482196"/>
                  <a:gd name="connsiteY0" fmla="*/ 0 h 612120"/>
                  <a:gd name="connsiteX1" fmla="*/ 481995 w 482196"/>
                  <a:gd name="connsiteY1" fmla="*/ 0 h 612120"/>
                  <a:gd name="connsiteX2" fmla="*/ 482196 w 482196"/>
                  <a:gd name="connsiteY2" fmla="*/ 611584 h 612120"/>
                  <a:gd name="connsiteX3" fmla="*/ 312399 w 482196"/>
                  <a:gd name="connsiteY3" fmla="*/ 612121 h 612120"/>
                  <a:gd name="connsiteX4" fmla="*/ 0 w 482196"/>
                  <a:gd name="connsiteY4" fmla="*/ 612121 h 612120"/>
                  <a:gd name="connsiteX5" fmla="*/ 0 w 482196"/>
                  <a:gd name="connsiteY5" fmla="*/ 0 h 612120"/>
                  <a:gd name="connsiteX6" fmla="*/ 132550 w 482196"/>
                  <a:gd name="connsiteY6" fmla="*/ 0 h 61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196" h="612120">
                    <a:moveTo>
                      <a:pt x="349478" y="0"/>
                    </a:moveTo>
                    <a:lnTo>
                      <a:pt x="481995" y="0"/>
                    </a:lnTo>
                    <a:lnTo>
                      <a:pt x="482196" y="611584"/>
                    </a:lnTo>
                    <a:lnTo>
                      <a:pt x="312399" y="612121"/>
                    </a:lnTo>
                    <a:lnTo>
                      <a:pt x="0" y="612121"/>
                    </a:lnTo>
                    <a:lnTo>
                      <a:pt x="0" y="0"/>
                    </a:lnTo>
                    <a:lnTo>
                      <a:pt x="132550" y="0"/>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46" name="Freeform 45">
                <a:extLst>
                  <a:ext uri="{FF2B5EF4-FFF2-40B4-BE49-F238E27FC236}">
                    <a16:creationId xmlns:a16="http://schemas.microsoft.com/office/drawing/2014/main" id="{57A317C2-12EB-BEE0-3546-2691919868A0}"/>
                  </a:ext>
                </a:extLst>
              </p:cNvPr>
              <p:cNvSpPr/>
              <p:nvPr/>
            </p:nvSpPr>
            <p:spPr>
              <a:xfrm>
                <a:off x="3853868" y="5071276"/>
                <a:ext cx="231987" cy="118444"/>
              </a:xfrm>
              <a:custGeom>
                <a:avLst/>
                <a:gdLst>
                  <a:gd name="connsiteX0" fmla="*/ 184387 w 231987"/>
                  <a:gd name="connsiteY0" fmla="*/ 36808 h 118444"/>
                  <a:gd name="connsiteX1" fmla="*/ 164788 w 231987"/>
                  <a:gd name="connsiteY1" fmla="*/ 36808 h 118444"/>
                  <a:gd name="connsiteX2" fmla="*/ 116011 w 231987"/>
                  <a:gd name="connsiteY2" fmla="*/ 0 h 118444"/>
                  <a:gd name="connsiteX3" fmla="*/ 67233 w 231987"/>
                  <a:gd name="connsiteY3" fmla="*/ 36808 h 118444"/>
                  <a:gd name="connsiteX4" fmla="*/ 47635 w 231987"/>
                  <a:gd name="connsiteY4" fmla="*/ 36808 h 118444"/>
                  <a:gd name="connsiteX5" fmla="*/ 0 w 231987"/>
                  <a:gd name="connsiteY5" fmla="*/ 84354 h 118444"/>
                  <a:gd name="connsiteX6" fmla="*/ 0 w 231987"/>
                  <a:gd name="connsiteY6" fmla="*/ 118445 h 118444"/>
                  <a:gd name="connsiteX7" fmla="*/ 231988 w 231987"/>
                  <a:gd name="connsiteY7" fmla="*/ 118445 h 118444"/>
                  <a:gd name="connsiteX8" fmla="*/ 231988 w 231987"/>
                  <a:gd name="connsiteY8" fmla="*/ 84354 h 118444"/>
                  <a:gd name="connsiteX9" fmla="*/ 184353 w 231987"/>
                  <a:gd name="connsiteY9" fmla="*/ 36808 h 1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987" h="118444">
                    <a:moveTo>
                      <a:pt x="184387" y="36808"/>
                    </a:moveTo>
                    <a:lnTo>
                      <a:pt x="164788" y="36808"/>
                    </a:lnTo>
                    <a:cubicBezTo>
                      <a:pt x="158738" y="15569"/>
                      <a:pt x="139206" y="0"/>
                      <a:pt x="116011" y="0"/>
                    </a:cubicBezTo>
                    <a:cubicBezTo>
                      <a:pt x="92816" y="0"/>
                      <a:pt x="73284" y="15569"/>
                      <a:pt x="67233" y="36808"/>
                    </a:cubicBezTo>
                    <a:lnTo>
                      <a:pt x="47635" y="36808"/>
                    </a:lnTo>
                    <a:cubicBezTo>
                      <a:pt x="21313" y="36808"/>
                      <a:pt x="0" y="58115"/>
                      <a:pt x="0" y="84354"/>
                    </a:cubicBezTo>
                    <a:lnTo>
                      <a:pt x="0" y="118445"/>
                    </a:lnTo>
                    <a:lnTo>
                      <a:pt x="231988" y="118445"/>
                    </a:lnTo>
                    <a:lnTo>
                      <a:pt x="231988" y="84354"/>
                    </a:lnTo>
                    <a:cubicBezTo>
                      <a:pt x="231988" y="58082"/>
                      <a:pt x="210675" y="36808"/>
                      <a:pt x="184353" y="36808"/>
                    </a:cubicBezTo>
                    <a:close/>
                  </a:path>
                </a:pathLst>
              </a:custGeom>
              <a:grpFill/>
              <a:ln w="12700" cap="rnd">
                <a:solidFill>
                  <a:schemeClr val="bg1"/>
                </a:solidFill>
                <a:prstDash val="solid"/>
                <a:round/>
              </a:ln>
            </p:spPr>
            <p:txBody>
              <a:bodyPr rtlCol="0" anchor="ctr"/>
              <a:lstStyle/>
              <a:p>
                <a:endParaRPr lang="en-US">
                  <a:solidFill>
                    <a:schemeClr val="bg1"/>
                  </a:solidFill>
                </a:endParaRPr>
              </a:p>
            </p:txBody>
          </p:sp>
          <p:grpSp>
            <p:nvGrpSpPr>
              <p:cNvPr id="47" name="Graphic 379">
                <a:extLst>
                  <a:ext uri="{FF2B5EF4-FFF2-40B4-BE49-F238E27FC236}">
                    <a16:creationId xmlns:a16="http://schemas.microsoft.com/office/drawing/2014/main" id="{BAFAD1CD-67A6-FE0D-C357-C3E5C62F69E4}"/>
                  </a:ext>
                </a:extLst>
              </p:cNvPr>
              <p:cNvGrpSpPr/>
              <p:nvPr/>
            </p:nvGrpSpPr>
            <p:grpSpPr>
              <a:xfrm>
                <a:off x="3839883" y="5283604"/>
                <a:ext cx="260326" cy="348656"/>
                <a:chOff x="3839883" y="5283604"/>
                <a:chExt cx="260326" cy="348656"/>
              </a:xfrm>
              <a:grpFill/>
            </p:grpSpPr>
            <p:grpSp>
              <p:nvGrpSpPr>
                <p:cNvPr id="48" name="Graphic 379">
                  <a:extLst>
                    <a:ext uri="{FF2B5EF4-FFF2-40B4-BE49-F238E27FC236}">
                      <a16:creationId xmlns:a16="http://schemas.microsoft.com/office/drawing/2014/main" id="{621006D5-AFEF-BD1D-D9AE-EB0B848D44F6}"/>
                    </a:ext>
                  </a:extLst>
                </p:cNvPr>
                <p:cNvGrpSpPr/>
                <p:nvPr/>
              </p:nvGrpSpPr>
              <p:grpSpPr>
                <a:xfrm>
                  <a:off x="3839883" y="5283604"/>
                  <a:ext cx="260326" cy="51001"/>
                  <a:chOff x="3839883" y="5283604"/>
                  <a:chExt cx="260326" cy="51001"/>
                </a:xfrm>
                <a:grpFill/>
              </p:grpSpPr>
              <p:sp>
                <p:nvSpPr>
                  <p:cNvPr id="58" name="Freeform 57">
                    <a:extLst>
                      <a:ext uri="{FF2B5EF4-FFF2-40B4-BE49-F238E27FC236}">
                        <a16:creationId xmlns:a16="http://schemas.microsoft.com/office/drawing/2014/main" id="{D88CC057-2D6E-DB09-B4B0-92330E5EAF67}"/>
                      </a:ext>
                    </a:extLst>
                  </p:cNvPr>
                  <p:cNvSpPr/>
                  <p:nvPr/>
                </p:nvSpPr>
                <p:spPr>
                  <a:xfrm>
                    <a:off x="3945574" y="5309105"/>
                    <a:ext cx="154636" cy="3355"/>
                  </a:xfrm>
                  <a:custGeom>
                    <a:avLst/>
                    <a:gdLst>
                      <a:gd name="connsiteX0" fmla="*/ 0 w 154636"/>
                      <a:gd name="connsiteY0" fmla="*/ 0 h 3355"/>
                      <a:gd name="connsiteX1" fmla="*/ 154636 w 154636"/>
                      <a:gd name="connsiteY1" fmla="*/ 0 h 3355"/>
                    </a:gdLst>
                    <a:ahLst/>
                    <a:cxnLst>
                      <a:cxn ang="0">
                        <a:pos x="connsiteX0" y="connsiteY0"/>
                      </a:cxn>
                      <a:cxn ang="0">
                        <a:pos x="connsiteX1" y="connsiteY1"/>
                      </a:cxn>
                    </a:cxnLst>
                    <a:rect l="l" t="t" r="r" b="b"/>
                    <a:pathLst>
                      <a:path w="154636" h="3355">
                        <a:moveTo>
                          <a:pt x="0" y="0"/>
                        </a:moveTo>
                        <a:lnTo>
                          <a:pt x="154636" y="0"/>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59" name="Freeform 58">
                    <a:extLst>
                      <a:ext uri="{FF2B5EF4-FFF2-40B4-BE49-F238E27FC236}">
                        <a16:creationId xmlns:a16="http://schemas.microsoft.com/office/drawing/2014/main" id="{4CC44123-AA7E-EE36-E7A9-408031663B6A}"/>
                      </a:ext>
                    </a:extLst>
                  </p:cNvPr>
                  <p:cNvSpPr/>
                  <p:nvPr/>
                </p:nvSpPr>
                <p:spPr>
                  <a:xfrm>
                    <a:off x="3839883" y="5283604"/>
                    <a:ext cx="64980" cy="51001"/>
                  </a:xfrm>
                  <a:custGeom>
                    <a:avLst/>
                    <a:gdLst>
                      <a:gd name="connsiteX0" fmla="*/ 0 w 64980"/>
                      <a:gd name="connsiteY0" fmla="*/ 25769 h 51001"/>
                      <a:gd name="connsiteX1" fmla="*/ 18086 w 64980"/>
                      <a:gd name="connsiteY1" fmla="*/ 51002 h 51001"/>
                      <a:gd name="connsiteX2" fmla="*/ 64981 w 64980"/>
                      <a:gd name="connsiteY2" fmla="*/ 0 h 51001"/>
                    </a:gdLst>
                    <a:ahLst/>
                    <a:cxnLst>
                      <a:cxn ang="0">
                        <a:pos x="connsiteX0" y="connsiteY0"/>
                      </a:cxn>
                      <a:cxn ang="0">
                        <a:pos x="connsiteX1" y="connsiteY1"/>
                      </a:cxn>
                      <a:cxn ang="0">
                        <a:pos x="connsiteX2" y="connsiteY2"/>
                      </a:cxn>
                    </a:cxnLst>
                    <a:rect l="l" t="t" r="r" b="b"/>
                    <a:pathLst>
                      <a:path w="64980" h="51001">
                        <a:moveTo>
                          <a:pt x="0" y="25769"/>
                        </a:moveTo>
                        <a:lnTo>
                          <a:pt x="18086" y="51002"/>
                        </a:lnTo>
                        <a:lnTo>
                          <a:pt x="64981" y="0"/>
                        </a:lnTo>
                      </a:path>
                    </a:pathLst>
                  </a:custGeom>
                  <a:grpFill/>
                  <a:ln w="12700" cap="rnd">
                    <a:solidFill>
                      <a:schemeClr val="bg1"/>
                    </a:solidFill>
                    <a:prstDash val="solid"/>
                    <a:round/>
                  </a:ln>
                </p:spPr>
                <p:txBody>
                  <a:bodyPr rtlCol="0" anchor="ctr"/>
                  <a:lstStyle/>
                  <a:p>
                    <a:endParaRPr lang="en-US">
                      <a:solidFill>
                        <a:schemeClr val="bg1"/>
                      </a:solidFill>
                    </a:endParaRPr>
                  </a:p>
                </p:txBody>
              </p:sp>
            </p:grpSp>
            <p:grpSp>
              <p:nvGrpSpPr>
                <p:cNvPr id="49" name="Graphic 379">
                  <a:extLst>
                    <a:ext uri="{FF2B5EF4-FFF2-40B4-BE49-F238E27FC236}">
                      <a16:creationId xmlns:a16="http://schemas.microsoft.com/office/drawing/2014/main" id="{A69B8C20-029F-2B63-AE52-0A2E8ED71572}"/>
                    </a:ext>
                  </a:extLst>
                </p:cNvPr>
                <p:cNvGrpSpPr/>
                <p:nvPr/>
              </p:nvGrpSpPr>
              <p:grpSpPr>
                <a:xfrm>
                  <a:off x="3839883" y="5383796"/>
                  <a:ext cx="260326" cy="51001"/>
                  <a:chOff x="3839883" y="5383796"/>
                  <a:chExt cx="260326" cy="51001"/>
                </a:xfrm>
                <a:grpFill/>
              </p:grpSpPr>
              <p:sp>
                <p:nvSpPr>
                  <p:cNvPr id="56" name="Freeform 55">
                    <a:extLst>
                      <a:ext uri="{FF2B5EF4-FFF2-40B4-BE49-F238E27FC236}">
                        <a16:creationId xmlns:a16="http://schemas.microsoft.com/office/drawing/2014/main" id="{08B7F372-E4CB-BDAC-6F2F-9010B908F4D7}"/>
                      </a:ext>
                    </a:extLst>
                  </p:cNvPr>
                  <p:cNvSpPr/>
                  <p:nvPr/>
                </p:nvSpPr>
                <p:spPr>
                  <a:xfrm>
                    <a:off x="3945574" y="5409297"/>
                    <a:ext cx="154636" cy="3355"/>
                  </a:xfrm>
                  <a:custGeom>
                    <a:avLst/>
                    <a:gdLst>
                      <a:gd name="connsiteX0" fmla="*/ 0 w 154636"/>
                      <a:gd name="connsiteY0" fmla="*/ 0 h 3355"/>
                      <a:gd name="connsiteX1" fmla="*/ 154636 w 154636"/>
                      <a:gd name="connsiteY1" fmla="*/ 0 h 3355"/>
                    </a:gdLst>
                    <a:ahLst/>
                    <a:cxnLst>
                      <a:cxn ang="0">
                        <a:pos x="connsiteX0" y="connsiteY0"/>
                      </a:cxn>
                      <a:cxn ang="0">
                        <a:pos x="connsiteX1" y="connsiteY1"/>
                      </a:cxn>
                    </a:cxnLst>
                    <a:rect l="l" t="t" r="r" b="b"/>
                    <a:pathLst>
                      <a:path w="154636" h="3355">
                        <a:moveTo>
                          <a:pt x="0" y="0"/>
                        </a:moveTo>
                        <a:lnTo>
                          <a:pt x="154636" y="0"/>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57" name="Freeform 56">
                    <a:extLst>
                      <a:ext uri="{FF2B5EF4-FFF2-40B4-BE49-F238E27FC236}">
                        <a16:creationId xmlns:a16="http://schemas.microsoft.com/office/drawing/2014/main" id="{987A8546-2CF2-13B7-503E-6978575E6912}"/>
                      </a:ext>
                    </a:extLst>
                  </p:cNvPr>
                  <p:cNvSpPr/>
                  <p:nvPr/>
                </p:nvSpPr>
                <p:spPr>
                  <a:xfrm>
                    <a:off x="3839883" y="5383796"/>
                    <a:ext cx="64980" cy="51001"/>
                  </a:xfrm>
                  <a:custGeom>
                    <a:avLst/>
                    <a:gdLst>
                      <a:gd name="connsiteX0" fmla="*/ 0 w 64980"/>
                      <a:gd name="connsiteY0" fmla="*/ 25736 h 51001"/>
                      <a:gd name="connsiteX1" fmla="*/ 18086 w 64980"/>
                      <a:gd name="connsiteY1" fmla="*/ 51002 h 51001"/>
                      <a:gd name="connsiteX2" fmla="*/ 64981 w 64980"/>
                      <a:gd name="connsiteY2" fmla="*/ 0 h 51001"/>
                    </a:gdLst>
                    <a:ahLst/>
                    <a:cxnLst>
                      <a:cxn ang="0">
                        <a:pos x="connsiteX0" y="connsiteY0"/>
                      </a:cxn>
                      <a:cxn ang="0">
                        <a:pos x="connsiteX1" y="connsiteY1"/>
                      </a:cxn>
                      <a:cxn ang="0">
                        <a:pos x="connsiteX2" y="connsiteY2"/>
                      </a:cxn>
                    </a:cxnLst>
                    <a:rect l="l" t="t" r="r" b="b"/>
                    <a:pathLst>
                      <a:path w="64980" h="51001">
                        <a:moveTo>
                          <a:pt x="0" y="25736"/>
                        </a:moveTo>
                        <a:lnTo>
                          <a:pt x="18086" y="51002"/>
                        </a:lnTo>
                        <a:lnTo>
                          <a:pt x="64981" y="0"/>
                        </a:lnTo>
                      </a:path>
                    </a:pathLst>
                  </a:custGeom>
                  <a:grpFill/>
                  <a:ln w="12700" cap="rnd">
                    <a:solidFill>
                      <a:schemeClr val="bg1"/>
                    </a:solidFill>
                    <a:prstDash val="solid"/>
                    <a:round/>
                  </a:ln>
                </p:spPr>
                <p:txBody>
                  <a:bodyPr rtlCol="0" anchor="ctr"/>
                  <a:lstStyle/>
                  <a:p>
                    <a:endParaRPr lang="en-US">
                      <a:solidFill>
                        <a:schemeClr val="bg1"/>
                      </a:solidFill>
                    </a:endParaRPr>
                  </a:p>
                </p:txBody>
              </p:sp>
            </p:grpSp>
            <p:grpSp>
              <p:nvGrpSpPr>
                <p:cNvPr id="50" name="Graphic 379">
                  <a:extLst>
                    <a:ext uri="{FF2B5EF4-FFF2-40B4-BE49-F238E27FC236}">
                      <a16:creationId xmlns:a16="http://schemas.microsoft.com/office/drawing/2014/main" id="{F7E2801F-DE30-88A2-C154-872412666559}"/>
                    </a:ext>
                  </a:extLst>
                </p:cNvPr>
                <p:cNvGrpSpPr/>
                <p:nvPr/>
              </p:nvGrpSpPr>
              <p:grpSpPr>
                <a:xfrm>
                  <a:off x="3839883" y="5483987"/>
                  <a:ext cx="260326" cy="50968"/>
                  <a:chOff x="3839883" y="5483987"/>
                  <a:chExt cx="260326" cy="50968"/>
                </a:xfrm>
                <a:grpFill/>
              </p:grpSpPr>
              <p:sp>
                <p:nvSpPr>
                  <p:cNvPr id="54" name="Freeform 53">
                    <a:extLst>
                      <a:ext uri="{FF2B5EF4-FFF2-40B4-BE49-F238E27FC236}">
                        <a16:creationId xmlns:a16="http://schemas.microsoft.com/office/drawing/2014/main" id="{81D92B9E-CAC7-9296-9A60-6D0DC266BFFA}"/>
                      </a:ext>
                    </a:extLst>
                  </p:cNvPr>
                  <p:cNvSpPr/>
                  <p:nvPr/>
                </p:nvSpPr>
                <p:spPr>
                  <a:xfrm>
                    <a:off x="3945574" y="5509488"/>
                    <a:ext cx="154636" cy="3355"/>
                  </a:xfrm>
                  <a:custGeom>
                    <a:avLst/>
                    <a:gdLst>
                      <a:gd name="connsiteX0" fmla="*/ 154636 w 154636"/>
                      <a:gd name="connsiteY0" fmla="*/ 0 h 3355"/>
                      <a:gd name="connsiteX1" fmla="*/ 0 w 154636"/>
                      <a:gd name="connsiteY1" fmla="*/ 0 h 3355"/>
                    </a:gdLst>
                    <a:ahLst/>
                    <a:cxnLst>
                      <a:cxn ang="0">
                        <a:pos x="connsiteX0" y="connsiteY0"/>
                      </a:cxn>
                      <a:cxn ang="0">
                        <a:pos x="connsiteX1" y="connsiteY1"/>
                      </a:cxn>
                    </a:cxnLst>
                    <a:rect l="l" t="t" r="r" b="b"/>
                    <a:pathLst>
                      <a:path w="154636" h="3355">
                        <a:moveTo>
                          <a:pt x="154636" y="0"/>
                        </a:moveTo>
                        <a:lnTo>
                          <a:pt x="0" y="0"/>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55" name="Freeform 54">
                    <a:extLst>
                      <a:ext uri="{FF2B5EF4-FFF2-40B4-BE49-F238E27FC236}">
                        <a16:creationId xmlns:a16="http://schemas.microsoft.com/office/drawing/2014/main" id="{BAD79B65-87D2-ED46-B1A5-FEF545E99286}"/>
                      </a:ext>
                    </a:extLst>
                  </p:cNvPr>
                  <p:cNvSpPr/>
                  <p:nvPr/>
                </p:nvSpPr>
                <p:spPr>
                  <a:xfrm>
                    <a:off x="3839883" y="5483987"/>
                    <a:ext cx="64980" cy="50968"/>
                  </a:xfrm>
                  <a:custGeom>
                    <a:avLst/>
                    <a:gdLst>
                      <a:gd name="connsiteX0" fmla="*/ 0 w 64980"/>
                      <a:gd name="connsiteY0" fmla="*/ 25736 h 50968"/>
                      <a:gd name="connsiteX1" fmla="*/ 18086 w 64980"/>
                      <a:gd name="connsiteY1" fmla="*/ 50968 h 50968"/>
                      <a:gd name="connsiteX2" fmla="*/ 64981 w 64980"/>
                      <a:gd name="connsiteY2" fmla="*/ 0 h 50968"/>
                    </a:gdLst>
                    <a:ahLst/>
                    <a:cxnLst>
                      <a:cxn ang="0">
                        <a:pos x="connsiteX0" y="connsiteY0"/>
                      </a:cxn>
                      <a:cxn ang="0">
                        <a:pos x="connsiteX1" y="connsiteY1"/>
                      </a:cxn>
                      <a:cxn ang="0">
                        <a:pos x="connsiteX2" y="connsiteY2"/>
                      </a:cxn>
                    </a:cxnLst>
                    <a:rect l="l" t="t" r="r" b="b"/>
                    <a:pathLst>
                      <a:path w="64980" h="50968">
                        <a:moveTo>
                          <a:pt x="0" y="25736"/>
                        </a:moveTo>
                        <a:lnTo>
                          <a:pt x="18086" y="50968"/>
                        </a:lnTo>
                        <a:lnTo>
                          <a:pt x="64981" y="0"/>
                        </a:lnTo>
                      </a:path>
                    </a:pathLst>
                  </a:custGeom>
                  <a:grpFill/>
                  <a:ln w="12700" cap="rnd">
                    <a:solidFill>
                      <a:schemeClr val="bg1"/>
                    </a:solidFill>
                    <a:prstDash val="solid"/>
                    <a:round/>
                  </a:ln>
                </p:spPr>
                <p:txBody>
                  <a:bodyPr rtlCol="0" anchor="ctr"/>
                  <a:lstStyle/>
                  <a:p>
                    <a:endParaRPr lang="en-US">
                      <a:solidFill>
                        <a:schemeClr val="bg1"/>
                      </a:solidFill>
                    </a:endParaRPr>
                  </a:p>
                </p:txBody>
              </p:sp>
            </p:grpSp>
            <p:grpSp>
              <p:nvGrpSpPr>
                <p:cNvPr id="51" name="Graphic 379">
                  <a:extLst>
                    <a:ext uri="{FF2B5EF4-FFF2-40B4-BE49-F238E27FC236}">
                      <a16:creationId xmlns:a16="http://schemas.microsoft.com/office/drawing/2014/main" id="{567C5DE1-A4F0-4244-5E7F-AD97DFD96577}"/>
                    </a:ext>
                  </a:extLst>
                </p:cNvPr>
                <p:cNvGrpSpPr/>
                <p:nvPr/>
              </p:nvGrpSpPr>
              <p:grpSpPr>
                <a:xfrm>
                  <a:off x="3839883" y="5581293"/>
                  <a:ext cx="260326" cy="50968"/>
                  <a:chOff x="3839883" y="5581293"/>
                  <a:chExt cx="260326" cy="50968"/>
                </a:xfrm>
                <a:grpFill/>
              </p:grpSpPr>
              <p:sp>
                <p:nvSpPr>
                  <p:cNvPr id="52" name="Freeform 51">
                    <a:extLst>
                      <a:ext uri="{FF2B5EF4-FFF2-40B4-BE49-F238E27FC236}">
                        <a16:creationId xmlns:a16="http://schemas.microsoft.com/office/drawing/2014/main" id="{940AFA87-56AC-3316-B5C5-10622205DEBC}"/>
                      </a:ext>
                    </a:extLst>
                  </p:cNvPr>
                  <p:cNvSpPr/>
                  <p:nvPr/>
                </p:nvSpPr>
                <p:spPr>
                  <a:xfrm>
                    <a:off x="3945574" y="5606794"/>
                    <a:ext cx="154636" cy="3355"/>
                  </a:xfrm>
                  <a:custGeom>
                    <a:avLst/>
                    <a:gdLst>
                      <a:gd name="connsiteX0" fmla="*/ 154636 w 154636"/>
                      <a:gd name="connsiteY0" fmla="*/ 0 h 3355"/>
                      <a:gd name="connsiteX1" fmla="*/ 0 w 154636"/>
                      <a:gd name="connsiteY1" fmla="*/ 0 h 3355"/>
                    </a:gdLst>
                    <a:ahLst/>
                    <a:cxnLst>
                      <a:cxn ang="0">
                        <a:pos x="connsiteX0" y="connsiteY0"/>
                      </a:cxn>
                      <a:cxn ang="0">
                        <a:pos x="connsiteX1" y="connsiteY1"/>
                      </a:cxn>
                    </a:cxnLst>
                    <a:rect l="l" t="t" r="r" b="b"/>
                    <a:pathLst>
                      <a:path w="154636" h="3355">
                        <a:moveTo>
                          <a:pt x="154636" y="0"/>
                        </a:moveTo>
                        <a:lnTo>
                          <a:pt x="0" y="0"/>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53" name="Freeform 52">
                    <a:extLst>
                      <a:ext uri="{FF2B5EF4-FFF2-40B4-BE49-F238E27FC236}">
                        <a16:creationId xmlns:a16="http://schemas.microsoft.com/office/drawing/2014/main" id="{76B73549-6E3A-3360-9328-7A3EC0FF4CE7}"/>
                      </a:ext>
                    </a:extLst>
                  </p:cNvPr>
                  <p:cNvSpPr/>
                  <p:nvPr/>
                </p:nvSpPr>
                <p:spPr>
                  <a:xfrm>
                    <a:off x="3839883" y="5581293"/>
                    <a:ext cx="64980" cy="50968"/>
                  </a:xfrm>
                  <a:custGeom>
                    <a:avLst/>
                    <a:gdLst>
                      <a:gd name="connsiteX0" fmla="*/ 0 w 64980"/>
                      <a:gd name="connsiteY0" fmla="*/ 25736 h 50968"/>
                      <a:gd name="connsiteX1" fmla="*/ 18086 w 64980"/>
                      <a:gd name="connsiteY1" fmla="*/ 50968 h 50968"/>
                      <a:gd name="connsiteX2" fmla="*/ 64981 w 64980"/>
                      <a:gd name="connsiteY2" fmla="*/ 0 h 50968"/>
                    </a:gdLst>
                    <a:ahLst/>
                    <a:cxnLst>
                      <a:cxn ang="0">
                        <a:pos x="connsiteX0" y="connsiteY0"/>
                      </a:cxn>
                      <a:cxn ang="0">
                        <a:pos x="connsiteX1" y="connsiteY1"/>
                      </a:cxn>
                      <a:cxn ang="0">
                        <a:pos x="connsiteX2" y="connsiteY2"/>
                      </a:cxn>
                    </a:cxnLst>
                    <a:rect l="l" t="t" r="r" b="b"/>
                    <a:pathLst>
                      <a:path w="64980" h="50968">
                        <a:moveTo>
                          <a:pt x="0" y="25736"/>
                        </a:moveTo>
                        <a:lnTo>
                          <a:pt x="18086" y="50968"/>
                        </a:lnTo>
                        <a:lnTo>
                          <a:pt x="64981" y="0"/>
                        </a:lnTo>
                      </a:path>
                    </a:pathLst>
                  </a:custGeom>
                  <a:grpFill/>
                  <a:ln w="12700" cap="rnd">
                    <a:solidFill>
                      <a:schemeClr val="bg1"/>
                    </a:solidFill>
                    <a:prstDash val="solid"/>
                    <a:round/>
                  </a:ln>
                </p:spPr>
                <p:txBody>
                  <a:bodyPr rtlCol="0" anchor="ctr"/>
                  <a:lstStyle/>
                  <a:p>
                    <a:endParaRPr lang="en-US">
                      <a:solidFill>
                        <a:schemeClr val="bg1"/>
                      </a:solidFill>
                    </a:endParaRPr>
                  </a:p>
                </p:txBody>
              </p:sp>
            </p:grpSp>
          </p:grpSp>
        </p:grpSp>
      </p:grpSp>
      <p:grpSp>
        <p:nvGrpSpPr>
          <p:cNvPr id="16" name="Group 15">
            <a:extLst>
              <a:ext uri="{FF2B5EF4-FFF2-40B4-BE49-F238E27FC236}">
                <a16:creationId xmlns:a16="http://schemas.microsoft.com/office/drawing/2014/main" id="{DF7B247B-9FA5-A2C2-22CF-6395360286B0}"/>
              </a:ext>
            </a:extLst>
          </p:cNvPr>
          <p:cNvGrpSpPr/>
          <p:nvPr/>
        </p:nvGrpSpPr>
        <p:grpSpPr>
          <a:xfrm>
            <a:off x="6703367" y="1626329"/>
            <a:ext cx="684000" cy="684000"/>
            <a:chOff x="6763105" y="2114251"/>
            <a:chExt cx="684000" cy="684000"/>
          </a:xfrm>
        </p:grpSpPr>
        <p:sp>
          <p:nvSpPr>
            <p:cNvPr id="11" name="Oval 10">
              <a:extLst>
                <a:ext uri="{FF2B5EF4-FFF2-40B4-BE49-F238E27FC236}">
                  <a16:creationId xmlns:a16="http://schemas.microsoft.com/office/drawing/2014/main" id="{CB18BDD7-827D-4ED2-80FB-2BF858B3B41F}"/>
                </a:ext>
              </a:extLst>
            </p:cNvPr>
            <p:cNvSpPr/>
            <p:nvPr/>
          </p:nvSpPr>
          <p:spPr>
            <a:xfrm>
              <a:off x="6763105" y="2114251"/>
              <a:ext cx="684000" cy="684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4" name="Graphic 5">
              <a:extLst>
                <a:ext uri="{FF2B5EF4-FFF2-40B4-BE49-F238E27FC236}">
                  <a16:creationId xmlns:a16="http://schemas.microsoft.com/office/drawing/2014/main" id="{EF4BFBC0-55C2-39DE-0257-8B7700F59EFB}"/>
                </a:ext>
              </a:extLst>
            </p:cNvPr>
            <p:cNvGrpSpPr/>
            <p:nvPr/>
          </p:nvGrpSpPr>
          <p:grpSpPr>
            <a:xfrm>
              <a:off x="6864139" y="2261548"/>
              <a:ext cx="456016" cy="323799"/>
              <a:chOff x="9020470" y="5603392"/>
              <a:chExt cx="593370" cy="434341"/>
            </a:xfrm>
            <a:noFill/>
          </p:grpSpPr>
          <p:grpSp>
            <p:nvGrpSpPr>
              <p:cNvPr id="85" name="Graphic 5">
                <a:extLst>
                  <a:ext uri="{FF2B5EF4-FFF2-40B4-BE49-F238E27FC236}">
                    <a16:creationId xmlns:a16="http://schemas.microsoft.com/office/drawing/2014/main" id="{319A3FA7-F35B-100F-D3F3-64869F7BA16E}"/>
                  </a:ext>
                </a:extLst>
              </p:cNvPr>
              <p:cNvGrpSpPr/>
              <p:nvPr/>
            </p:nvGrpSpPr>
            <p:grpSpPr>
              <a:xfrm>
                <a:off x="9258798" y="5728098"/>
                <a:ext cx="350811" cy="278924"/>
                <a:chOff x="9258798" y="5728098"/>
                <a:chExt cx="350811" cy="278924"/>
              </a:xfrm>
              <a:grpFill/>
            </p:grpSpPr>
            <p:sp>
              <p:nvSpPr>
                <p:cNvPr id="91" name="Freeform 432">
                  <a:extLst>
                    <a:ext uri="{FF2B5EF4-FFF2-40B4-BE49-F238E27FC236}">
                      <a16:creationId xmlns:a16="http://schemas.microsoft.com/office/drawing/2014/main" id="{B3378DEB-2616-F243-C85F-079097B7F98B}"/>
                    </a:ext>
                  </a:extLst>
                </p:cNvPr>
                <p:cNvSpPr/>
                <p:nvPr/>
              </p:nvSpPr>
              <p:spPr>
                <a:xfrm>
                  <a:off x="9258798" y="5909963"/>
                  <a:ext cx="33652" cy="97060"/>
                </a:xfrm>
                <a:custGeom>
                  <a:avLst/>
                  <a:gdLst>
                    <a:gd name="connsiteX0" fmla="*/ 33652 w 33652"/>
                    <a:gd name="connsiteY0" fmla="*/ 97060 h 97060"/>
                    <a:gd name="connsiteX1" fmla="*/ 0 w 33652"/>
                    <a:gd name="connsiteY1" fmla="*/ 0 h 97060"/>
                  </a:gdLst>
                  <a:ahLst/>
                  <a:cxnLst>
                    <a:cxn ang="0">
                      <a:pos x="connsiteX0" y="connsiteY0"/>
                    </a:cxn>
                    <a:cxn ang="0">
                      <a:pos x="connsiteX1" y="connsiteY1"/>
                    </a:cxn>
                  </a:cxnLst>
                  <a:rect l="l" t="t" r="r" b="b"/>
                  <a:pathLst>
                    <a:path w="33652" h="97060">
                      <a:moveTo>
                        <a:pt x="33652" y="97060"/>
                      </a:moveTo>
                      <a:cubicBezTo>
                        <a:pt x="13628" y="69681"/>
                        <a:pt x="1299" y="36239"/>
                        <a:pt x="0" y="0"/>
                      </a:cubicBez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92" name="Freeform 433">
                  <a:extLst>
                    <a:ext uri="{FF2B5EF4-FFF2-40B4-BE49-F238E27FC236}">
                      <a16:creationId xmlns:a16="http://schemas.microsoft.com/office/drawing/2014/main" id="{13FF41CD-AD10-7206-DACE-E815D42718B3}"/>
                    </a:ext>
                  </a:extLst>
                </p:cNvPr>
                <p:cNvSpPr/>
                <p:nvPr/>
              </p:nvSpPr>
              <p:spPr>
                <a:xfrm>
                  <a:off x="9314540" y="5728098"/>
                  <a:ext cx="295069" cy="278924"/>
                </a:xfrm>
                <a:custGeom>
                  <a:avLst/>
                  <a:gdLst>
                    <a:gd name="connsiteX0" fmla="*/ 0 w 295069"/>
                    <a:gd name="connsiteY0" fmla="*/ 47065 h 278924"/>
                    <a:gd name="connsiteX1" fmla="*/ 119580 w 295069"/>
                    <a:gd name="connsiteY1" fmla="*/ 0 h 278924"/>
                    <a:gd name="connsiteX2" fmla="*/ 295069 w 295069"/>
                    <a:gd name="connsiteY2" fmla="*/ 175436 h 278924"/>
                    <a:gd name="connsiteX3" fmla="*/ 261284 w 295069"/>
                    <a:gd name="connsiteY3" fmla="*/ 278925 h 278924"/>
                  </a:gdLst>
                  <a:ahLst/>
                  <a:cxnLst>
                    <a:cxn ang="0">
                      <a:pos x="connsiteX0" y="connsiteY0"/>
                    </a:cxn>
                    <a:cxn ang="0">
                      <a:pos x="connsiteX1" y="connsiteY1"/>
                    </a:cxn>
                    <a:cxn ang="0">
                      <a:pos x="connsiteX2" y="connsiteY2"/>
                    </a:cxn>
                    <a:cxn ang="0">
                      <a:pos x="connsiteX3" y="connsiteY3"/>
                    </a:cxn>
                  </a:cxnLst>
                  <a:rect l="l" t="t" r="r" b="b"/>
                  <a:pathLst>
                    <a:path w="295069" h="278924">
                      <a:moveTo>
                        <a:pt x="0" y="47065"/>
                      </a:moveTo>
                      <a:cubicBezTo>
                        <a:pt x="31319" y="17887"/>
                        <a:pt x="73368" y="0"/>
                        <a:pt x="119580" y="0"/>
                      </a:cubicBezTo>
                      <a:cubicBezTo>
                        <a:pt x="216471" y="0"/>
                        <a:pt x="295069" y="78575"/>
                        <a:pt x="295069" y="175436"/>
                      </a:cubicBezTo>
                      <a:cubicBezTo>
                        <a:pt x="295069" y="214140"/>
                        <a:pt x="282542" y="249913"/>
                        <a:pt x="261284" y="278925"/>
                      </a:cubicBezTo>
                    </a:path>
                  </a:pathLst>
                </a:custGeom>
                <a:grpFill/>
                <a:ln w="12700" cap="rnd">
                  <a:solidFill>
                    <a:schemeClr val="bg1"/>
                  </a:solidFill>
                  <a:prstDash val="solid"/>
                  <a:round/>
                </a:ln>
              </p:spPr>
              <p:txBody>
                <a:bodyPr rtlCol="0" anchor="ctr"/>
                <a:lstStyle/>
                <a:p>
                  <a:endParaRPr lang="en-US">
                    <a:solidFill>
                      <a:schemeClr val="bg1"/>
                    </a:solidFill>
                  </a:endParaRPr>
                </a:p>
              </p:txBody>
            </p:sp>
            <p:grpSp>
              <p:nvGrpSpPr>
                <p:cNvPr id="93" name="Graphic 5">
                  <a:extLst>
                    <a:ext uri="{FF2B5EF4-FFF2-40B4-BE49-F238E27FC236}">
                      <a16:creationId xmlns:a16="http://schemas.microsoft.com/office/drawing/2014/main" id="{7F4E6574-B732-B9B7-2F30-4FC3392F2C7C}"/>
                    </a:ext>
                  </a:extLst>
                </p:cNvPr>
                <p:cNvGrpSpPr/>
                <p:nvPr/>
              </p:nvGrpSpPr>
              <p:grpSpPr>
                <a:xfrm>
                  <a:off x="9388007" y="5790851"/>
                  <a:ext cx="92271" cy="216171"/>
                  <a:chOff x="9388007" y="5790851"/>
                  <a:chExt cx="92271" cy="216171"/>
                </a:xfrm>
                <a:grpFill/>
              </p:grpSpPr>
              <p:sp>
                <p:nvSpPr>
                  <p:cNvPr id="94" name="Freeform 435">
                    <a:extLst>
                      <a:ext uri="{FF2B5EF4-FFF2-40B4-BE49-F238E27FC236}">
                        <a16:creationId xmlns:a16="http://schemas.microsoft.com/office/drawing/2014/main" id="{BB4AE2BF-2D31-367D-51B4-73113BCE1010}"/>
                      </a:ext>
                    </a:extLst>
                  </p:cNvPr>
                  <p:cNvSpPr/>
                  <p:nvPr/>
                </p:nvSpPr>
                <p:spPr>
                  <a:xfrm>
                    <a:off x="9388007" y="5826336"/>
                    <a:ext cx="92271" cy="153438"/>
                  </a:xfrm>
                  <a:custGeom>
                    <a:avLst/>
                    <a:gdLst>
                      <a:gd name="connsiteX0" fmla="*/ 88694 w 92271"/>
                      <a:gd name="connsiteY0" fmla="*/ 11014 h 153438"/>
                      <a:gd name="connsiteX1" fmla="*/ 42914 w 92271"/>
                      <a:gd name="connsiteY1" fmla="*/ 421 h 153438"/>
                      <a:gd name="connsiteX2" fmla="*/ 9896 w 92271"/>
                      <a:gd name="connsiteY2" fmla="*/ 34129 h 153438"/>
                      <a:gd name="connsiteX3" fmla="*/ 48512 w 92271"/>
                      <a:gd name="connsiteY3" fmla="*/ 73300 h 153438"/>
                      <a:gd name="connsiteX4" fmla="*/ 91559 w 92271"/>
                      <a:gd name="connsiteY4" fmla="*/ 124396 h 153438"/>
                      <a:gd name="connsiteX5" fmla="*/ 50911 w 92271"/>
                      <a:gd name="connsiteY5" fmla="*/ 153374 h 153438"/>
                      <a:gd name="connsiteX6" fmla="*/ 0 w 92271"/>
                      <a:gd name="connsiteY6" fmla="*/ 136220 h 15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71" h="153438">
                        <a:moveTo>
                          <a:pt x="88694" y="11014"/>
                        </a:moveTo>
                        <a:cubicBezTo>
                          <a:pt x="81130" y="5051"/>
                          <a:pt x="60706" y="-1777"/>
                          <a:pt x="42914" y="421"/>
                        </a:cubicBezTo>
                        <a:cubicBezTo>
                          <a:pt x="20958" y="3153"/>
                          <a:pt x="9662" y="19874"/>
                          <a:pt x="9896" y="34129"/>
                        </a:cubicBezTo>
                        <a:cubicBezTo>
                          <a:pt x="10162" y="50318"/>
                          <a:pt x="21424" y="62109"/>
                          <a:pt x="48512" y="73300"/>
                        </a:cubicBezTo>
                        <a:cubicBezTo>
                          <a:pt x="81664" y="86990"/>
                          <a:pt x="95724" y="102312"/>
                          <a:pt x="91559" y="124396"/>
                        </a:cubicBezTo>
                        <a:cubicBezTo>
                          <a:pt x="88960" y="138085"/>
                          <a:pt x="77065" y="152141"/>
                          <a:pt x="50911" y="153374"/>
                        </a:cubicBezTo>
                        <a:cubicBezTo>
                          <a:pt x="31053" y="154306"/>
                          <a:pt x="10628" y="144947"/>
                          <a:pt x="0" y="136220"/>
                        </a:cubicBez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95" name="Freeform 436">
                    <a:extLst>
                      <a:ext uri="{FF2B5EF4-FFF2-40B4-BE49-F238E27FC236}">
                        <a16:creationId xmlns:a16="http://schemas.microsoft.com/office/drawing/2014/main" id="{FE6247BF-2F7E-6E2A-C017-7DC2A3D438D8}"/>
                      </a:ext>
                    </a:extLst>
                  </p:cNvPr>
                  <p:cNvSpPr/>
                  <p:nvPr/>
                </p:nvSpPr>
                <p:spPr>
                  <a:xfrm>
                    <a:off x="9435653" y="5982175"/>
                    <a:ext cx="3331" cy="24848"/>
                  </a:xfrm>
                  <a:custGeom>
                    <a:avLst/>
                    <a:gdLst>
                      <a:gd name="connsiteX0" fmla="*/ 0 w 3331"/>
                      <a:gd name="connsiteY0" fmla="*/ 24848 h 24848"/>
                      <a:gd name="connsiteX1" fmla="*/ 0 w 3331"/>
                      <a:gd name="connsiteY1" fmla="*/ 0 h 24848"/>
                    </a:gdLst>
                    <a:ahLst/>
                    <a:cxnLst>
                      <a:cxn ang="0">
                        <a:pos x="connsiteX0" y="connsiteY0"/>
                      </a:cxn>
                      <a:cxn ang="0">
                        <a:pos x="connsiteX1" y="connsiteY1"/>
                      </a:cxn>
                    </a:cxnLst>
                    <a:rect l="l" t="t" r="r" b="b"/>
                    <a:pathLst>
                      <a:path w="3331" h="24848">
                        <a:moveTo>
                          <a:pt x="0" y="24848"/>
                        </a:moveTo>
                        <a:lnTo>
                          <a:pt x="0" y="0"/>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96" name="Freeform 437">
                    <a:extLst>
                      <a:ext uri="{FF2B5EF4-FFF2-40B4-BE49-F238E27FC236}">
                        <a16:creationId xmlns:a16="http://schemas.microsoft.com/office/drawing/2014/main" id="{AB661921-4B92-2F4E-327B-89B63E9238EC}"/>
                      </a:ext>
                    </a:extLst>
                  </p:cNvPr>
                  <p:cNvSpPr/>
                  <p:nvPr/>
                </p:nvSpPr>
                <p:spPr>
                  <a:xfrm>
                    <a:off x="9435653" y="5790851"/>
                    <a:ext cx="3331" cy="33741"/>
                  </a:xfrm>
                  <a:custGeom>
                    <a:avLst/>
                    <a:gdLst>
                      <a:gd name="connsiteX0" fmla="*/ 0 w 3331"/>
                      <a:gd name="connsiteY0" fmla="*/ 33742 h 33741"/>
                      <a:gd name="connsiteX1" fmla="*/ 0 w 3331"/>
                      <a:gd name="connsiteY1" fmla="*/ 0 h 33741"/>
                    </a:gdLst>
                    <a:ahLst/>
                    <a:cxnLst>
                      <a:cxn ang="0">
                        <a:pos x="connsiteX0" y="connsiteY0"/>
                      </a:cxn>
                      <a:cxn ang="0">
                        <a:pos x="connsiteX1" y="connsiteY1"/>
                      </a:cxn>
                    </a:cxnLst>
                    <a:rect l="l" t="t" r="r" b="b"/>
                    <a:pathLst>
                      <a:path w="3331" h="33741">
                        <a:moveTo>
                          <a:pt x="0" y="33742"/>
                        </a:moveTo>
                        <a:lnTo>
                          <a:pt x="0" y="0"/>
                        </a:lnTo>
                      </a:path>
                    </a:pathLst>
                  </a:custGeom>
                  <a:grpFill/>
                  <a:ln w="12700" cap="rnd">
                    <a:solidFill>
                      <a:schemeClr val="bg1"/>
                    </a:solidFill>
                    <a:prstDash val="solid"/>
                    <a:round/>
                  </a:ln>
                </p:spPr>
                <p:txBody>
                  <a:bodyPr rtlCol="0" anchor="ctr"/>
                  <a:lstStyle/>
                  <a:p>
                    <a:endParaRPr lang="en-US">
                      <a:solidFill>
                        <a:schemeClr val="bg1"/>
                      </a:solidFill>
                    </a:endParaRPr>
                  </a:p>
                </p:txBody>
              </p:sp>
            </p:grpSp>
          </p:grpSp>
          <p:grpSp>
            <p:nvGrpSpPr>
              <p:cNvPr id="86" name="Graphic 5">
                <a:extLst>
                  <a:ext uri="{FF2B5EF4-FFF2-40B4-BE49-F238E27FC236}">
                    <a16:creationId xmlns:a16="http://schemas.microsoft.com/office/drawing/2014/main" id="{42489674-8B29-ACB5-3D75-F104A6C6C3FC}"/>
                  </a:ext>
                </a:extLst>
              </p:cNvPr>
              <p:cNvGrpSpPr/>
              <p:nvPr/>
            </p:nvGrpSpPr>
            <p:grpSpPr>
              <a:xfrm>
                <a:off x="9020470" y="5603392"/>
                <a:ext cx="375600" cy="321935"/>
                <a:chOff x="9020470" y="5603392"/>
                <a:chExt cx="375600" cy="321935"/>
              </a:xfrm>
              <a:grpFill/>
            </p:grpSpPr>
            <p:sp>
              <p:nvSpPr>
                <p:cNvPr id="88" name="Freeform 439">
                  <a:extLst>
                    <a:ext uri="{FF2B5EF4-FFF2-40B4-BE49-F238E27FC236}">
                      <a16:creationId xmlns:a16="http://schemas.microsoft.com/office/drawing/2014/main" id="{4C9FDB67-C8E7-2943-FA44-E13CDDA01042}"/>
                    </a:ext>
                  </a:extLst>
                </p:cNvPr>
                <p:cNvSpPr/>
                <p:nvPr/>
              </p:nvSpPr>
              <p:spPr>
                <a:xfrm>
                  <a:off x="9113096" y="5647059"/>
                  <a:ext cx="282974" cy="60121"/>
                </a:xfrm>
                <a:custGeom>
                  <a:avLst/>
                  <a:gdLst>
                    <a:gd name="connsiteX0" fmla="*/ 0 w 282974"/>
                    <a:gd name="connsiteY0" fmla="*/ 0 h 60121"/>
                    <a:gd name="connsiteX1" fmla="*/ 205842 w 282974"/>
                    <a:gd name="connsiteY1" fmla="*/ 0 h 60121"/>
                    <a:gd name="connsiteX2" fmla="*/ 239361 w 282974"/>
                    <a:gd name="connsiteY2" fmla="*/ 14622 h 60121"/>
                    <a:gd name="connsiteX3" fmla="*/ 282974 w 282974"/>
                    <a:gd name="connsiteY3" fmla="*/ 60122 h 60121"/>
                  </a:gdLst>
                  <a:ahLst/>
                  <a:cxnLst>
                    <a:cxn ang="0">
                      <a:pos x="connsiteX0" y="connsiteY0"/>
                    </a:cxn>
                    <a:cxn ang="0">
                      <a:pos x="connsiteX1" y="connsiteY1"/>
                    </a:cxn>
                    <a:cxn ang="0">
                      <a:pos x="connsiteX2" y="connsiteY2"/>
                    </a:cxn>
                    <a:cxn ang="0">
                      <a:pos x="connsiteX3" y="connsiteY3"/>
                    </a:cxn>
                  </a:cxnLst>
                  <a:rect l="l" t="t" r="r" b="b"/>
                  <a:pathLst>
                    <a:path w="282974" h="60121">
                      <a:moveTo>
                        <a:pt x="0" y="0"/>
                      </a:moveTo>
                      <a:lnTo>
                        <a:pt x="205842" y="0"/>
                      </a:lnTo>
                      <a:cubicBezTo>
                        <a:pt x="218603" y="0"/>
                        <a:pt x="230698" y="5329"/>
                        <a:pt x="239361" y="14622"/>
                      </a:cubicBezTo>
                      <a:lnTo>
                        <a:pt x="282974" y="60122"/>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89" name="Freeform 440">
                  <a:extLst>
                    <a:ext uri="{FF2B5EF4-FFF2-40B4-BE49-F238E27FC236}">
                      <a16:creationId xmlns:a16="http://schemas.microsoft.com/office/drawing/2014/main" id="{B5AB6D08-8738-2DFD-74D5-94D1CCB459DE}"/>
                    </a:ext>
                  </a:extLst>
                </p:cNvPr>
                <p:cNvSpPr/>
                <p:nvPr/>
              </p:nvSpPr>
              <p:spPr>
                <a:xfrm>
                  <a:off x="9113162" y="5749782"/>
                  <a:ext cx="256333" cy="175545"/>
                </a:xfrm>
                <a:custGeom>
                  <a:avLst/>
                  <a:gdLst>
                    <a:gd name="connsiteX0" fmla="*/ 141270 w 256333"/>
                    <a:gd name="connsiteY0" fmla="*/ 0 h 175545"/>
                    <a:gd name="connsiteX1" fmla="*/ 243792 w 256333"/>
                    <a:gd name="connsiteY1" fmla="*/ 102457 h 175545"/>
                    <a:gd name="connsiteX2" fmla="*/ 241426 w 256333"/>
                    <a:gd name="connsiteY2" fmla="*/ 165210 h 175545"/>
                    <a:gd name="connsiteX3" fmla="*/ 241426 w 256333"/>
                    <a:gd name="connsiteY3" fmla="*/ 165210 h 175545"/>
                    <a:gd name="connsiteX4" fmla="*/ 183252 w 256333"/>
                    <a:gd name="connsiteY4" fmla="*/ 163012 h 175545"/>
                    <a:gd name="connsiteX5" fmla="*/ 134373 w 256333"/>
                    <a:gd name="connsiteY5" fmla="*/ 114148 h 175545"/>
                    <a:gd name="connsiteX6" fmla="*/ 92126 w 256333"/>
                    <a:gd name="connsiteY6" fmla="*/ 92031 h 175545"/>
                    <a:gd name="connsiteX7" fmla="*/ 0 w 256333"/>
                    <a:gd name="connsiteY7" fmla="*/ 40003 h 17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333" h="175545">
                      <a:moveTo>
                        <a:pt x="141270" y="0"/>
                      </a:moveTo>
                      <a:lnTo>
                        <a:pt x="243792" y="102457"/>
                      </a:lnTo>
                      <a:cubicBezTo>
                        <a:pt x="261417" y="120077"/>
                        <a:pt x="260318" y="148988"/>
                        <a:pt x="241426" y="165210"/>
                      </a:cubicBezTo>
                      <a:lnTo>
                        <a:pt x="241426" y="165210"/>
                      </a:lnTo>
                      <a:cubicBezTo>
                        <a:pt x="224433" y="179799"/>
                        <a:pt x="199078" y="178833"/>
                        <a:pt x="183252" y="163012"/>
                      </a:cubicBezTo>
                      <a:lnTo>
                        <a:pt x="134373" y="114148"/>
                      </a:lnTo>
                      <a:cubicBezTo>
                        <a:pt x="122879" y="102657"/>
                        <a:pt x="108119" y="94896"/>
                        <a:pt x="92126" y="92031"/>
                      </a:cubicBezTo>
                      <a:cubicBezTo>
                        <a:pt x="68103" y="87735"/>
                        <a:pt x="29453" y="75377"/>
                        <a:pt x="0" y="40003"/>
                      </a:cubicBez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90" name="Freeform 441">
                  <a:extLst>
                    <a:ext uri="{FF2B5EF4-FFF2-40B4-BE49-F238E27FC236}">
                      <a16:creationId xmlns:a16="http://schemas.microsoft.com/office/drawing/2014/main" id="{F416FD9A-EE83-849D-3A84-D91F6397876E}"/>
                    </a:ext>
                  </a:extLst>
                </p:cNvPr>
                <p:cNvSpPr/>
                <p:nvPr/>
              </p:nvSpPr>
              <p:spPr>
                <a:xfrm rot="5400000">
                  <a:off x="8936257" y="5687579"/>
                  <a:ext cx="261051" cy="92597"/>
                </a:xfrm>
                <a:custGeom>
                  <a:avLst/>
                  <a:gdLst>
                    <a:gd name="connsiteX0" fmla="*/ 33951 w 261051"/>
                    <a:gd name="connsiteY0" fmla="*/ 0 h 92597"/>
                    <a:gd name="connsiteX1" fmla="*/ 227067 w 261051"/>
                    <a:gd name="connsiteY1" fmla="*/ 0 h 92597"/>
                    <a:gd name="connsiteX2" fmla="*/ 261051 w 261051"/>
                    <a:gd name="connsiteY2" fmla="*/ 33974 h 92597"/>
                    <a:gd name="connsiteX3" fmla="*/ 261051 w 261051"/>
                    <a:gd name="connsiteY3" fmla="*/ 92597 h 92597"/>
                    <a:gd name="connsiteX4" fmla="*/ 0 w 261051"/>
                    <a:gd name="connsiteY4" fmla="*/ 92597 h 92597"/>
                    <a:gd name="connsiteX5" fmla="*/ 0 w 261051"/>
                    <a:gd name="connsiteY5" fmla="*/ 33974 h 92597"/>
                    <a:gd name="connsiteX6" fmla="*/ 33985 w 261051"/>
                    <a:gd name="connsiteY6" fmla="*/ 0 h 9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051" h="92597">
                      <a:moveTo>
                        <a:pt x="33951" y="0"/>
                      </a:moveTo>
                      <a:lnTo>
                        <a:pt x="227067" y="0"/>
                      </a:lnTo>
                      <a:cubicBezTo>
                        <a:pt x="245825" y="0"/>
                        <a:pt x="261051" y="15222"/>
                        <a:pt x="261051" y="33974"/>
                      </a:cubicBezTo>
                      <a:lnTo>
                        <a:pt x="261051" y="92597"/>
                      </a:lnTo>
                      <a:lnTo>
                        <a:pt x="0" y="92597"/>
                      </a:lnTo>
                      <a:lnTo>
                        <a:pt x="0" y="33974"/>
                      </a:lnTo>
                      <a:cubicBezTo>
                        <a:pt x="0" y="15222"/>
                        <a:pt x="15227" y="0"/>
                        <a:pt x="33985" y="0"/>
                      </a:cubicBezTo>
                      <a:close/>
                    </a:path>
                  </a:pathLst>
                </a:custGeom>
                <a:grpFill/>
                <a:ln w="12700" cap="rnd">
                  <a:solidFill>
                    <a:schemeClr val="bg1"/>
                  </a:solidFill>
                  <a:prstDash val="solid"/>
                  <a:round/>
                </a:ln>
              </p:spPr>
              <p:txBody>
                <a:bodyPr rtlCol="0" anchor="ctr"/>
                <a:lstStyle/>
                <a:p>
                  <a:endParaRPr lang="en-US">
                    <a:solidFill>
                      <a:schemeClr val="bg1"/>
                    </a:solidFill>
                  </a:endParaRPr>
                </a:p>
              </p:txBody>
            </p:sp>
          </p:grpSp>
          <p:sp>
            <p:nvSpPr>
              <p:cNvPr id="87" name="Freeform 442">
                <a:extLst>
                  <a:ext uri="{FF2B5EF4-FFF2-40B4-BE49-F238E27FC236}">
                    <a16:creationId xmlns:a16="http://schemas.microsoft.com/office/drawing/2014/main" id="{BCD06AF9-B01B-C79E-96B4-79042A5C075D}"/>
                  </a:ext>
                </a:extLst>
              </p:cNvPr>
              <p:cNvSpPr/>
              <p:nvPr/>
            </p:nvSpPr>
            <p:spPr>
              <a:xfrm>
                <a:off x="9252134" y="6037733"/>
                <a:ext cx="361706" cy="3330"/>
              </a:xfrm>
              <a:custGeom>
                <a:avLst/>
                <a:gdLst>
                  <a:gd name="connsiteX0" fmla="*/ 0 w 361706"/>
                  <a:gd name="connsiteY0" fmla="*/ 0 h 3330"/>
                  <a:gd name="connsiteX1" fmla="*/ 361707 w 361706"/>
                  <a:gd name="connsiteY1" fmla="*/ 0 h 3330"/>
                </a:gdLst>
                <a:ahLst/>
                <a:cxnLst>
                  <a:cxn ang="0">
                    <a:pos x="connsiteX0" y="connsiteY0"/>
                  </a:cxn>
                  <a:cxn ang="0">
                    <a:pos x="connsiteX1" y="connsiteY1"/>
                  </a:cxn>
                </a:cxnLst>
                <a:rect l="l" t="t" r="r" b="b"/>
                <a:pathLst>
                  <a:path w="361706" h="3330">
                    <a:moveTo>
                      <a:pt x="0" y="0"/>
                    </a:moveTo>
                    <a:lnTo>
                      <a:pt x="361707" y="0"/>
                    </a:lnTo>
                  </a:path>
                </a:pathLst>
              </a:custGeom>
              <a:grpFill/>
              <a:ln w="12700" cap="rnd">
                <a:solidFill>
                  <a:schemeClr val="bg1"/>
                </a:solidFill>
                <a:prstDash val="solid"/>
                <a:round/>
              </a:ln>
            </p:spPr>
            <p:txBody>
              <a:bodyPr rtlCol="0" anchor="ctr"/>
              <a:lstStyle/>
              <a:p>
                <a:endParaRPr lang="en-US">
                  <a:solidFill>
                    <a:schemeClr val="bg1"/>
                  </a:solidFill>
                </a:endParaRPr>
              </a:p>
            </p:txBody>
          </p:sp>
        </p:grpSp>
      </p:grpSp>
      <p:grpSp>
        <p:nvGrpSpPr>
          <p:cNvPr id="18" name="Group 17">
            <a:extLst>
              <a:ext uri="{FF2B5EF4-FFF2-40B4-BE49-F238E27FC236}">
                <a16:creationId xmlns:a16="http://schemas.microsoft.com/office/drawing/2014/main" id="{1B0599D0-9CA8-5898-FA5F-5002F2BE8D95}"/>
              </a:ext>
            </a:extLst>
          </p:cNvPr>
          <p:cNvGrpSpPr/>
          <p:nvPr/>
        </p:nvGrpSpPr>
        <p:grpSpPr>
          <a:xfrm>
            <a:off x="4810722" y="1626329"/>
            <a:ext cx="684000" cy="684000"/>
            <a:chOff x="2928155" y="2178801"/>
            <a:chExt cx="684000" cy="684000"/>
          </a:xfrm>
        </p:grpSpPr>
        <p:sp>
          <p:nvSpPr>
            <p:cNvPr id="9" name="Oval 8">
              <a:extLst>
                <a:ext uri="{FF2B5EF4-FFF2-40B4-BE49-F238E27FC236}">
                  <a16:creationId xmlns:a16="http://schemas.microsoft.com/office/drawing/2014/main" id="{EE89CAE0-03FA-7651-E84D-05B418DD5C9B}"/>
                </a:ext>
              </a:extLst>
            </p:cNvPr>
            <p:cNvSpPr/>
            <p:nvPr/>
          </p:nvSpPr>
          <p:spPr>
            <a:xfrm>
              <a:off x="2928155" y="2178801"/>
              <a:ext cx="684000" cy="684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aphic 8">
              <a:extLst>
                <a:ext uri="{FF2B5EF4-FFF2-40B4-BE49-F238E27FC236}">
                  <a16:creationId xmlns:a16="http://schemas.microsoft.com/office/drawing/2014/main" id="{5E3E70F3-C67B-A072-6AAF-145F93FAADCF}"/>
                </a:ext>
              </a:extLst>
            </p:cNvPr>
            <p:cNvGrpSpPr/>
            <p:nvPr/>
          </p:nvGrpSpPr>
          <p:grpSpPr>
            <a:xfrm>
              <a:off x="3039764" y="2283781"/>
              <a:ext cx="441382" cy="427856"/>
              <a:chOff x="10114679" y="4536134"/>
              <a:chExt cx="594177" cy="610301"/>
            </a:xfrm>
            <a:noFill/>
          </p:grpSpPr>
          <p:sp>
            <p:nvSpPr>
              <p:cNvPr id="98" name="Freeform 41">
                <a:extLst>
                  <a:ext uri="{FF2B5EF4-FFF2-40B4-BE49-F238E27FC236}">
                    <a16:creationId xmlns:a16="http://schemas.microsoft.com/office/drawing/2014/main" id="{89E02321-E471-9DC9-6F93-56E0F79E8A19}"/>
                  </a:ext>
                </a:extLst>
              </p:cNvPr>
              <p:cNvSpPr/>
              <p:nvPr/>
            </p:nvSpPr>
            <p:spPr>
              <a:xfrm>
                <a:off x="10114679" y="5146435"/>
                <a:ext cx="571478" cy="3362"/>
              </a:xfrm>
              <a:custGeom>
                <a:avLst/>
                <a:gdLst>
                  <a:gd name="connsiteX0" fmla="*/ 571479 w 571478"/>
                  <a:gd name="connsiteY0" fmla="*/ 0 h 3362"/>
                  <a:gd name="connsiteX1" fmla="*/ 0 w 571478"/>
                  <a:gd name="connsiteY1" fmla="*/ 0 h 3362"/>
                </a:gdLst>
                <a:ahLst/>
                <a:cxnLst>
                  <a:cxn ang="0">
                    <a:pos x="connsiteX0" y="connsiteY0"/>
                  </a:cxn>
                  <a:cxn ang="0">
                    <a:pos x="connsiteX1" y="connsiteY1"/>
                  </a:cxn>
                </a:cxnLst>
                <a:rect l="l" t="t" r="r" b="b"/>
                <a:pathLst>
                  <a:path w="571478" h="3362">
                    <a:moveTo>
                      <a:pt x="571479" y="0"/>
                    </a:moveTo>
                    <a:lnTo>
                      <a:pt x="0" y="0"/>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99" name="Freeform 42">
                <a:extLst>
                  <a:ext uri="{FF2B5EF4-FFF2-40B4-BE49-F238E27FC236}">
                    <a16:creationId xmlns:a16="http://schemas.microsoft.com/office/drawing/2014/main" id="{FA1FA55E-B10D-A5D3-BC91-4B83FFAB14A6}"/>
                  </a:ext>
                </a:extLst>
              </p:cNvPr>
              <p:cNvSpPr/>
              <p:nvPr/>
            </p:nvSpPr>
            <p:spPr>
              <a:xfrm>
                <a:off x="10473022" y="4536134"/>
                <a:ext cx="235834" cy="564337"/>
              </a:xfrm>
              <a:custGeom>
                <a:avLst/>
                <a:gdLst>
                  <a:gd name="connsiteX0" fmla="*/ 186872 w 235834"/>
                  <a:gd name="connsiteY0" fmla="*/ 564338 h 564337"/>
                  <a:gd name="connsiteX1" fmla="*/ 186872 w 235834"/>
                  <a:gd name="connsiteY1" fmla="*/ 137520 h 564337"/>
                  <a:gd name="connsiteX2" fmla="*/ 235835 w 235834"/>
                  <a:gd name="connsiteY2" fmla="*/ 137520 h 564337"/>
                  <a:gd name="connsiteX3" fmla="*/ 117900 w 235834"/>
                  <a:gd name="connsiteY3" fmla="*/ 0 h 564337"/>
                  <a:gd name="connsiteX4" fmla="*/ 0 w 235834"/>
                  <a:gd name="connsiteY4" fmla="*/ 137520 h 564337"/>
                  <a:gd name="connsiteX5" fmla="*/ 48962 w 235834"/>
                  <a:gd name="connsiteY5" fmla="*/ 137520 h 564337"/>
                  <a:gd name="connsiteX6" fmla="*/ 48962 w 235834"/>
                  <a:gd name="connsiteY6" fmla="*/ 564338 h 56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834" h="564337">
                    <a:moveTo>
                      <a:pt x="186872" y="564338"/>
                    </a:moveTo>
                    <a:lnTo>
                      <a:pt x="186872" y="137520"/>
                    </a:lnTo>
                    <a:lnTo>
                      <a:pt x="235835" y="137520"/>
                    </a:lnTo>
                    <a:lnTo>
                      <a:pt x="117900" y="0"/>
                    </a:lnTo>
                    <a:lnTo>
                      <a:pt x="0" y="137520"/>
                    </a:lnTo>
                    <a:lnTo>
                      <a:pt x="48962" y="137520"/>
                    </a:lnTo>
                    <a:lnTo>
                      <a:pt x="48962" y="564338"/>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100" name="Freeform 43">
                <a:extLst>
                  <a:ext uri="{FF2B5EF4-FFF2-40B4-BE49-F238E27FC236}">
                    <a16:creationId xmlns:a16="http://schemas.microsoft.com/office/drawing/2014/main" id="{25302DE2-3040-8746-A5C9-56BDD2D0DD11}"/>
                  </a:ext>
                </a:extLst>
              </p:cNvPr>
              <p:cNvSpPr/>
              <p:nvPr/>
            </p:nvSpPr>
            <p:spPr>
              <a:xfrm>
                <a:off x="10328185" y="4803576"/>
                <a:ext cx="137909" cy="296895"/>
              </a:xfrm>
              <a:custGeom>
                <a:avLst/>
                <a:gdLst>
                  <a:gd name="connsiteX0" fmla="*/ 137910 w 137909"/>
                  <a:gd name="connsiteY0" fmla="*/ 296896 h 296895"/>
                  <a:gd name="connsiteX1" fmla="*/ 137910 w 137909"/>
                  <a:gd name="connsiteY1" fmla="*/ 0 h 296895"/>
                  <a:gd name="connsiteX2" fmla="*/ 0 w 137909"/>
                  <a:gd name="connsiteY2" fmla="*/ 0 h 296895"/>
                  <a:gd name="connsiteX3" fmla="*/ 0 w 137909"/>
                  <a:gd name="connsiteY3" fmla="*/ 296896 h 296895"/>
                </a:gdLst>
                <a:ahLst/>
                <a:cxnLst>
                  <a:cxn ang="0">
                    <a:pos x="connsiteX0" y="connsiteY0"/>
                  </a:cxn>
                  <a:cxn ang="0">
                    <a:pos x="connsiteX1" y="connsiteY1"/>
                  </a:cxn>
                  <a:cxn ang="0">
                    <a:pos x="connsiteX2" y="connsiteY2"/>
                  </a:cxn>
                  <a:cxn ang="0">
                    <a:pos x="connsiteX3" y="connsiteY3"/>
                  </a:cxn>
                </a:cxnLst>
                <a:rect l="l" t="t" r="r" b="b"/>
                <a:pathLst>
                  <a:path w="137909" h="296895">
                    <a:moveTo>
                      <a:pt x="137910" y="296896"/>
                    </a:moveTo>
                    <a:lnTo>
                      <a:pt x="137910" y="0"/>
                    </a:lnTo>
                    <a:lnTo>
                      <a:pt x="0" y="0"/>
                    </a:lnTo>
                    <a:lnTo>
                      <a:pt x="0" y="296896"/>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101" name="Freeform 44">
                <a:extLst>
                  <a:ext uri="{FF2B5EF4-FFF2-40B4-BE49-F238E27FC236}">
                    <a16:creationId xmlns:a16="http://schemas.microsoft.com/office/drawing/2014/main" id="{5C3D36DD-966F-D7CB-2393-B43B2EA7F9F8}"/>
                  </a:ext>
                </a:extLst>
              </p:cNvPr>
              <p:cNvSpPr/>
              <p:nvPr/>
            </p:nvSpPr>
            <p:spPr>
              <a:xfrm>
                <a:off x="10137648" y="4934540"/>
                <a:ext cx="137909" cy="165932"/>
              </a:xfrm>
              <a:custGeom>
                <a:avLst/>
                <a:gdLst>
                  <a:gd name="connsiteX0" fmla="*/ 137910 w 137909"/>
                  <a:gd name="connsiteY0" fmla="*/ 165932 h 165932"/>
                  <a:gd name="connsiteX1" fmla="*/ 137910 w 137909"/>
                  <a:gd name="connsiteY1" fmla="*/ 0 h 165932"/>
                  <a:gd name="connsiteX2" fmla="*/ 0 w 137909"/>
                  <a:gd name="connsiteY2" fmla="*/ 0 h 165932"/>
                  <a:gd name="connsiteX3" fmla="*/ 0 w 137909"/>
                  <a:gd name="connsiteY3" fmla="*/ 165932 h 165932"/>
                </a:gdLst>
                <a:ahLst/>
                <a:cxnLst>
                  <a:cxn ang="0">
                    <a:pos x="connsiteX0" y="connsiteY0"/>
                  </a:cxn>
                  <a:cxn ang="0">
                    <a:pos x="connsiteX1" y="connsiteY1"/>
                  </a:cxn>
                  <a:cxn ang="0">
                    <a:pos x="connsiteX2" y="connsiteY2"/>
                  </a:cxn>
                  <a:cxn ang="0">
                    <a:pos x="connsiteX3" y="connsiteY3"/>
                  </a:cxn>
                </a:cxnLst>
                <a:rect l="l" t="t" r="r" b="b"/>
                <a:pathLst>
                  <a:path w="137909" h="165932">
                    <a:moveTo>
                      <a:pt x="137910" y="165932"/>
                    </a:moveTo>
                    <a:lnTo>
                      <a:pt x="137910" y="0"/>
                    </a:lnTo>
                    <a:lnTo>
                      <a:pt x="0" y="0"/>
                    </a:lnTo>
                    <a:lnTo>
                      <a:pt x="0" y="165932"/>
                    </a:lnTo>
                  </a:path>
                </a:pathLst>
              </a:custGeom>
              <a:grpFill/>
              <a:ln w="12700" cap="rnd">
                <a:solidFill>
                  <a:schemeClr val="bg1"/>
                </a:solidFill>
                <a:prstDash val="solid"/>
                <a:round/>
              </a:ln>
            </p:spPr>
            <p:txBody>
              <a:bodyPr rtlCol="0" anchor="ctr"/>
              <a:lstStyle/>
              <a:p>
                <a:endParaRPr lang="en-US">
                  <a:solidFill>
                    <a:schemeClr val="bg1"/>
                  </a:solidFill>
                </a:endParaRPr>
              </a:p>
            </p:txBody>
          </p:sp>
        </p:grpSp>
      </p:grpSp>
      <p:grpSp>
        <p:nvGrpSpPr>
          <p:cNvPr id="17" name="Group 16">
            <a:extLst>
              <a:ext uri="{FF2B5EF4-FFF2-40B4-BE49-F238E27FC236}">
                <a16:creationId xmlns:a16="http://schemas.microsoft.com/office/drawing/2014/main" id="{63EAD718-4BE4-2E9A-BB48-25814989B147}"/>
              </a:ext>
            </a:extLst>
          </p:cNvPr>
          <p:cNvGrpSpPr/>
          <p:nvPr/>
        </p:nvGrpSpPr>
        <p:grpSpPr>
          <a:xfrm>
            <a:off x="1001047" y="1632643"/>
            <a:ext cx="684000" cy="684000"/>
            <a:chOff x="4856540" y="2129273"/>
            <a:chExt cx="684000" cy="684000"/>
          </a:xfrm>
        </p:grpSpPr>
        <p:sp>
          <p:nvSpPr>
            <p:cNvPr id="10" name="Oval 9">
              <a:extLst>
                <a:ext uri="{FF2B5EF4-FFF2-40B4-BE49-F238E27FC236}">
                  <a16:creationId xmlns:a16="http://schemas.microsoft.com/office/drawing/2014/main" id="{330D4BEA-A8AC-7932-64AB-B0209A26E6BC}"/>
                </a:ext>
              </a:extLst>
            </p:cNvPr>
            <p:cNvSpPr/>
            <p:nvPr/>
          </p:nvSpPr>
          <p:spPr>
            <a:xfrm>
              <a:off x="4856540" y="2129273"/>
              <a:ext cx="684000" cy="684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2" name="Graphic 5">
              <a:extLst>
                <a:ext uri="{FF2B5EF4-FFF2-40B4-BE49-F238E27FC236}">
                  <a16:creationId xmlns:a16="http://schemas.microsoft.com/office/drawing/2014/main" id="{0D41C748-91BE-C3D3-D815-B989A95AA88E}"/>
                </a:ext>
              </a:extLst>
            </p:cNvPr>
            <p:cNvGrpSpPr/>
            <p:nvPr/>
          </p:nvGrpSpPr>
          <p:grpSpPr>
            <a:xfrm>
              <a:off x="4980402" y="2236748"/>
              <a:ext cx="449434" cy="447699"/>
              <a:chOff x="9015179" y="2566896"/>
              <a:chExt cx="570833" cy="573237"/>
            </a:xfrm>
            <a:noFill/>
          </p:grpSpPr>
          <p:grpSp>
            <p:nvGrpSpPr>
              <p:cNvPr id="103" name="Graphic 5">
                <a:extLst>
                  <a:ext uri="{FF2B5EF4-FFF2-40B4-BE49-F238E27FC236}">
                    <a16:creationId xmlns:a16="http://schemas.microsoft.com/office/drawing/2014/main" id="{25C791D5-C75C-1931-F638-8397D1569381}"/>
                  </a:ext>
                </a:extLst>
              </p:cNvPr>
              <p:cNvGrpSpPr/>
              <p:nvPr/>
            </p:nvGrpSpPr>
            <p:grpSpPr>
              <a:xfrm>
                <a:off x="9238951" y="2566896"/>
                <a:ext cx="347061" cy="346962"/>
                <a:chOff x="9238951" y="2566896"/>
                <a:chExt cx="347061" cy="346962"/>
              </a:xfrm>
              <a:grpFill/>
            </p:grpSpPr>
            <p:sp>
              <p:nvSpPr>
                <p:cNvPr id="111" name="Freeform 635">
                  <a:extLst>
                    <a:ext uri="{FF2B5EF4-FFF2-40B4-BE49-F238E27FC236}">
                      <a16:creationId xmlns:a16="http://schemas.microsoft.com/office/drawing/2014/main" id="{6FF590E0-2BED-EBFA-8849-BC0E40AADCCD}"/>
                    </a:ext>
                  </a:extLst>
                </p:cNvPr>
                <p:cNvSpPr/>
                <p:nvPr/>
              </p:nvSpPr>
              <p:spPr>
                <a:xfrm>
                  <a:off x="9301555" y="2667492"/>
                  <a:ext cx="185396" cy="191607"/>
                </a:xfrm>
                <a:custGeom>
                  <a:avLst/>
                  <a:gdLst>
                    <a:gd name="connsiteX0" fmla="*/ 137899 w 185396"/>
                    <a:gd name="connsiteY0" fmla="*/ 191608 h 191607"/>
                    <a:gd name="connsiteX1" fmla="*/ 185396 w 185396"/>
                    <a:gd name="connsiteY1" fmla="*/ 104198 h 191607"/>
                    <a:gd name="connsiteX2" fmla="*/ 81179 w 185396"/>
                    <a:gd name="connsiteY2" fmla="*/ 0 h 191607"/>
                    <a:gd name="connsiteX3" fmla="*/ 0 w 185396"/>
                    <a:gd name="connsiteY3" fmla="*/ 38830 h 191607"/>
                  </a:gdLst>
                  <a:ahLst/>
                  <a:cxnLst>
                    <a:cxn ang="0">
                      <a:pos x="connsiteX0" y="connsiteY0"/>
                    </a:cxn>
                    <a:cxn ang="0">
                      <a:pos x="connsiteX1" y="connsiteY1"/>
                    </a:cxn>
                    <a:cxn ang="0">
                      <a:pos x="connsiteX2" y="connsiteY2"/>
                    </a:cxn>
                    <a:cxn ang="0">
                      <a:pos x="connsiteX3" y="connsiteY3"/>
                    </a:cxn>
                  </a:cxnLst>
                  <a:rect l="l" t="t" r="r" b="b"/>
                  <a:pathLst>
                    <a:path w="185396" h="191607">
                      <a:moveTo>
                        <a:pt x="137899" y="191608"/>
                      </a:moveTo>
                      <a:cubicBezTo>
                        <a:pt x="166490" y="173068"/>
                        <a:pt x="185396" y="140847"/>
                        <a:pt x="185396" y="104198"/>
                      </a:cubicBezTo>
                      <a:cubicBezTo>
                        <a:pt x="185396" y="46663"/>
                        <a:pt x="138758" y="0"/>
                        <a:pt x="81179" y="0"/>
                      </a:cubicBezTo>
                      <a:cubicBezTo>
                        <a:pt x="48357" y="0"/>
                        <a:pt x="19138" y="15136"/>
                        <a:pt x="0" y="38830"/>
                      </a:cubicBezTo>
                    </a:path>
                  </a:pathLst>
                </a:custGeom>
                <a:grpFill/>
                <a:ln w="12700" cap="rnd">
                  <a:solidFill>
                    <a:schemeClr val="bg1"/>
                  </a:solidFill>
                  <a:prstDash val="solid"/>
                  <a:round/>
                </a:ln>
              </p:spPr>
              <p:txBody>
                <a:bodyPr rtlCol="0" anchor="ctr"/>
                <a:lstStyle/>
                <a:p>
                  <a:endParaRPr lang="en-US">
                    <a:solidFill>
                      <a:schemeClr val="bg1"/>
                    </a:solidFill>
                  </a:endParaRPr>
                </a:p>
              </p:txBody>
            </p:sp>
            <p:grpSp>
              <p:nvGrpSpPr>
                <p:cNvPr id="112" name="Graphic 5">
                  <a:extLst>
                    <a:ext uri="{FF2B5EF4-FFF2-40B4-BE49-F238E27FC236}">
                      <a16:creationId xmlns:a16="http://schemas.microsoft.com/office/drawing/2014/main" id="{E6210A9B-947B-2F65-2478-D87B6A2E2780}"/>
                    </a:ext>
                  </a:extLst>
                </p:cNvPr>
                <p:cNvGrpSpPr/>
                <p:nvPr/>
              </p:nvGrpSpPr>
              <p:grpSpPr>
                <a:xfrm>
                  <a:off x="9238951" y="2566896"/>
                  <a:ext cx="347061" cy="346962"/>
                  <a:chOff x="9238951" y="2566896"/>
                  <a:chExt cx="347061" cy="346962"/>
                </a:xfrm>
                <a:grpFill/>
              </p:grpSpPr>
              <p:sp>
                <p:nvSpPr>
                  <p:cNvPr id="113" name="Freeform 637">
                    <a:extLst>
                      <a:ext uri="{FF2B5EF4-FFF2-40B4-BE49-F238E27FC236}">
                        <a16:creationId xmlns:a16="http://schemas.microsoft.com/office/drawing/2014/main" id="{D5C50FA3-F14D-A05E-4788-22F334486BD9}"/>
                      </a:ext>
                    </a:extLst>
                  </p:cNvPr>
                  <p:cNvSpPr/>
                  <p:nvPr/>
                </p:nvSpPr>
                <p:spPr>
                  <a:xfrm>
                    <a:off x="9238951" y="2626414"/>
                    <a:ext cx="48125" cy="48116"/>
                  </a:xfrm>
                  <a:custGeom>
                    <a:avLst/>
                    <a:gdLst>
                      <a:gd name="connsiteX0" fmla="*/ 0 w 48125"/>
                      <a:gd name="connsiteY0" fmla="*/ 0 h 48116"/>
                      <a:gd name="connsiteX1" fmla="*/ 48126 w 48125"/>
                      <a:gd name="connsiteY1" fmla="*/ 48117 h 48116"/>
                    </a:gdLst>
                    <a:ahLst/>
                    <a:cxnLst>
                      <a:cxn ang="0">
                        <a:pos x="connsiteX0" y="connsiteY0"/>
                      </a:cxn>
                      <a:cxn ang="0">
                        <a:pos x="connsiteX1" y="connsiteY1"/>
                      </a:cxn>
                    </a:cxnLst>
                    <a:rect l="l" t="t" r="r" b="b"/>
                    <a:pathLst>
                      <a:path w="48125" h="48116">
                        <a:moveTo>
                          <a:pt x="0" y="0"/>
                        </a:moveTo>
                        <a:lnTo>
                          <a:pt x="48126" y="48117"/>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114" name="Freeform 638">
                    <a:extLst>
                      <a:ext uri="{FF2B5EF4-FFF2-40B4-BE49-F238E27FC236}">
                        <a16:creationId xmlns:a16="http://schemas.microsoft.com/office/drawing/2014/main" id="{A6F8F867-002A-BF87-FF7D-F214C7061026}"/>
                      </a:ext>
                    </a:extLst>
                  </p:cNvPr>
                  <p:cNvSpPr/>
                  <p:nvPr/>
                </p:nvSpPr>
                <p:spPr>
                  <a:xfrm>
                    <a:off x="9382701" y="2566896"/>
                    <a:ext cx="3305" cy="68044"/>
                  </a:xfrm>
                  <a:custGeom>
                    <a:avLst/>
                    <a:gdLst>
                      <a:gd name="connsiteX0" fmla="*/ 0 w 3305"/>
                      <a:gd name="connsiteY0" fmla="*/ 0 h 68044"/>
                      <a:gd name="connsiteX1" fmla="*/ 0 w 3305"/>
                      <a:gd name="connsiteY1" fmla="*/ 68044 h 68044"/>
                    </a:gdLst>
                    <a:ahLst/>
                    <a:cxnLst>
                      <a:cxn ang="0">
                        <a:pos x="connsiteX0" y="connsiteY0"/>
                      </a:cxn>
                      <a:cxn ang="0">
                        <a:pos x="connsiteX1" y="connsiteY1"/>
                      </a:cxn>
                    </a:cxnLst>
                    <a:rect l="l" t="t" r="r" b="b"/>
                    <a:pathLst>
                      <a:path w="3305" h="68044">
                        <a:moveTo>
                          <a:pt x="0" y="0"/>
                        </a:moveTo>
                        <a:lnTo>
                          <a:pt x="0" y="68044"/>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115" name="Freeform 639">
                    <a:extLst>
                      <a:ext uri="{FF2B5EF4-FFF2-40B4-BE49-F238E27FC236}">
                        <a16:creationId xmlns:a16="http://schemas.microsoft.com/office/drawing/2014/main" id="{0DF70118-2DD1-8DCC-18B3-C8BE606DC38C}"/>
                      </a:ext>
                    </a:extLst>
                  </p:cNvPr>
                  <p:cNvSpPr/>
                  <p:nvPr/>
                </p:nvSpPr>
                <p:spPr>
                  <a:xfrm>
                    <a:off x="9478324" y="2626414"/>
                    <a:ext cx="48125" cy="48116"/>
                  </a:xfrm>
                  <a:custGeom>
                    <a:avLst/>
                    <a:gdLst>
                      <a:gd name="connsiteX0" fmla="*/ 48126 w 48125"/>
                      <a:gd name="connsiteY0" fmla="*/ 0 h 48116"/>
                      <a:gd name="connsiteX1" fmla="*/ 0 w 48125"/>
                      <a:gd name="connsiteY1" fmla="*/ 48117 h 48116"/>
                    </a:gdLst>
                    <a:ahLst/>
                    <a:cxnLst>
                      <a:cxn ang="0">
                        <a:pos x="connsiteX0" y="connsiteY0"/>
                      </a:cxn>
                      <a:cxn ang="0">
                        <a:pos x="connsiteX1" y="connsiteY1"/>
                      </a:cxn>
                    </a:cxnLst>
                    <a:rect l="l" t="t" r="r" b="b"/>
                    <a:pathLst>
                      <a:path w="48125" h="48116">
                        <a:moveTo>
                          <a:pt x="48126" y="0"/>
                        </a:moveTo>
                        <a:lnTo>
                          <a:pt x="0" y="48117"/>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116" name="Freeform 640">
                    <a:extLst>
                      <a:ext uri="{FF2B5EF4-FFF2-40B4-BE49-F238E27FC236}">
                        <a16:creationId xmlns:a16="http://schemas.microsoft.com/office/drawing/2014/main" id="{E0794D94-00C4-C5B9-20F5-1F55B8A6A9B5}"/>
                      </a:ext>
                    </a:extLst>
                  </p:cNvPr>
                  <p:cNvSpPr/>
                  <p:nvPr/>
                </p:nvSpPr>
                <p:spPr>
                  <a:xfrm>
                    <a:off x="9517922" y="2770136"/>
                    <a:ext cx="68090" cy="3304"/>
                  </a:xfrm>
                  <a:custGeom>
                    <a:avLst/>
                    <a:gdLst>
                      <a:gd name="connsiteX0" fmla="*/ 68090 w 68090"/>
                      <a:gd name="connsiteY0" fmla="*/ 0 h 3304"/>
                      <a:gd name="connsiteX1" fmla="*/ 0 w 68090"/>
                      <a:gd name="connsiteY1" fmla="*/ 0 h 3304"/>
                    </a:gdLst>
                    <a:ahLst/>
                    <a:cxnLst>
                      <a:cxn ang="0">
                        <a:pos x="connsiteX0" y="connsiteY0"/>
                      </a:cxn>
                      <a:cxn ang="0">
                        <a:pos x="connsiteX1" y="connsiteY1"/>
                      </a:cxn>
                    </a:cxnLst>
                    <a:rect l="l" t="t" r="r" b="b"/>
                    <a:pathLst>
                      <a:path w="68090" h="3304">
                        <a:moveTo>
                          <a:pt x="68090" y="0"/>
                        </a:moveTo>
                        <a:lnTo>
                          <a:pt x="0" y="0"/>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117" name="Freeform 641">
                    <a:extLst>
                      <a:ext uri="{FF2B5EF4-FFF2-40B4-BE49-F238E27FC236}">
                        <a16:creationId xmlns:a16="http://schemas.microsoft.com/office/drawing/2014/main" id="{30B8AC5D-6688-0BB7-812E-A6900215E338}"/>
                      </a:ext>
                    </a:extLst>
                  </p:cNvPr>
                  <p:cNvSpPr/>
                  <p:nvPr/>
                </p:nvSpPr>
                <p:spPr>
                  <a:xfrm>
                    <a:off x="9478324" y="2865742"/>
                    <a:ext cx="48125" cy="48116"/>
                  </a:xfrm>
                  <a:custGeom>
                    <a:avLst/>
                    <a:gdLst>
                      <a:gd name="connsiteX0" fmla="*/ 48126 w 48125"/>
                      <a:gd name="connsiteY0" fmla="*/ 48117 h 48116"/>
                      <a:gd name="connsiteX1" fmla="*/ 0 w 48125"/>
                      <a:gd name="connsiteY1" fmla="*/ 0 h 48116"/>
                    </a:gdLst>
                    <a:ahLst/>
                    <a:cxnLst>
                      <a:cxn ang="0">
                        <a:pos x="connsiteX0" y="connsiteY0"/>
                      </a:cxn>
                      <a:cxn ang="0">
                        <a:pos x="connsiteX1" y="connsiteY1"/>
                      </a:cxn>
                    </a:cxnLst>
                    <a:rect l="l" t="t" r="r" b="b"/>
                    <a:pathLst>
                      <a:path w="48125" h="48116">
                        <a:moveTo>
                          <a:pt x="48126" y="48117"/>
                        </a:moveTo>
                        <a:lnTo>
                          <a:pt x="0" y="0"/>
                        </a:lnTo>
                      </a:path>
                    </a:pathLst>
                  </a:custGeom>
                  <a:grpFill/>
                  <a:ln w="12700" cap="rnd">
                    <a:solidFill>
                      <a:schemeClr val="bg1"/>
                    </a:solidFill>
                    <a:prstDash val="solid"/>
                    <a:round/>
                  </a:ln>
                </p:spPr>
                <p:txBody>
                  <a:bodyPr rtlCol="0" anchor="ctr"/>
                  <a:lstStyle/>
                  <a:p>
                    <a:endParaRPr lang="en-US">
                      <a:solidFill>
                        <a:schemeClr val="bg1"/>
                      </a:solidFill>
                    </a:endParaRPr>
                  </a:p>
                </p:txBody>
              </p:sp>
            </p:grpSp>
          </p:grpSp>
          <p:grpSp>
            <p:nvGrpSpPr>
              <p:cNvPr id="104" name="Graphic 5">
                <a:extLst>
                  <a:ext uri="{FF2B5EF4-FFF2-40B4-BE49-F238E27FC236}">
                    <a16:creationId xmlns:a16="http://schemas.microsoft.com/office/drawing/2014/main" id="{16B3B581-D356-04C4-0C8A-1C7B455C3AA8}"/>
                  </a:ext>
                </a:extLst>
              </p:cNvPr>
              <p:cNvGrpSpPr/>
              <p:nvPr/>
            </p:nvGrpSpPr>
            <p:grpSpPr>
              <a:xfrm>
                <a:off x="9015179" y="2718880"/>
                <a:ext cx="426052" cy="421252"/>
                <a:chOff x="9015179" y="2718880"/>
                <a:chExt cx="426052" cy="421252"/>
              </a:xfrm>
              <a:grpFill/>
            </p:grpSpPr>
            <p:sp>
              <p:nvSpPr>
                <p:cNvPr id="105" name="Freeform 643">
                  <a:extLst>
                    <a:ext uri="{FF2B5EF4-FFF2-40B4-BE49-F238E27FC236}">
                      <a16:creationId xmlns:a16="http://schemas.microsoft.com/office/drawing/2014/main" id="{F1E39531-1CE0-4EEC-9B4F-2CEF0990C777}"/>
                    </a:ext>
                  </a:extLst>
                </p:cNvPr>
                <p:cNvSpPr/>
                <p:nvPr/>
              </p:nvSpPr>
              <p:spPr>
                <a:xfrm>
                  <a:off x="9015179" y="2718880"/>
                  <a:ext cx="426052" cy="285726"/>
                </a:xfrm>
                <a:custGeom>
                  <a:avLst/>
                  <a:gdLst>
                    <a:gd name="connsiteX0" fmla="*/ 94169 w 426052"/>
                    <a:gd name="connsiteY0" fmla="*/ 285726 h 285726"/>
                    <a:gd name="connsiteX1" fmla="*/ 94169 w 426052"/>
                    <a:gd name="connsiteY1" fmla="*/ 285726 h 285726"/>
                    <a:gd name="connsiteX2" fmla="*/ 0 w 426052"/>
                    <a:gd name="connsiteY2" fmla="*/ 190980 h 285726"/>
                    <a:gd name="connsiteX3" fmla="*/ 94765 w 426052"/>
                    <a:gd name="connsiteY3" fmla="*/ 96234 h 285726"/>
                    <a:gd name="connsiteX4" fmla="*/ 101540 w 426052"/>
                    <a:gd name="connsiteY4" fmla="*/ 96498 h 285726"/>
                    <a:gd name="connsiteX5" fmla="*/ 226317 w 426052"/>
                    <a:gd name="connsiteY5" fmla="*/ 0 h 285726"/>
                    <a:gd name="connsiteX6" fmla="*/ 355192 w 426052"/>
                    <a:gd name="connsiteY6" fmla="*/ 128818 h 285726"/>
                    <a:gd name="connsiteX7" fmla="*/ 355127 w 426052"/>
                    <a:gd name="connsiteY7" fmla="*/ 131098 h 285726"/>
                    <a:gd name="connsiteX8" fmla="*/ 356316 w 426052"/>
                    <a:gd name="connsiteY8" fmla="*/ 132354 h 285726"/>
                    <a:gd name="connsiteX9" fmla="*/ 425960 w 426052"/>
                    <a:gd name="connsiteY9" fmla="*/ 212659 h 285726"/>
                    <a:gd name="connsiteX10" fmla="*/ 347821 w 426052"/>
                    <a:gd name="connsiteY10" fmla="*/ 285693 h 285726"/>
                    <a:gd name="connsiteX11" fmla="*/ 94169 w 426052"/>
                    <a:gd name="connsiteY11" fmla="*/ 285693 h 2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052" h="285726">
                      <a:moveTo>
                        <a:pt x="94169" y="285726"/>
                      </a:moveTo>
                      <a:lnTo>
                        <a:pt x="94169" y="285726"/>
                      </a:lnTo>
                      <a:cubicBezTo>
                        <a:pt x="42110" y="285396"/>
                        <a:pt x="0" y="243095"/>
                        <a:pt x="0" y="190980"/>
                      </a:cubicBezTo>
                      <a:cubicBezTo>
                        <a:pt x="0" y="138864"/>
                        <a:pt x="42441" y="96234"/>
                        <a:pt x="94765" y="96234"/>
                      </a:cubicBezTo>
                      <a:cubicBezTo>
                        <a:pt x="97045" y="96234"/>
                        <a:pt x="99293" y="96333"/>
                        <a:pt x="101540" y="96498"/>
                      </a:cubicBezTo>
                      <a:cubicBezTo>
                        <a:pt x="115886" y="40979"/>
                        <a:pt x="166325" y="0"/>
                        <a:pt x="226317" y="0"/>
                      </a:cubicBezTo>
                      <a:cubicBezTo>
                        <a:pt x="297481" y="0"/>
                        <a:pt x="355192" y="57667"/>
                        <a:pt x="355192" y="128818"/>
                      </a:cubicBezTo>
                      <a:cubicBezTo>
                        <a:pt x="355192" y="129578"/>
                        <a:pt x="355160" y="130338"/>
                        <a:pt x="355127" y="131098"/>
                      </a:cubicBezTo>
                      <a:cubicBezTo>
                        <a:pt x="355556" y="131561"/>
                        <a:pt x="355854" y="131891"/>
                        <a:pt x="356316" y="132354"/>
                      </a:cubicBezTo>
                      <a:cubicBezTo>
                        <a:pt x="396641" y="136088"/>
                        <a:pt x="427976" y="170920"/>
                        <a:pt x="425960" y="212659"/>
                      </a:cubicBezTo>
                      <a:cubicBezTo>
                        <a:pt x="423977" y="253803"/>
                        <a:pt x="389040" y="285693"/>
                        <a:pt x="347821" y="285693"/>
                      </a:cubicBezTo>
                      <a:lnTo>
                        <a:pt x="94169" y="285693"/>
                      </a:lnTo>
                      <a:close/>
                    </a:path>
                  </a:pathLst>
                </a:custGeom>
                <a:grpFill/>
                <a:ln w="12700" cap="rnd">
                  <a:solidFill>
                    <a:schemeClr val="bg1"/>
                  </a:solidFill>
                  <a:prstDash val="solid"/>
                  <a:round/>
                </a:ln>
              </p:spPr>
              <p:txBody>
                <a:bodyPr rtlCol="0" anchor="ctr"/>
                <a:lstStyle/>
                <a:p>
                  <a:endParaRPr lang="en-US">
                    <a:solidFill>
                      <a:schemeClr val="bg1"/>
                    </a:solidFill>
                  </a:endParaRPr>
                </a:p>
              </p:txBody>
            </p:sp>
            <p:grpSp>
              <p:nvGrpSpPr>
                <p:cNvPr id="106" name="Graphic 5">
                  <a:extLst>
                    <a:ext uri="{FF2B5EF4-FFF2-40B4-BE49-F238E27FC236}">
                      <a16:creationId xmlns:a16="http://schemas.microsoft.com/office/drawing/2014/main" id="{B7C71FDD-A4EB-E176-BA62-6277777BD6B8}"/>
                    </a:ext>
                  </a:extLst>
                </p:cNvPr>
                <p:cNvGrpSpPr/>
                <p:nvPr/>
              </p:nvGrpSpPr>
              <p:grpSpPr>
                <a:xfrm>
                  <a:off x="9105944" y="3035373"/>
                  <a:ext cx="234943" cy="104759"/>
                  <a:chOff x="9105944" y="3035373"/>
                  <a:chExt cx="234943" cy="104759"/>
                </a:xfrm>
                <a:grpFill/>
              </p:grpSpPr>
              <p:sp>
                <p:nvSpPr>
                  <p:cNvPr id="107" name="Freeform 645">
                    <a:extLst>
                      <a:ext uri="{FF2B5EF4-FFF2-40B4-BE49-F238E27FC236}">
                        <a16:creationId xmlns:a16="http://schemas.microsoft.com/office/drawing/2014/main" id="{ECC5AD8B-371F-2254-3EB4-5C77D1E110F3}"/>
                      </a:ext>
                    </a:extLst>
                  </p:cNvPr>
                  <p:cNvSpPr/>
                  <p:nvPr/>
                </p:nvSpPr>
                <p:spPr>
                  <a:xfrm>
                    <a:off x="9105944" y="3035373"/>
                    <a:ext cx="19071" cy="58394"/>
                  </a:xfrm>
                  <a:custGeom>
                    <a:avLst/>
                    <a:gdLst>
                      <a:gd name="connsiteX0" fmla="*/ 19072 w 19071"/>
                      <a:gd name="connsiteY0" fmla="*/ 0 h 58394"/>
                      <a:gd name="connsiteX1" fmla="*/ 0 w 19071"/>
                      <a:gd name="connsiteY1" fmla="*/ 58395 h 58394"/>
                    </a:gdLst>
                    <a:ahLst/>
                    <a:cxnLst>
                      <a:cxn ang="0">
                        <a:pos x="connsiteX0" y="connsiteY0"/>
                      </a:cxn>
                      <a:cxn ang="0">
                        <a:pos x="connsiteX1" y="connsiteY1"/>
                      </a:cxn>
                    </a:cxnLst>
                    <a:rect l="l" t="t" r="r" b="b"/>
                    <a:pathLst>
                      <a:path w="19071" h="58394">
                        <a:moveTo>
                          <a:pt x="19072" y="0"/>
                        </a:moveTo>
                        <a:lnTo>
                          <a:pt x="0" y="58395"/>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108" name="Freeform 646">
                    <a:extLst>
                      <a:ext uri="{FF2B5EF4-FFF2-40B4-BE49-F238E27FC236}">
                        <a16:creationId xmlns:a16="http://schemas.microsoft.com/office/drawing/2014/main" id="{C9B02A2C-7080-5633-F5F4-A774D96DF21E}"/>
                      </a:ext>
                    </a:extLst>
                  </p:cNvPr>
                  <p:cNvSpPr/>
                  <p:nvPr/>
                </p:nvSpPr>
                <p:spPr>
                  <a:xfrm>
                    <a:off x="9162730" y="3035373"/>
                    <a:ext cx="34243" cy="104759"/>
                  </a:xfrm>
                  <a:custGeom>
                    <a:avLst/>
                    <a:gdLst>
                      <a:gd name="connsiteX0" fmla="*/ 34243 w 34243"/>
                      <a:gd name="connsiteY0" fmla="*/ 0 h 104759"/>
                      <a:gd name="connsiteX1" fmla="*/ 0 w 34243"/>
                      <a:gd name="connsiteY1" fmla="*/ 104760 h 104759"/>
                    </a:gdLst>
                    <a:ahLst/>
                    <a:cxnLst>
                      <a:cxn ang="0">
                        <a:pos x="connsiteX0" y="connsiteY0"/>
                      </a:cxn>
                      <a:cxn ang="0">
                        <a:pos x="connsiteX1" y="connsiteY1"/>
                      </a:cxn>
                    </a:cxnLst>
                    <a:rect l="l" t="t" r="r" b="b"/>
                    <a:pathLst>
                      <a:path w="34243" h="104759">
                        <a:moveTo>
                          <a:pt x="34243" y="0"/>
                        </a:moveTo>
                        <a:lnTo>
                          <a:pt x="0" y="104760"/>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109" name="Freeform 647">
                    <a:extLst>
                      <a:ext uri="{FF2B5EF4-FFF2-40B4-BE49-F238E27FC236}">
                        <a16:creationId xmlns:a16="http://schemas.microsoft.com/office/drawing/2014/main" id="{882FC119-B347-CC46-FC77-930A17035726}"/>
                      </a:ext>
                    </a:extLst>
                  </p:cNvPr>
                  <p:cNvSpPr/>
                  <p:nvPr/>
                </p:nvSpPr>
                <p:spPr>
                  <a:xfrm>
                    <a:off x="9249859" y="3035373"/>
                    <a:ext cx="19071" cy="58394"/>
                  </a:xfrm>
                  <a:custGeom>
                    <a:avLst/>
                    <a:gdLst>
                      <a:gd name="connsiteX0" fmla="*/ 19072 w 19071"/>
                      <a:gd name="connsiteY0" fmla="*/ 0 h 58394"/>
                      <a:gd name="connsiteX1" fmla="*/ 0 w 19071"/>
                      <a:gd name="connsiteY1" fmla="*/ 58395 h 58394"/>
                    </a:gdLst>
                    <a:ahLst/>
                    <a:cxnLst>
                      <a:cxn ang="0">
                        <a:pos x="connsiteX0" y="connsiteY0"/>
                      </a:cxn>
                      <a:cxn ang="0">
                        <a:pos x="connsiteX1" y="connsiteY1"/>
                      </a:cxn>
                    </a:cxnLst>
                    <a:rect l="l" t="t" r="r" b="b"/>
                    <a:pathLst>
                      <a:path w="19071" h="58394">
                        <a:moveTo>
                          <a:pt x="19072" y="0"/>
                        </a:moveTo>
                        <a:lnTo>
                          <a:pt x="0" y="58395"/>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110" name="Freeform 648">
                    <a:extLst>
                      <a:ext uri="{FF2B5EF4-FFF2-40B4-BE49-F238E27FC236}">
                        <a16:creationId xmlns:a16="http://schemas.microsoft.com/office/drawing/2014/main" id="{C9FFA985-CB8C-8181-8BFE-0808F36EF140}"/>
                      </a:ext>
                    </a:extLst>
                  </p:cNvPr>
                  <p:cNvSpPr/>
                  <p:nvPr/>
                </p:nvSpPr>
                <p:spPr>
                  <a:xfrm>
                    <a:off x="9306645" y="3035373"/>
                    <a:ext cx="34243" cy="104759"/>
                  </a:xfrm>
                  <a:custGeom>
                    <a:avLst/>
                    <a:gdLst>
                      <a:gd name="connsiteX0" fmla="*/ 34243 w 34243"/>
                      <a:gd name="connsiteY0" fmla="*/ 0 h 104759"/>
                      <a:gd name="connsiteX1" fmla="*/ 0 w 34243"/>
                      <a:gd name="connsiteY1" fmla="*/ 104760 h 104759"/>
                    </a:gdLst>
                    <a:ahLst/>
                    <a:cxnLst>
                      <a:cxn ang="0">
                        <a:pos x="connsiteX0" y="connsiteY0"/>
                      </a:cxn>
                      <a:cxn ang="0">
                        <a:pos x="connsiteX1" y="connsiteY1"/>
                      </a:cxn>
                    </a:cxnLst>
                    <a:rect l="l" t="t" r="r" b="b"/>
                    <a:pathLst>
                      <a:path w="34243" h="104759">
                        <a:moveTo>
                          <a:pt x="34243" y="0"/>
                        </a:moveTo>
                        <a:lnTo>
                          <a:pt x="0" y="104760"/>
                        </a:lnTo>
                      </a:path>
                    </a:pathLst>
                  </a:custGeom>
                  <a:grpFill/>
                  <a:ln w="12700" cap="rnd">
                    <a:solidFill>
                      <a:schemeClr val="bg1"/>
                    </a:solidFill>
                    <a:prstDash val="solid"/>
                    <a:round/>
                  </a:ln>
                </p:spPr>
                <p:txBody>
                  <a:bodyPr rtlCol="0" anchor="ctr"/>
                  <a:lstStyle/>
                  <a:p>
                    <a:endParaRPr lang="en-US">
                      <a:solidFill>
                        <a:schemeClr val="bg1"/>
                      </a:solidFill>
                    </a:endParaRPr>
                  </a:p>
                </p:txBody>
              </p:sp>
            </p:grpSp>
          </p:grpSp>
        </p:grpSp>
      </p:grpSp>
      <p:grpSp>
        <p:nvGrpSpPr>
          <p:cNvPr id="14" name="Group 13">
            <a:extLst>
              <a:ext uri="{FF2B5EF4-FFF2-40B4-BE49-F238E27FC236}">
                <a16:creationId xmlns:a16="http://schemas.microsoft.com/office/drawing/2014/main" id="{2B3299AB-4DFE-E739-067C-4D1D37F5A49D}"/>
              </a:ext>
            </a:extLst>
          </p:cNvPr>
          <p:cNvGrpSpPr/>
          <p:nvPr/>
        </p:nvGrpSpPr>
        <p:grpSpPr>
          <a:xfrm>
            <a:off x="10428196" y="1632643"/>
            <a:ext cx="684000" cy="684000"/>
            <a:chOff x="10498354" y="2193232"/>
            <a:chExt cx="684000" cy="684000"/>
          </a:xfrm>
        </p:grpSpPr>
        <p:sp>
          <p:nvSpPr>
            <p:cNvPr id="13" name="Oval 12">
              <a:extLst>
                <a:ext uri="{FF2B5EF4-FFF2-40B4-BE49-F238E27FC236}">
                  <a16:creationId xmlns:a16="http://schemas.microsoft.com/office/drawing/2014/main" id="{76B0408B-D0E6-39E7-198F-E887E25CA5F2}"/>
                </a:ext>
              </a:extLst>
            </p:cNvPr>
            <p:cNvSpPr/>
            <p:nvPr/>
          </p:nvSpPr>
          <p:spPr>
            <a:xfrm>
              <a:off x="10498354" y="2193232"/>
              <a:ext cx="684000" cy="684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8" name="Graphic 733">
              <a:extLst>
                <a:ext uri="{FF2B5EF4-FFF2-40B4-BE49-F238E27FC236}">
                  <a16:creationId xmlns:a16="http://schemas.microsoft.com/office/drawing/2014/main" id="{E26CE041-181F-1E6D-97F3-971141D0076B}"/>
                </a:ext>
              </a:extLst>
            </p:cNvPr>
            <p:cNvGrpSpPr/>
            <p:nvPr/>
          </p:nvGrpSpPr>
          <p:grpSpPr>
            <a:xfrm>
              <a:off x="10579683" y="2283781"/>
              <a:ext cx="521367" cy="479047"/>
              <a:chOff x="5785303" y="4581359"/>
              <a:chExt cx="639316" cy="586771"/>
            </a:xfrm>
            <a:noFill/>
          </p:grpSpPr>
          <p:grpSp>
            <p:nvGrpSpPr>
              <p:cNvPr id="149" name="Graphic 733">
                <a:extLst>
                  <a:ext uri="{FF2B5EF4-FFF2-40B4-BE49-F238E27FC236}">
                    <a16:creationId xmlns:a16="http://schemas.microsoft.com/office/drawing/2014/main" id="{8BF5B3CD-885D-1300-823F-4FB12BC27531}"/>
                  </a:ext>
                </a:extLst>
              </p:cNvPr>
              <p:cNvGrpSpPr/>
              <p:nvPr/>
            </p:nvGrpSpPr>
            <p:grpSpPr>
              <a:xfrm>
                <a:off x="6008371" y="4581359"/>
                <a:ext cx="193148" cy="586771"/>
                <a:chOff x="6008371" y="4581359"/>
                <a:chExt cx="193148" cy="586771"/>
              </a:xfrm>
              <a:grpFill/>
            </p:grpSpPr>
            <p:grpSp>
              <p:nvGrpSpPr>
                <p:cNvPr id="161" name="Graphic 733">
                  <a:extLst>
                    <a:ext uri="{FF2B5EF4-FFF2-40B4-BE49-F238E27FC236}">
                      <a16:creationId xmlns:a16="http://schemas.microsoft.com/office/drawing/2014/main" id="{9C52CBCE-900C-3F15-D846-6531D9FE30D1}"/>
                    </a:ext>
                  </a:extLst>
                </p:cNvPr>
                <p:cNvGrpSpPr/>
                <p:nvPr/>
              </p:nvGrpSpPr>
              <p:grpSpPr>
                <a:xfrm>
                  <a:off x="6008371" y="4950738"/>
                  <a:ext cx="193148" cy="217391"/>
                  <a:chOff x="6008371" y="4950738"/>
                  <a:chExt cx="193148" cy="217391"/>
                </a:xfrm>
                <a:grpFill/>
              </p:grpSpPr>
              <p:sp>
                <p:nvSpPr>
                  <p:cNvPr id="165" name="Freeform 890">
                    <a:extLst>
                      <a:ext uri="{FF2B5EF4-FFF2-40B4-BE49-F238E27FC236}">
                        <a16:creationId xmlns:a16="http://schemas.microsoft.com/office/drawing/2014/main" id="{74AA4D28-E10F-50D3-4161-0928BF374106}"/>
                      </a:ext>
                    </a:extLst>
                  </p:cNvPr>
                  <p:cNvSpPr/>
                  <p:nvPr/>
                </p:nvSpPr>
                <p:spPr>
                  <a:xfrm>
                    <a:off x="6064180" y="4950738"/>
                    <a:ext cx="81597" cy="88115"/>
                  </a:xfrm>
                  <a:custGeom>
                    <a:avLst/>
                    <a:gdLst>
                      <a:gd name="connsiteX0" fmla="*/ 0 w 81597"/>
                      <a:gd name="connsiteY0" fmla="*/ 44058 h 88115"/>
                      <a:gd name="connsiteX1" fmla="*/ 40782 w 81597"/>
                      <a:gd name="connsiteY1" fmla="*/ 88116 h 88115"/>
                      <a:gd name="connsiteX2" fmla="*/ 81597 w 81597"/>
                      <a:gd name="connsiteY2" fmla="*/ 44058 h 88115"/>
                      <a:gd name="connsiteX3" fmla="*/ 40782 w 81597"/>
                      <a:gd name="connsiteY3" fmla="*/ 0 h 88115"/>
                      <a:gd name="connsiteX4" fmla="*/ 0 w 81597"/>
                      <a:gd name="connsiteY4" fmla="*/ 44058 h 8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97" h="88115">
                        <a:moveTo>
                          <a:pt x="0" y="44058"/>
                        </a:moveTo>
                        <a:cubicBezTo>
                          <a:pt x="0" y="68401"/>
                          <a:pt x="18259" y="88116"/>
                          <a:pt x="40782" y="88116"/>
                        </a:cubicBezTo>
                        <a:cubicBezTo>
                          <a:pt x="63305" y="88116"/>
                          <a:pt x="81597" y="68401"/>
                          <a:pt x="81597" y="44058"/>
                        </a:cubicBezTo>
                        <a:cubicBezTo>
                          <a:pt x="81597" y="19714"/>
                          <a:pt x="63339" y="0"/>
                          <a:pt x="40782" y="0"/>
                        </a:cubicBezTo>
                        <a:cubicBezTo>
                          <a:pt x="18226" y="0"/>
                          <a:pt x="0" y="19714"/>
                          <a:pt x="0" y="44058"/>
                        </a:cubicBezTo>
                        <a:close/>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166" name="Freeform 891">
                    <a:extLst>
                      <a:ext uri="{FF2B5EF4-FFF2-40B4-BE49-F238E27FC236}">
                        <a16:creationId xmlns:a16="http://schemas.microsoft.com/office/drawing/2014/main" id="{20A32BDE-0665-3744-9051-C5F04BAC1FB5}"/>
                      </a:ext>
                    </a:extLst>
                  </p:cNvPr>
                  <p:cNvSpPr/>
                  <p:nvPr/>
                </p:nvSpPr>
                <p:spPr>
                  <a:xfrm>
                    <a:off x="6008371" y="5072122"/>
                    <a:ext cx="193148" cy="96007"/>
                  </a:xfrm>
                  <a:custGeom>
                    <a:avLst/>
                    <a:gdLst>
                      <a:gd name="connsiteX0" fmla="*/ 193148 w 193148"/>
                      <a:gd name="connsiteY0" fmla="*/ 96008 h 96007"/>
                      <a:gd name="connsiteX1" fmla="*/ 193148 w 193148"/>
                      <a:gd name="connsiteY1" fmla="*/ 45623 h 96007"/>
                      <a:gd name="connsiteX2" fmla="*/ 147501 w 193148"/>
                      <a:gd name="connsiteY2" fmla="*/ 0 h 96007"/>
                      <a:gd name="connsiteX3" fmla="*/ 45647 w 193148"/>
                      <a:gd name="connsiteY3" fmla="*/ 0 h 96007"/>
                      <a:gd name="connsiteX4" fmla="*/ 0 w 193148"/>
                      <a:gd name="connsiteY4" fmla="*/ 45623 h 96007"/>
                      <a:gd name="connsiteX5" fmla="*/ 0 w 193148"/>
                      <a:gd name="connsiteY5" fmla="*/ 96008 h 9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148" h="96007">
                        <a:moveTo>
                          <a:pt x="193148" y="96008"/>
                        </a:moveTo>
                        <a:lnTo>
                          <a:pt x="193148" y="45623"/>
                        </a:lnTo>
                        <a:cubicBezTo>
                          <a:pt x="193148" y="20447"/>
                          <a:pt x="172724" y="0"/>
                          <a:pt x="147501" y="0"/>
                        </a:cubicBezTo>
                        <a:lnTo>
                          <a:pt x="45647" y="0"/>
                        </a:lnTo>
                        <a:cubicBezTo>
                          <a:pt x="20458" y="0"/>
                          <a:pt x="0" y="20414"/>
                          <a:pt x="0" y="45623"/>
                        </a:cubicBezTo>
                        <a:lnTo>
                          <a:pt x="0" y="96008"/>
                        </a:lnTo>
                      </a:path>
                    </a:pathLst>
                  </a:custGeom>
                  <a:grpFill/>
                  <a:ln w="12700" cap="rnd">
                    <a:solidFill>
                      <a:schemeClr val="bg1"/>
                    </a:solidFill>
                    <a:prstDash val="solid"/>
                    <a:round/>
                  </a:ln>
                </p:spPr>
                <p:txBody>
                  <a:bodyPr rtlCol="0" anchor="ctr"/>
                  <a:lstStyle/>
                  <a:p>
                    <a:endParaRPr lang="en-US">
                      <a:solidFill>
                        <a:schemeClr val="bg1"/>
                      </a:solidFill>
                    </a:endParaRPr>
                  </a:p>
                </p:txBody>
              </p:sp>
            </p:grpSp>
            <p:grpSp>
              <p:nvGrpSpPr>
                <p:cNvPr id="162" name="Graphic 733">
                  <a:extLst>
                    <a:ext uri="{FF2B5EF4-FFF2-40B4-BE49-F238E27FC236}">
                      <a16:creationId xmlns:a16="http://schemas.microsoft.com/office/drawing/2014/main" id="{AB85CBD3-733A-4850-5EEC-EDD68127A90C}"/>
                    </a:ext>
                  </a:extLst>
                </p:cNvPr>
                <p:cNvGrpSpPr/>
                <p:nvPr/>
              </p:nvGrpSpPr>
              <p:grpSpPr>
                <a:xfrm>
                  <a:off x="6008371" y="4581359"/>
                  <a:ext cx="193148" cy="217391"/>
                  <a:chOff x="6008371" y="4581359"/>
                  <a:chExt cx="193148" cy="217391"/>
                </a:xfrm>
                <a:grpFill/>
              </p:grpSpPr>
              <p:sp>
                <p:nvSpPr>
                  <p:cNvPr id="163" name="Freeform 893">
                    <a:extLst>
                      <a:ext uri="{FF2B5EF4-FFF2-40B4-BE49-F238E27FC236}">
                        <a16:creationId xmlns:a16="http://schemas.microsoft.com/office/drawing/2014/main" id="{5F01F609-0D4B-9276-9F88-84FEE43A8246}"/>
                      </a:ext>
                    </a:extLst>
                  </p:cNvPr>
                  <p:cNvSpPr/>
                  <p:nvPr/>
                </p:nvSpPr>
                <p:spPr>
                  <a:xfrm>
                    <a:off x="6064146" y="4581359"/>
                    <a:ext cx="81630" cy="88115"/>
                  </a:xfrm>
                  <a:custGeom>
                    <a:avLst/>
                    <a:gdLst>
                      <a:gd name="connsiteX0" fmla="*/ 81630 w 81630"/>
                      <a:gd name="connsiteY0" fmla="*/ 44058 h 88115"/>
                      <a:gd name="connsiteX1" fmla="*/ 40815 w 81630"/>
                      <a:gd name="connsiteY1" fmla="*/ 88116 h 88115"/>
                      <a:gd name="connsiteX2" fmla="*/ 0 w 81630"/>
                      <a:gd name="connsiteY2" fmla="*/ 44058 h 88115"/>
                      <a:gd name="connsiteX3" fmla="*/ 40815 w 81630"/>
                      <a:gd name="connsiteY3" fmla="*/ 0 h 88115"/>
                      <a:gd name="connsiteX4" fmla="*/ 81630 w 81630"/>
                      <a:gd name="connsiteY4" fmla="*/ 44058 h 8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30" h="88115">
                        <a:moveTo>
                          <a:pt x="81630" y="44058"/>
                        </a:moveTo>
                        <a:cubicBezTo>
                          <a:pt x="81630" y="68390"/>
                          <a:pt x="63357" y="88116"/>
                          <a:pt x="40815" y="88116"/>
                        </a:cubicBezTo>
                        <a:cubicBezTo>
                          <a:pt x="18273" y="88116"/>
                          <a:pt x="0" y="68390"/>
                          <a:pt x="0" y="44058"/>
                        </a:cubicBezTo>
                        <a:cubicBezTo>
                          <a:pt x="0" y="19726"/>
                          <a:pt x="18273" y="0"/>
                          <a:pt x="40815" y="0"/>
                        </a:cubicBezTo>
                        <a:cubicBezTo>
                          <a:pt x="63357" y="0"/>
                          <a:pt x="81630" y="19726"/>
                          <a:pt x="81630" y="44058"/>
                        </a:cubicBezTo>
                        <a:close/>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164" name="Freeform 894">
                    <a:extLst>
                      <a:ext uri="{FF2B5EF4-FFF2-40B4-BE49-F238E27FC236}">
                        <a16:creationId xmlns:a16="http://schemas.microsoft.com/office/drawing/2014/main" id="{FA9AAB7E-BEAA-89DE-E1BD-234124A79DA9}"/>
                      </a:ext>
                    </a:extLst>
                  </p:cNvPr>
                  <p:cNvSpPr/>
                  <p:nvPr/>
                </p:nvSpPr>
                <p:spPr>
                  <a:xfrm>
                    <a:off x="6008371" y="4702742"/>
                    <a:ext cx="193148" cy="96008"/>
                  </a:xfrm>
                  <a:custGeom>
                    <a:avLst/>
                    <a:gdLst>
                      <a:gd name="connsiteX0" fmla="*/ 193148 w 193148"/>
                      <a:gd name="connsiteY0" fmla="*/ 96008 h 96008"/>
                      <a:gd name="connsiteX1" fmla="*/ 193148 w 193148"/>
                      <a:gd name="connsiteY1" fmla="*/ 45623 h 96008"/>
                      <a:gd name="connsiteX2" fmla="*/ 147501 w 193148"/>
                      <a:gd name="connsiteY2" fmla="*/ 0 h 96008"/>
                      <a:gd name="connsiteX3" fmla="*/ 45647 w 193148"/>
                      <a:gd name="connsiteY3" fmla="*/ 0 h 96008"/>
                      <a:gd name="connsiteX4" fmla="*/ 0 w 193148"/>
                      <a:gd name="connsiteY4" fmla="*/ 45623 h 96008"/>
                      <a:gd name="connsiteX5" fmla="*/ 0 w 193148"/>
                      <a:gd name="connsiteY5" fmla="*/ 96008 h 9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148" h="96008">
                        <a:moveTo>
                          <a:pt x="193148" y="96008"/>
                        </a:moveTo>
                        <a:lnTo>
                          <a:pt x="193148" y="45623"/>
                        </a:lnTo>
                        <a:cubicBezTo>
                          <a:pt x="193148" y="20447"/>
                          <a:pt x="172724" y="0"/>
                          <a:pt x="147501" y="0"/>
                        </a:cubicBezTo>
                        <a:lnTo>
                          <a:pt x="45647" y="0"/>
                        </a:lnTo>
                        <a:cubicBezTo>
                          <a:pt x="20458" y="0"/>
                          <a:pt x="0" y="20414"/>
                          <a:pt x="0" y="45623"/>
                        </a:cubicBezTo>
                        <a:lnTo>
                          <a:pt x="0" y="96008"/>
                        </a:lnTo>
                      </a:path>
                    </a:pathLst>
                  </a:custGeom>
                  <a:grpFill/>
                  <a:ln w="12700" cap="rnd">
                    <a:solidFill>
                      <a:schemeClr val="bg1"/>
                    </a:solidFill>
                    <a:prstDash val="solid"/>
                    <a:round/>
                  </a:ln>
                </p:spPr>
                <p:txBody>
                  <a:bodyPr rtlCol="0" anchor="ctr"/>
                  <a:lstStyle/>
                  <a:p>
                    <a:endParaRPr lang="en-US">
                      <a:solidFill>
                        <a:schemeClr val="bg1"/>
                      </a:solidFill>
                    </a:endParaRPr>
                  </a:p>
                </p:txBody>
              </p:sp>
            </p:grpSp>
          </p:grpSp>
          <p:grpSp>
            <p:nvGrpSpPr>
              <p:cNvPr id="150" name="Graphic 733">
                <a:extLst>
                  <a:ext uri="{FF2B5EF4-FFF2-40B4-BE49-F238E27FC236}">
                    <a16:creationId xmlns:a16="http://schemas.microsoft.com/office/drawing/2014/main" id="{CB56B316-CB7C-B66E-48C2-604C790CAE59}"/>
                  </a:ext>
                </a:extLst>
              </p:cNvPr>
              <p:cNvGrpSpPr/>
              <p:nvPr/>
            </p:nvGrpSpPr>
            <p:grpSpPr>
              <a:xfrm>
                <a:off x="5785303" y="4762052"/>
                <a:ext cx="639316" cy="217391"/>
                <a:chOff x="5785303" y="4762052"/>
                <a:chExt cx="639316" cy="217391"/>
              </a:xfrm>
              <a:grpFill/>
            </p:grpSpPr>
            <p:grpSp>
              <p:nvGrpSpPr>
                <p:cNvPr id="155" name="Graphic 733">
                  <a:extLst>
                    <a:ext uri="{FF2B5EF4-FFF2-40B4-BE49-F238E27FC236}">
                      <a16:creationId xmlns:a16="http://schemas.microsoft.com/office/drawing/2014/main" id="{371B2AFC-4967-C66E-B8BC-0BC35C38D1F8}"/>
                    </a:ext>
                  </a:extLst>
                </p:cNvPr>
                <p:cNvGrpSpPr/>
                <p:nvPr/>
              </p:nvGrpSpPr>
              <p:grpSpPr>
                <a:xfrm>
                  <a:off x="5785303" y="4762052"/>
                  <a:ext cx="193147" cy="217391"/>
                  <a:chOff x="5785303" y="4762052"/>
                  <a:chExt cx="193147" cy="217391"/>
                </a:xfrm>
                <a:grpFill/>
              </p:grpSpPr>
              <p:sp>
                <p:nvSpPr>
                  <p:cNvPr id="159" name="Freeform 897">
                    <a:extLst>
                      <a:ext uri="{FF2B5EF4-FFF2-40B4-BE49-F238E27FC236}">
                        <a16:creationId xmlns:a16="http://schemas.microsoft.com/office/drawing/2014/main" id="{A2C30EAB-ABD2-F1ED-4053-2A2981E2A633}"/>
                      </a:ext>
                    </a:extLst>
                  </p:cNvPr>
                  <p:cNvSpPr/>
                  <p:nvPr/>
                </p:nvSpPr>
                <p:spPr>
                  <a:xfrm>
                    <a:off x="5841079" y="4762052"/>
                    <a:ext cx="81630" cy="88115"/>
                  </a:xfrm>
                  <a:custGeom>
                    <a:avLst/>
                    <a:gdLst>
                      <a:gd name="connsiteX0" fmla="*/ 81630 w 81630"/>
                      <a:gd name="connsiteY0" fmla="*/ 44058 h 88115"/>
                      <a:gd name="connsiteX1" fmla="*/ 40815 w 81630"/>
                      <a:gd name="connsiteY1" fmla="*/ 88116 h 88115"/>
                      <a:gd name="connsiteX2" fmla="*/ 0 w 81630"/>
                      <a:gd name="connsiteY2" fmla="*/ 44058 h 88115"/>
                      <a:gd name="connsiteX3" fmla="*/ 40815 w 81630"/>
                      <a:gd name="connsiteY3" fmla="*/ 0 h 88115"/>
                      <a:gd name="connsiteX4" fmla="*/ 81630 w 81630"/>
                      <a:gd name="connsiteY4" fmla="*/ 44058 h 8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30" h="88115">
                        <a:moveTo>
                          <a:pt x="81630" y="44058"/>
                        </a:moveTo>
                        <a:cubicBezTo>
                          <a:pt x="81630" y="68390"/>
                          <a:pt x="63357" y="88116"/>
                          <a:pt x="40815" y="88116"/>
                        </a:cubicBezTo>
                        <a:cubicBezTo>
                          <a:pt x="18274" y="88116"/>
                          <a:pt x="0" y="68390"/>
                          <a:pt x="0" y="44058"/>
                        </a:cubicBezTo>
                        <a:cubicBezTo>
                          <a:pt x="0" y="19726"/>
                          <a:pt x="18274" y="0"/>
                          <a:pt x="40815" y="0"/>
                        </a:cubicBezTo>
                        <a:cubicBezTo>
                          <a:pt x="63357" y="0"/>
                          <a:pt x="81630" y="19726"/>
                          <a:pt x="81630" y="44058"/>
                        </a:cubicBezTo>
                        <a:close/>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160" name="Freeform 898">
                    <a:extLst>
                      <a:ext uri="{FF2B5EF4-FFF2-40B4-BE49-F238E27FC236}">
                        <a16:creationId xmlns:a16="http://schemas.microsoft.com/office/drawing/2014/main" id="{A3528951-01D0-FE3E-B4DF-B5748DE2E0EE}"/>
                      </a:ext>
                    </a:extLst>
                  </p:cNvPr>
                  <p:cNvSpPr/>
                  <p:nvPr/>
                </p:nvSpPr>
                <p:spPr>
                  <a:xfrm>
                    <a:off x="5785303" y="4883436"/>
                    <a:ext cx="193147" cy="96007"/>
                  </a:xfrm>
                  <a:custGeom>
                    <a:avLst/>
                    <a:gdLst>
                      <a:gd name="connsiteX0" fmla="*/ 193148 w 193147"/>
                      <a:gd name="connsiteY0" fmla="*/ 96008 h 96007"/>
                      <a:gd name="connsiteX1" fmla="*/ 193148 w 193147"/>
                      <a:gd name="connsiteY1" fmla="*/ 45623 h 96007"/>
                      <a:gd name="connsiteX2" fmla="*/ 147501 w 193147"/>
                      <a:gd name="connsiteY2" fmla="*/ 0 h 96007"/>
                      <a:gd name="connsiteX3" fmla="*/ 45646 w 193147"/>
                      <a:gd name="connsiteY3" fmla="*/ 0 h 96007"/>
                      <a:gd name="connsiteX4" fmla="*/ 0 w 193147"/>
                      <a:gd name="connsiteY4" fmla="*/ 45623 h 96007"/>
                      <a:gd name="connsiteX5" fmla="*/ 0 w 193147"/>
                      <a:gd name="connsiteY5" fmla="*/ 96008 h 9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147" h="96007">
                        <a:moveTo>
                          <a:pt x="193148" y="96008"/>
                        </a:moveTo>
                        <a:lnTo>
                          <a:pt x="193148" y="45623"/>
                        </a:lnTo>
                        <a:cubicBezTo>
                          <a:pt x="193148" y="20447"/>
                          <a:pt x="172723" y="0"/>
                          <a:pt x="147501" y="0"/>
                        </a:cubicBezTo>
                        <a:lnTo>
                          <a:pt x="45646" y="0"/>
                        </a:lnTo>
                        <a:cubicBezTo>
                          <a:pt x="20458" y="0"/>
                          <a:pt x="0" y="20414"/>
                          <a:pt x="0" y="45623"/>
                        </a:cubicBezTo>
                        <a:lnTo>
                          <a:pt x="0" y="96008"/>
                        </a:lnTo>
                      </a:path>
                    </a:pathLst>
                  </a:custGeom>
                  <a:grpFill/>
                  <a:ln w="12700" cap="rnd">
                    <a:solidFill>
                      <a:schemeClr val="bg1"/>
                    </a:solidFill>
                    <a:prstDash val="solid"/>
                    <a:round/>
                  </a:ln>
                </p:spPr>
                <p:txBody>
                  <a:bodyPr rtlCol="0" anchor="ctr"/>
                  <a:lstStyle/>
                  <a:p>
                    <a:endParaRPr lang="en-US">
                      <a:solidFill>
                        <a:schemeClr val="bg1"/>
                      </a:solidFill>
                    </a:endParaRPr>
                  </a:p>
                </p:txBody>
              </p:sp>
            </p:grpSp>
            <p:grpSp>
              <p:nvGrpSpPr>
                <p:cNvPr id="156" name="Graphic 733">
                  <a:extLst>
                    <a:ext uri="{FF2B5EF4-FFF2-40B4-BE49-F238E27FC236}">
                      <a16:creationId xmlns:a16="http://schemas.microsoft.com/office/drawing/2014/main" id="{CF38011C-9358-81B7-9091-ACE3570DF8E4}"/>
                    </a:ext>
                  </a:extLst>
                </p:cNvPr>
                <p:cNvGrpSpPr/>
                <p:nvPr/>
              </p:nvGrpSpPr>
              <p:grpSpPr>
                <a:xfrm>
                  <a:off x="6231472" y="4762052"/>
                  <a:ext cx="193147" cy="217391"/>
                  <a:chOff x="6231472" y="4762052"/>
                  <a:chExt cx="193147" cy="217391"/>
                </a:xfrm>
                <a:grpFill/>
              </p:grpSpPr>
              <p:sp>
                <p:nvSpPr>
                  <p:cNvPr id="157" name="Freeform 900">
                    <a:extLst>
                      <a:ext uri="{FF2B5EF4-FFF2-40B4-BE49-F238E27FC236}">
                        <a16:creationId xmlns:a16="http://schemas.microsoft.com/office/drawing/2014/main" id="{C6E7A85F-E8F9-9EB1-5131-CA96C641FCA9}"/>
                      </a:ext>
                    </a:extLst>
                  </p:cNvPr>
                  <p:cNvSpPr/>
                  <p:nvPr/>
                </p:nvSpPr>
                <p:spPr>
                  <a:xfrm>
                    <a:off x="6287248" y="4762052"/>
                    <a:ext cx="81630" cy="88115"/>
                  </a:xfrm>
                  <a:custGeom>
                    <a:avLst/>
                    <a:gdLst>
                      <a:gd name="connsiteX0" fmla="*/ 81631 w 81630"/>
                      <a:gd name="connsiteY0" fmla="*/ 44058 h 88115"/>
                      <a:gd name="connsiteX1" fmla="*/ 40815 w 81630"/>
                      <a:gd name="connsiteY1" fmla="*/ 88116 h 88115"/>
                      <a:gd name="connsiteX2" fmla="*/ 0 w 81630"/>
                      <a:gd name="connsiteY2" fmla="*/ 44058 h 88115"/>
                      <a:gd name="connsiteX3" fmla="*/ 40815 w 81630"/>
                      <a:gd name="connsiteY3" fmla="*/ 0 h 88115"/>
                      <a:gd name="connsiteX4" fmla="*/ 81631 w 81630"/>
                      <a:gd name="connsiteY4" fmla="*/ 44058 h 8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30" h="88115">
                        <a:moveTo>
                          <a:pt x="81631" y="44058"/>
                        </a:moveTo>
                        <a:cubicBezTo>
                          <a:pt x="81631" y="68390"/>
                          <a:pt x="63357" y="88116"/>
                          <a:pt x="40815" y="88116"/>
                        </a:cubicBezTo>
                        <a:cubicBezTo>
                          <a:pt x="18274" y="88116"/>
                          <a:pt x="0" y="68390"/>
                          <a:pt x="0" y="44058"/>
                        </a:cubicBezTo>
                        <a:cubicBezTo>
                          <a:pt x="0" y="19726"/>
                          <a:pt x="18274" y="0"/>
                          <a:pt x="40815" y="0"/>
                        </a:cubicBezTo>
                        <a:cubicBezTo>
                          <a:pt x="63357" y="0"/>
                          <a:pt x="81631" y="19726"/>
                          <a:pt x="81631" y="44058"/>
                        </a:cubicBezTo>
                        <a:close/>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158" name="Freeform 901">
                    <a:extLst>
                      <a:ext uri="{FF2B5EF4-FFF2-40B4-BE49-F238E27FC236}">
                        <a16:creationId xmlns:a16="http://schemas.microsoft.com/office/drawing/2014/main" id="{8770F98E-3EC0-B4FA-D939-D617C43DCD61}"/>
                      </a:ext>
                    </a:extLst>
                  </p:cNvPr>
                  <p:cNvSpPr/>
                  <p:nvPr/>
                </p:nvSpPr>
                <p:spPr>
                  <a:xfrm>
                    <a:off x="6231472" y="4883436"/>
                    <a:ext cx="193147" cy="96007"/>
                  </a:xfrm>
                  <a:custGeom>
                    <a:avLst/>
                    <a:gdLst>
                      <a:gd name="connsiteX0" fmla="*/ 193148 w 193147"/>
                      <a:gd name="connsiteY0" fmla="*/ 96008 h 96007"/>
                      <a:gd name="connsiteX1" fmla="*/ 193148 w 193147"/>
                      <a:gd name="connsiteY1" fmla="*/ 45623 h 96007"/>
                      <a:gd name="connsiteX2" fmla="*/ 147501 w 193147"/>
                      <a:gd name="connsiteY2" fmla="*/ 0 h 96007"/>
                      <a:gd name="connsiteX3" fmla="*/ 45646 w 193147"/>
                      <a:gd name="connsiteY3" fmla="*/ 0 h 96007"/>
                      <a:gd name="connsiteX4" fmla="*/ 0 w 193147"/>
                      <a:gd name="connsiteY4" fmla="*/ 45623 h 96007"/>
                      <a:gd name="connsiteX5" fmla="*/ 0 w 193147"/>
                      <a:gd name="connsiteY5" fmla="*/ 96008 h 9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147" h="96007">
                        <a:moveTo>
                          <a:pt x="193148" y="96008"/>
                        </a:moveTo>
                        <a:lnTo>
                          <a:pt x="193148" y="45623"/>
                        </a:lnTo>
                        <a:cubicBezTo>
                          <a:pt x="193148" y="20447"/>
                          <a:pt x="172723" y="0"/>
                          <a:pt x="147501" y="0"/>
                        </a:cubicBezTo>
                        <a:lnTo>
                          <a:pt x="45646" y="0"/>
                        </a:lnTo>
                        <a:cubicBezTo>
                          <a:pt x="20458" y="0"/>
                          <a:pt x="0" y="20414"/>
                          <a:pt x="0" y="45623"/>
                        </a:cubicBezTo>
                        <a:lnTo>
                          <a:pt x="0" y="96008"/>
                        </a:lnTo>
                      </a:path>
                    </a:pathLst>
                  </a:custGeom>
                  <a:grpFill/>
                  <a:ln w="12700" cap="rnd">
                    <a:solidFill>
                      <a:schemeClr val="bg1"/>
                    </a:solidFill>
                    <a:prstDash val="solid"/>
                    <a:round/>
                  </a:ln>
                </p:spPr>
                <p:txBody>
                  <a:bodyPr rtlCol="0" anchor="ctr"/>
                  <a:lstStyle/>
                  <a:p>
                    <a:endParaRPr lang="en-US">
                      <a:solidFill>
                        <a:schemeClr val="bg1"/>
                      </a:solidFill>
                    </a:endParaRPr>
                  </a:p>
                </p:txBody>
              </p:sp>
            </p:grpSp>
          </p:grpSp>
          <p:sp>
            <p:nvSpPr>
              <p:cNvPr id="151" name="Freeform 902">
                <a:extLst>
                  <a:ext uri="{FF2B5EF4-FFF2-40B4-BE49-F238E27FC236}">
                    <a16:creationId xmlns:a16="http://schemas.microsoft.com/office/drawing/2014/main" id="{3656289B-E558-0FD7-7DF3-BA33EEB88673}"/>
                  </a:ext>
                </a:extLst>
              </p:cNvPr>
              <p:cNvSpPr/>
              <p:nvPr/>
            </p:nvSpPr>
            <p:spPr>
              <a:xfrm>
                <a:off x="6188225" y="4638104"/>
                <a:ext cx="119547" cy="83786"/>
              </a:xfrm>
              <a:custGeom>
                <a:avLst/>
                <a:gdLst>
                  <a:gd name="connsiteX0" fmla="*/ 0 w 119547"/>
                  <a:gd name="connsiteY0" fmla="*/ 0 h 83786"/>
                  <a:gd name="connsiteX1" fmla="*/ 119547 w 119547"/>
                  <a:gd name="connsiteY1" fmla="*/ 83786 h 83786"/>
                </a:gdLst>
                <a:ahLst/>
                <a:cxnLst>
                  <a:cxn ang="0">
                    <a:pos x="connsiteX0" y="connsiteY0"/>
                  </a:cxn>
                  <a:cxn ang="0">
                    <a:pos x="connsiteX1" y="connsiteY1"/>
                  </a:cxn>
                </a:cxnLst>
                <a:rect l="l" t="t" r="r" b="b"/>
                <a:pathLst>
                  <a:path w="119547" h="83786">
                    <a:moveTo>
                      <a:pt x="0" y="0"/>
                    </a:moveTo>
                    <a:cubicBezTo>
                      <a:pt x="47512" y="16084"/>
                      <a:pt x="88827" y="45490"/>
                      <a:pt x="119547" y="83786"/>
                    </a:cubicBez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152" name="Freeform 903">
                <a:extLst>
                  <a:ext uri="{FF2B5EF4-FFF2-40B4-BE49-F238E27FC236}">
                    <a16:creationId xmlns:a16="http://schemas.microsoft.com/office/drawing/2014/main" id="{6DB8C583-6539-A40F-DCBD-24F8AFCD4772}"/>
                  </a:ext>
                </a:extLst>
              </p:cNvPr>
              <p:cNvSpPr/>
              <p:nvPr/>
            </p:nvSpPr>
            <p:spPr>
              <a:xfrm>
                <a:off x="5902218" y="4638104"/>
                <a:ext cx="119547" cy="83786"/>
              </a:xfrm>
              <a:custGeom>
                <a:avLst/>
                <a:gdLst>
                  <a:gd name="connsiteX0" fmla="*/ 0 w 119547"/>
                  <a:gd name="connsiteY0" fmla="*/ 83786 h 83786"/>
                  <a:gd name="connsiteX1" fmla="*/ 119547 w 119547"/>
                  <a:gd name="connsiteY1" fmla="*/ 0 h 83786"/>
                </a:gdLst>
                <a:ahLst/>
                <a:cxnLst>
                  <a:cxn ang="0">
                    <a:pos x="connsiteX0" y="connsiteY0"/>
                  </a:cxn>
                  <a:cxn ang="0">
                    <a:pos x="connsiteX1" y="connsiteY1"/>
                  </a:cxn>
                </a:cxnLst>
                <a:rect l="l" t="t" r="r" b="b"/>
                <a:pathLst>
                  <a:path w="119547" h="83786">
                    <a:moveTo>
                      <a:pt x="0" y="83786"/>
                    </a:moveTo>
                    <a:cubicBezTo>
                      <a:pt x="30687" y="45490"/>
                      <a:pt x="72001" y="16051"/>
                      <a:pt x="119547" y="0"/>
                    </a:cubicBez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153" name="Freeform 904">
                <a:extLst>
                  <a:ext uri="{FF2B5EF4-FFF2-40B4-BE49-F238E27FC236}">
                    <a16:creationId xmlns:a16="http://schemas.microsoft.com/office/drawing/2014/main" id="{5E74EF3B-7FC0-378C-4D0F-16FB2985A5C0}"/>
                  </a:ext>
                </a:extLst>
              </p:cNvPr>
              <p:cNvSpPr/>
              <p:nvPr/>
            </p:nvSpPr>
            <p:spPr>
              <a:xfrm>
                <a:off x="6232172" y="5018074"/>
                <a:ext cx="95257" cy="92311"/>
              </a:xfrm>
              <a:custGeom>
                <a:avLst/>
                <a:gdLst>
                  <a:gd name="connsiteX0" fmla="*/ 0 w 95257"/>
                  <a:gd name="connsiteY0" fmla="*/ 92312 h 92311"/>
                  <a:gd name="connsiteX1" fmla="*/ 95258 w 95257"/>
                  <a:gd name="connsiteY1" fmla="*/ 0 h 92311"/>
                </a:gdLst>
                <a:ahLst/>
                <a:cxnLst>
                  <a:cxn ang="0">
                    <a:pos x="connsiteX0" y="connsiteY0"/>
                  </a:cxn>
                  <a:cxn ang="0">
                    <a:pos x="connsiteX1" y="connsiteY1"/>
                  </a:cxn>
                </a:cxnLst>
                <a:rect l="l" t="t" r="r" b="b"/>
                <a:pathLst>
                  <a:path w="95257" h="92311">
                    <a:moveTo>
                      <a:pt x="0" y="92312"/>
                    </a:moveTo>
                    <a:cubicBezTo>
                      <a:pt x="39183" y="70266"/>
                      <a:pt x="72035" y="38363"/>
                      <a:pt x="95258" y="0"/>
                    </a:cubicBez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154" name="Freeform 905">
                <a:extLst>
                  <a:ext uri="{FF2B5EF4-FFF2-40B4-BE49-F238E27FC236}">
                    <a16:creationId xmlns:a16="http://schemas.microsoft.com/office/drawing/2014/main" id="{E794B1F5-7D5A-006E-327A-F2309955F069}"/>
                  </a:ext>
                </a:extLst>
              </p:cNvPr>
              <p:cNvSpPr/>
              <p:nvPr/>
            </p:nvSpPr>
            <p:spPr>
              <a:xfrm>
                <a:off x="5882527" y="5018074"/>
                <a:ext cx="95224" cy="92311"/>
              </a:xfrm>
              <a:custGeom>
                <a:avLst/>
                <a:gdLst>
                  <a:gd name="connsiteX0" fmla="*/ 0 w 95224"/>
                  <a:gd name="connsiteY0" fmla="*/ 0 h 92311"/>
                  <a:gd name="connsiteX1" fmla="*/ 95224 w 95224"/>
                  <a:gd name="connsiteY1" fmla="*/ 92312 h 92311"/>
                </a:gdLst>
                <a:ahLst/>
                <a:cxnLst>
                  <a:cxn ang="0">
                    <a:pos x="connsiteX0" y="connsiteY0"/>
                  </a:cxn>
                  <a:cxn ang="0">
                    <a:pos x="connsiteX1" y="connsiteY1"/>
                  </a:cxn>
                </a:cxnLst>
                <a:rect l="l" t="t" r="r" b="b"/>
                <a:pathLst>
                  <a:path w="95224" h="92311">
                    <a:moveTo>
                      <a:pt x="0" y="0"/>
                    </a:moveTo>
                    <a:cubicBezTo>
                      <a:pt x="23223" y="38363"/>
                      <a:pt x="56075" y="70299"/>
                      <a:pt x="95224" y="92312"/>
                    </a:cubicBezTo>
                  </a:path>
                </a:pathLst>
              </a:custGeom>
              <a:grpFill/>
              <a:ln w="12700" cap="rnd">
                <a:solidFill>
                  <a:schemeClr val="bg1"/>
                </a:solidFill>
                <a:prstDash val="solid"/>
                <a:round/>
              </a:ln>
            </p:spPr>
            <p:txBody>
              <a:bodyPr rtlCol="0" anchor="ctr"/>
              <a:lstStyle/>
              <a:p>
                <a:endParaRPr lang="en-US">
                  <a:solidFill>
                    <a:schemeClr val="bg1"/>
                  </a:solidFill>
                </a:endParaRPr>
              </a:p>
            </p:txBody>
          </p:sp>
        </p:grpSp>
      </p:grpSp>
      <p:grpSp>
        <p:nvGrpSpPr>
          <p:cNvPr id="19" name="Group 18">
            <a:extLst>
              <a:ext uri="{FF2B5EF4-FFF2-40B4-BE49-F238E27FC236}">
                <a16:creationId xmlns:a16="http://schemas.microsoft.com/office/drawing/2014/main" id="{792FE067-1E82-A2E1-E66A-BA008472F6CF}"/>
              </a:ext>
            </a:extLst>
          </p:cNvPr>
          <p:cNvGrpSpPr/>
          <p:nvPr/>
        </p:nvGrpSpPr>
        <p:grpSpPr>
          <a:xfrm>
            <a:off x="2921032" y="1626329"/>
            <a:ext cx="684000" cy="684000"/>
            <a:chOff x="998601" y="2193314"/>
            <a:chExt cx="684000" cy="684000"/>
          </a:xfrm>
        </p:grpSpPr>
        <p:sp>
          <p:nvSpPr>
            <p:cNvPr id="3" name="Oval 2">
              <a:extLst>
                <a:ext uri="{FF2B5EF4-FFF2-40B4-BE49-F238E27FC236}">
                  <a16:creationId xmlns:a16="http://schemas.microsoft.com/office/drawing/2014/main" id="{3E0FF1BB-3D6B-0463-22B7-DC743A049DEB}"/>
                </a:ext>
              </a:extLst>
            </p:cNvPr>
            <p:cNvSpPr/>
            <p:nvPr/>
          </p:nvSpPr>
          <p:spPr>
            <a:xfrm>
              <a:off x="998601" y="2193314"/>
              <a:ext cx="684000" cy="684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Warning outline">
              <a:extLst>
                <a:ext uri="{FF2B5EF4-FFF2-40B4-BE49-F238E27FC236}">
                  <a16:creationId xmlns:a16="http://schemas.microsoft.com/office/drawing/2014/main" id="{00347C3D-0E1C-460B-C13E-133429FF6C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9804" y="2229201"/>
              <a:ext cx="523322" cy="523322"/>
            </a:xfrm>
            <a:prstGeom prst="rect">
              <a:avLst/>
            </a:prstGeom>
          </p:spPr>
        </p:pic>
      </p:grpSp>
      <p:grpSp>
        <p:nvGrpSpPr>
          <p:cNvPr id="25" name="Graphic 5">
            <a:extLst>
              <a:ext uri="{FF2B5EF4-FFF2-40B4-BE49-F238E27FC236}">
                <a16:creationId xmlns:a16="http://schemas.microsoft.com/office/drawing/2014/main" id="{6B8F5611-DB58-59BC-F5CD-44434860EDC2}"/>
              </a:ext>
            </a:extLst>
          </p:cNvPr>
          <p:cNvGrpSpPr/>
          <p:nvPr/>
        </p:nvGrpSpPr>
        <p:grpSpPr>
          <a:xfrm>
            <a:off x="9395446" y="684298"/>
            <a:ext cx="449434" cy="447699"/>
            <a:chOff x="9015179" y="2566896"/>
            <a:chExt cx="570833" cy="573237"/>
          </a:xfrm>
          <a:noFill/>
        </p:grpSpPr>
        <p:grpSp>
          <p:nvGrpSpPr>
            <p:cNvPr id="26" name="Graphic 5">
              <a:extLst>
                <a:ext uri="{FF2B5EF4-FFF2-40B4-BE49-F238E27FC236}">
                  <a16:creationId xmlns:a16="http://schemas.microsoft.com/office/drawing/2014/main" id="{06D37B0C-687A-E482-E899-77A549D3994F}"/>
                </a:ext>
              </a:extLst>
            </p:cNvPr>
            <p:cNvGrpSpPr/>
            <p:nvPr/>
          </p:nvGrpSpPr>
          <p:grpSpPr>
            <a:xfrm>
              <a:off x="9238951" y="2566896"/>
              <a:ext cx="347061" cy="346962"/>
              <a:chOff x="9238951" y="2566896"/>
              <a:chExt cx="347061" cy="346962"/>
            </a:xfrm>
            <a:grpFill/>
          </p:grpSpPr>
          <p:sp>
            <p:nvSpPr>
              <p:cNvPr id="34" name="Freeform 635">
                <a:extLst>
                  <a:ext uri="{FF2B5EF4-FFF2-40B4-BE49-F238E27FC236}">
                    <a16:creationId xmlns:a16="http://schemas.microsoft.com/office/drawing/2014/main" id="{62E7DCF3-ED6D-F3CB-0E83-968288ED1304}"/>
                  </a:ext>
                </a:extLst>
              </p:cNvPr>
              <p:cNvSpPr/>
              <p:nvPr/>
            </p:nvSpPr>
            <p:spPr>
              <a:xfrm>
                <a:off x="9301555" y="2667492"/>
                <a:ext cx="185396" cy="191607"/>
              </a:xfrm>
              <a:custGeom>
                <a:avLst/>
                <a:gdLst>
                  <a:gd name="connsiteX0" fmla="*/ 137899 w 185396"/>
                  <a:gd name="connsiteY0" fmla="*/ 191608 h 191607"/>
                  <a:gd name="connsiteX1" fmla="*/ 185396 w 185396"/>
                  <a:gd name="connsiteY1" fmla="*/ 104198 h 191607"/>
                  <a:gd name="connsiteX2" fmla="*/ 81179 w 185396"/>
                  <a:gd name="connsiteY2" fmla="*/ 0 h 191607"/>
                  <a:gd name="connsiteX3" fmla="*/ 0 w 185396"/>
                  <a:gd name="connsiteY3" fmla="*/ 38830 h 191607"/>
                </a:gdLst>
                <a:ahLst/>
                <a:cxnLst>
                  <a:cxn ang="0">
                    <a:pos x="connsiteX0" y="connsiteY0"/>
                  </a:cxn>
                  <a:cxn ang="0">
                    <a:pos x="connsiteX1" y="connsiteY1"/>
                  </a:cxn>
                  <a:cxn ang="0">
                    <a:pos x="connsiteX2" y="connsiteY2"/>
                  </a:cxn>
                  <a:cxn ang="0">
                    <a:pos x="connsiteX3" y="connsiteY3"/>
                  </a:cxn>
                </a:cxnLst>
                <a:rect l="l" t="t" r="r" b="b"/>
                <a:pathLst>
                  <a:path w="185396" h="191607">
                    <a:moveTo>
                      <a:pt x="137899" y="191608"/>
                    </a:moveTo>
                    <a:cubicBezTo>
                      <a:pt x="166490" y="173068"/>
                      <a:pt x="185396" y="140847"/>
                      <a:pt x="185396" y="104198"/>
                    </a:cubicBezTo>
                    <a:cubicBezTo>
                      <a:pt x="185396" y="46663"/>
                      <a:pt x="138758" y="0"/>
                      <a:pt x="81179" y="0"/>
                    </a:cubicBezTo>
                    <a:cubicBezTo>
                      <a:pt x="48357" y="0"/>
                      <a:pt x="19138" y="15136"/>
                      <a:pt x="0" y="38830"/>
                    </a:cubicBezTo>
                  </a:path>
                </a:pathLst>
              </a:custGeom>
              <a:grpFill/>
              <a:ln w="12700" cap="rnd">
                <a:solidFill>
                  <a:schemeClr val="bg1"/>
                </a:solidFill>
                <a:prstDash val="solid"/>
                <a:round/>
              </a:ln>
            </p:spPr>
            <p:txBody>
              <a:bodyPr rtlCol="0" anchor="ctr"/>
              <a:lstStyle/>
              <a:p>
                <a:endParaRPr lang="en-US">
                  <a:solidFill>
                    <a:schemeClr val="bg1"/>
                  </a:solidFill>
                </a:endParaRPr>
              </a:p>
            </p:txBody>
          </p:sp>
          <p:grpSp>
            <p:nvGrpSpPr>
              <p:cNvPr id="35" name="Graphic 5">
                <a:extLst>
                  <a:ext uri="{FF2B5EF4-FFF2-40B4-BE49-F238E27FC236}">
                    <a16:creationId xmlns:a16="http://schemas.microsoft.com/office/drawing/2014/main" id="{77CD0EC8-2382-850C-89D3-FE3DE0C6C00F}"/>
                  </a:ext>
                </a:extLst>
              </p:cNvPr>
              <p:cNvGrpSpPr/>
              <p:nvPr/>
            </p:nvGrpSpPr>
            <p:grpSpPr>
              <a:xfrm>
                <a:off x="9238951" y="2566896"/>
                <a:ext cx="347061" cy="346962"/>
                <a:chOff x="9238951" y="2566896"/>
                <a:chExt cx="347061" cy="346962"/>
              </a:xfrm>
              <a:grpFill/>
            </p:grpSpPr>
            <p:sp>
              <p:nvSpPr>
                <p:cNvPr id="36" name="Freeform 637">
                  <a:extLst>
                    <a:ext uri="{FF2B5EF4-FFF2-40B4-BE49-F238E27FC236}">
                      <a16:creationId xmlns:a16="http://schemas.microsoft.com/office/drawing/2014/main" id="{7CF62ECE-30FD-B9C3-962C-6831004ABDEA}"/>
                    </a:ext>
                  </a:extLst>
                </p:cNvPr>
                <p:cNvSpPr/>
                <p:nvPr/>
              </p:nvSpPr>
              <p:spPr>
                <a:xfrm>
                  <a:off x="9238951" y="2626414"/>
                  <a:ext cx="48125" cy="48116"/>
                </a:xfrm>
                <a:custGeom>
                  <a:avLst/>
                  <a:gdLst>
                    <a:gd name="connsiteX0" fmla="*/ 0 w 48125"/>
                    <a:gd name="connsiteY0" fmla="*/ 0 h 48116"/>
                    <a:gd name="connsiteX1" fmla="*/ 48126 w 48125"/>
                    <a:gd name="connsiteY1" fmla="*/ 48117 h 48116"/>
                  </a:gdLst>
                  <a:ahLst/>
                  <a:cxnLst>
                    <a:cxn ang="0">
                      <a:pos x="connsiteX0" y="connsiteY0"/>
                    </a:cxn>
                    <a:cxn ang="0">
                      <a:pos x="connsiteX1" y="connsiteY1"/>
                    </a:cxn>
                  </a:cxnLst>
                  <a:rect l="l" t="t" r="r" b="b"/>
                  <a:pathLst>
                    <a:path w="48125" h="48116">
                      <a:moveTo>
                        <a:pt x="0" y="0"/>
                      </a:moveTo>
                      <a:lnTo>
                        <a:pt x="48126" y="48117"/>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37" name="Freeform 638">
                  <a:extLst>
                    <a:ext uri="{FF2B5EF4-FFF2-40B4-BE49-F238E27FC236}">
                      <a16:creationId xmlns:a16="http://schemas.microsoft.com/office/drawing/2014/main" id="{221D72AD-262E-B1A8-642C-703B9A82ACC4}"/>
                    </a:ext>
                  </a:extLst>
                </p:cNvPr>
                <p:cNvSpPr/>
                <p:nvPr/>
              </p:nvSpPr>
              <p:spPr>
                <a:xfrm>
                  <a:off x="9382701" y="2566896"/>
                  <a:ext cx="3305" cy="68044"/>
                </a:xfrm>
                <a:custGeom>
                  <a:avLst/>
                  <a:gdLst>
                    <a:gd name="connsiteX0" fmla="*/ 0 w 3305"/>
                    <a:gd name="connsiteY0" fmla="*/ 0 h 68044"/>
                    <a:gd name="connsiteX1" fmla="*/ 0 w 3305"/>
                    <a:gd name="connsiteY1" fmla="*/ 68044 h 68044"/>
                  </a:gdLst>
                  <a:ahLst/>
                  <a:cxnLst>
                    <a:cxn ang="0">
                      <a:pos x="connsiteX0" y="connsiteY0"/>
                    </a:cxn>
                    <a:cxn ang="0">
                      <a:pos x="connsiteX1" y="connsiteY1"/>
                    </a:cxn>
                  </a:cxnLst>
                  <a:rect l="l" t="t" r="r" b="b"/>
                  <a:pathLst>
                    <a:path w="3305" h="68044">
                      <a:moveTo>
                        <a:pt x="0" y="0"/>
                      </a:moveTo>
                      <a:lnTo>
                        <a:pt x="0" y="68044"/>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38" name="Freeform 639">
                  <a:extLst>
                    <a:ext uri="{FF2B5EF4-FFF2-40B4-BE49-F238E27FC236}">
                      <a16:creationId xmlns:a16="http://schemas.microsoft.com/office/drawing/2014/main" id="{D67B4188-F71C-C653-27B7-2F6B7D093F0A}"/>
                    </a:ext>
                  </a:extLst>
                </p:cNvPr>
                <p:cNvSpPr/>
                <p:nvPr/>
              </p:nvSpPr>
              <p:spPr>
                <a:xfrm>
                  <a:off x="9478324" y="2626414"/>
                  <a:ext cx="48125" cy="48116"/>
                </a:xfrm>
                <a:custGeom>
                  <a:avLst/>
                  <a:gdLst>
                    <a:gd name="connsiteX0" fmla="*/ 48126 w 48125"/>
                    <a:gd name="connsiteY0" fmla="*/ 0 h 48116"/>
                    <a:gd name="connsiteX1" fmla="*/ 0 w 48125"/>
                    <a:gd name="connsiteY1" fmla="*/ 48117 h 48116"/>
                  </a:gdLst>
                  <a:ahLst/>
                  <a:cxnLst>
                    <a:cxn ang="0">
                      <a:pos x="connsiteX0" y="connsiteY0"/>
                    </a:cxn>
                    <a:cxn ang="0">
                      <a:pos x="connsiteX1" y="connsiteY1"/>
                    </a:cxn>
                  </a:cxnLst>
                  <a:rect l="l" t="t" r="r" b="b"/>
                  <a:pathLst>
                    <a:path w="48125" h="48116">
                      <a:moveTo>
                        <a:pt x="48126" y="0"/>
                      </a:moveTo>
                      <a:lnTo>
                        <a:pt x="0" y="48117"/>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39" name="Freeform 640">
                  <a:extLst>
                    <a:ext uri="{FF2B5EF4-FFF2-40B4-BE49-F238E27FC236}">
                      <a16:creationId xmlns:a16="http://schemas.microsoft.com/office/drawing/2014/main" id="{A79C17BA-F374-914E-4EE8-CB2F134E1123}"/>
                    </a:ext>
                  </a:extLst>
                </p:cNvPr>
                <p:cNvSpPr/>
                <p:nvPr/>
              </p:nvSpPr>
              <p:spPr>
                <a:xfrm>
                  <a:off x="9517922" y="2770136"/>
                  <a:ext cx="68090" cy="3304"/>
                </a:xfrm>
                <a:custGeom>
                  <a:avLst/>
                  <a:gdLst>
                    <a:gd name="connsiteX0" fmla="*/ 68090 w 68090"/>
                    <a:gd name="connsiteY0" fmla="*/ 0 h 3304"/>
                    <a:gd name="connsiteX1" fmla="*/ 0 w 68090"/>
                    <a:gd name="connsiteY1" fmla="*/ 0 h 3304"/>
                  </a:gdLst>
                  <a:ahLst/>
                  <a:cxnLst>
                    <a:cxn ang="0">
                      <a:pos x="connsiteX0" y="connsiteY0"/>
                    </a:cxn>
                    <a:cxn ang="0">
                      <a:pos x="connsiteX1" y="connsiteY1"/>
                    </a:cxn>
                  </a:cxnLst>
                  <a:rect l="l" t="t" r="r" b="b"/>
                  <a:pathLst>
                    <a:path w="68090" h="3304">
                      <a:moveTo>
                        <a:pt x="68090" y="0"/>
                      </a:moveTo>
                      <a:lnTo>
                        <a:pt x="0" y="0"/>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40" name="Freeform 641">
                  <a:extLst>
                    <a:ext uri="{FF2B5EF4-FFF2-40B4-BE49-F238E27FC236}">
                      <a16:creationId xmlns:a16="http://schemas.microsoft.com/office/drawing/2014/main" id="{A866C46F-360A-8C70-27A7-0B71E343A68E}"/>
                    </a:ext>
                  </a:extLst>
                </p:cNvPr>
                <p:cNvSpPr/>
                <p:nvPr/>
              </p:nvSpPr>
              <p:spPr>
                <a:xfrm>
                  <a:off x="9478324" y="2865742"/>
                  <a:ext cx="48125" cy="48116"/>
                </a:xfrm>
                <a:custGeom>
                  <a:avLst/>
                  <a:gdLst>
                    <a:gd name="connsiteX0" fmla="*/ 48126 w 48125"/>
                    <a:gd name="connsiteY0" fmla="*/ 48117 h 48116"/>
                    <a:gd name="connsiteX1" fmla="*/ 0 w 48125"/>
                    <a:gd name="connsiteY1" fmla="*/ 0 h 48116"/>
                  </a:gdLst>
                  <a:ahLst/>
                  <a:cxnLst>
                    <a:cxn ang="0">
                      <a:pos x="connsiteX0" y="connsiteY0"/>
                    </a:cxn>
                    <a:cxn ang="0">
                      <a:pos x="connsiteX1" y="connsiteY1"/>
                    </a:cxn>
                  </a:cxnLst>
                  <a:rect l="l" t="t" r="r" b="b"/>
                  <a:pathLst>
                    <a:path w="48125" h="48116">
                      <a:moveTo>
                        <a:pt x="48126" y="48117"/>
                      </a:moveTo>
                      <a:lnTo>
                        <a:pt x="0" y="0"/>
                      </a:lnTo>
                    </a:path>
                  </a:pathLst>
                </a:custGeom>
                <a:grpFill/>
                <a:ln w="12700" cap="rnd">
                  <a:solidFill>
                    <a:schemeClr val="bg1"/>
                  </a:solidFill>
                  <a:prstDash val="solid"/>
                  <a:round/>
                </a:ln>
              </p:spPr>
              <p:txBody>
                <a:bodyPr rtlCol="0" anchor="ctr"/>
                <a:lstStyle/>
                <a:p>
                  <a:endParaRPr lang="en-US">
                    <a:solidFill>
                      <a:schemeClr val="bg1"/>
                    </a:solidFill>
                  </a:endParaRPr>
                </a:p>
              </p:txBody>
            </p:sp>
          </p:grpSp>
        </p:grpSp>
        <p:grpSp>
          <p:nvGrpSpPr>
            <p:cNvPr id="27" name="Graphic 5">
              <a:extLst>
                <a:ext uri="{FF2B5EF4-FFF2-40B4-BE49-F238E27FC236}">
                  <a16:creationId xmlns:a16="http://schemas.microsoft.com/office/drawing/2014/main" id="{6338975F-3A38-FF9F-A831-1105782DB643}"/>
                </a:ext>
              </a:extLst>
            </p:cNvPr>
            <p:cNvGrpSpPr/>
            <p:nvPr/>
          </p:nvGrpSpPr>
          <p:grpSpPr>
            <a:xfrm>
              <a:off x="9015179" y="2718880"/>
              <a:ext cx="426052" cy="421252"/>
              <a:chOff x="9015179" y="2718880"/>
              <a:chExt cx="426052" cy="421252"/>
            </a:xfrm>
            <a:grpFill/>
          </p:grpSpPr>
          <p:sp>
            <p:nvSpPr>
              <p:cNvPr id="28" name="Freeform 643">
                <a:extLst>
                  <a:ext uri="{FF2B5EF4-FFF2-40B4-BE49-F238E27FC236}">
                    <a16:creationId xmlns:a16="http://schemas.microsoft.com/office/drawing/2014/main" id="{74A1D719-9B4B-D4E4-5FF9-14380D623C41}"/>
                  </a:ext>
                </a:extLst>
              </p:cNvPr>
              <p:cNvSpPr/>
              <p:nvPr/>
            </p:nvSpPr>
            <p:spPr>
              <a:xfrm>
                <a:off x="9015179" y="2718880"/>
                <a:ext cx="426052" cy="285726"/>
              </a:xfrm>
              <a:custGeom>
                <a:avLst/>
                <a:gdLst>
                  <a:gd name="connsiteX0" fmla="*/ 94169 w 426052"/>
                  <a:gd name="connsiteY0" fmla="*/ 285726 h 285726"/>
                  <a:gd name="connsiteX1" fmla="*/ 94169 w 426052"/>
                  <a:gd name="connsiteY1" fmla="*/ 285726 h 285726"/>
                  <a:gd name="connsiteX2" fmla="*/ 0 w 426052"/>
                  <a:gd name="connsiteY2" fmla="*/ 190980 h 285726"/>
                  <a:gd name="connsiteX3" fmla="*/ 94765 w 426052"/>
                  <a:gd name="connsiteY3" fmla="*/ 96234 h 285726"/>
                  <a:gd name="connsiteX4" fmla="*/ 101540 w 426052"/>
                  <a:gd name="connsiteY4" fmla="*/ 96498 h 285726"/>
                  <a:gd name="connsiteX5" fmla="*/ 226317 w 426052"/>
                  <a:gd name="connsiteY5" fmla="*/ 0 h 285726"/>
                  <a:gd name="connsiteX6" fmla="*/ 355192 w 426052"/>
                  <a:gd name="connsiteY6" fmla="*/ 128818 h 285726"/>
                  <a:gd name="connsiteX7" fmla="*/ 355127 w 426052"/>
                  <a:gd name="connsiteY7" fmla="*/ 131098 h 285726"/>
                  <a:gd name="connsiteX8" fmla="*/ 356316 w 426052"/>
                  <a:gd name="connsiteY8" fmla="*/ 132354 h 285726"/>
                  <a:gd name="connsiteX9" fmla="*/ 425960 w 426052"/>
                  <a:gd name="connsiteY9" fmla="*/ 212659 h 285726"/>
                  <a:gd name="connsiteX10" fmla="*/ 347821 w 426052"/>
                  <a:gd name="connsiteY10" fmla="*/ 285693 h 285726"/>
                  <a:gd name="connsiteX11" fmla="*/ 94169 w 426052"/>
                  <a:gd name="connsiteY11" fmla="*/ 285693 h 2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052" h="285726">
                    <a:moveTo>
                      <a:pt x="94169" y="285726"/>
                    </a:moveTo>
                    <a:lnTo>
                      <a:pt x="94169" y="285726"/>
                    </a:lnTo>
                    <a:cubicBezTo>
                      <a:pt x="42110" y="285396"/>
                      <a:pt x="0" y="243095"/>
                      <a:pt x="0" y="190980"/>
                    </a:cubicBezTo>
                    <a:cubicBezTo>
                      <a:pt x="0" y="138864"/>
                      <a:pt x="42441" y="96234"/>
                      <a:pt x="94765" y="96234"/>
                    </a:cubicBezTo>
                    <a:cubicBezTo>
                      <a:pt x="97045" y="96234"/>
                      <a:pt x="99293" y="96333"/>
                      <a:pt x="101540" y="96498"/>
                    </a:cubicBezTo>
                    <a:cubicBezTo>
                      <a:pt x="115886" y="40979"/>
                      <a:pt x="166325" y="0"/>
                      <a:pt x="226317" y="0"/>
                    </a:cubicBezTo>
                    <a:cubicBezTo>
                      <a:pt x="297481" y="0"/>
                      <a:pt x="355192" y="57667"/>
                      <a:pt x="355192" y="128818"/>
                    </a:cubicBezTo>
                    <a:cubicBezTo>
                      <a:pt x="355192" y="129578"/>
                      <a:pt x="355160" y="130338"/>
                      <a:pt x="355127" y="131098"/>
                    </a:cubicBezTo>
                    <a:cubicBezTo>
                      <a:pt x="355556" y="131561"/>
                      <a:pt x="355854" y="131891"/>
                      <a:pt x="356316" y="132354"/>
                    </a:cubicBezTo>
                    <a:cubicBezTo>
                      <a:pt x="396641" y="136088"/>
                      <a:pt x="427976" y="170920"/>
                      <a:pt x="425960" y="212659"/>
                    </a:cubicBezTo>
                    <a:cubicBezTo>
                      <a:pt x="423977" y="253803"/>
                      <a:pt x="389040" y="285693"/>
                      <a:pt x="347821" y="285693"/>
                    </a:cubicBezTo>
                    <a:lnTo>
                      <a:pt x="94169" y="285693"/>
                    </a:lnTo>
                    <a:close/>
                  </a:path>
                </a:pathLst>
              </a:custGeom>
              <a:grpFill/>
              <a:ln w="12700" cap="rnd">
                <a:solidFill>
                  <a:schemeClr val="bg1"/>
                </a:solidFill>
                <a:prstDash val="solid"/>
                <a:round/>
              </a:ln>
            </p:spPr>
            <p:txBody>
              <a:bodyPr rtlCol="0" anchor="ctr"/>
              <a:lstStyle/>
              <a:p>
                <a:endParaRPr lang="en-US">
                  <a:solidFill>
                    <a:schemeClr val="bg1"/>
                  </a:solidFill>
                </a:endParaRPr>
              </a:p>
            </p:txBody>
          </p:sp>
          <p:grpSp>
            <p:nvGrpSpPr>
              <p:cNvPr id="29" name="Graphic 5">
                <a:extLst>
                  <a:ext uri="{FF2B5EF4-FFF2-40B4-BE49-F238E27FC236}">
                    <a16:creationId xmlns:a16="http://schemas.microsoft.com/office/drawing/2014/main" id="{25EA6826-664A-8B47-0E4D-8BC718407331}"/>
                  </a:ext>
                </a:extLst>
              </p:cNvPr>
              <p:cNvGrpSpPr/>
              <p:nvPr/>
            </p:nvGrpSpPr>
            <p:grpSpPr>
              <a:xfrm>
                <a:off x="9105944" y="3035373"/>
                <a:ext cx="234943" cy="104759"/>
                <a:chOff x="9105944" y="3035373"/>
                <a:chExt cx="234943" cy="104759"/>
              </a:xfrm>
              <a:grpFill/>
            </p:grpSpPr>
            <p:sp>
              <p:nvSpPr>
                <p:cNvPr id="30" name="Freeform 645">
                  <a:extLst>
                    <a:ext uri="{FF2B5EF4-FFF2-40B4-BE49-F238E27FC236}">
                      <a16:creationId xmlns:a16="http://schemas.microsoft.com/office/drawing/2014/main" id="{38F66E5F-1983-3AFB-E884-CC8681750B33}"/>
                    </a:ext>
                  </a:extLst>
                </p:cNvPr>
                <p:cNvSpPr/>
                <p:nvPr/>
              </p:nvSpPr>
              <p:spPr>
                <a:xfrm>
                  <a:off x="9105944" y="3035373"/>
                  <a:ext cx="19071" cy="58394"/>
                </a:xfrm>
                <a:custGeom>
                  <a:avLst/>
                  <a:gdLst>
                    <a:gd name="connsiteX0" fmla="*/ 19072 w 19071"/>
                    <a:gd name="connsiteY0" fmla="*/ 0 h 58394"/>
                    <a:gd name="connsiteX1" fmla="*/ 0 w 19071"/>
                    <a:gd name="connsiteY1" fmla="*/ 58395 h 58394"/>
                  </a:gdLst>
                  <a:ahLst/>
                  <a:cxnLst>
                    <a:cxn ang="0">
                      <a:pos x="connsiteX0" y="connsiteY0"/>
                    </a:cxn>
                    <a:cxn ang="0">
                      <a:pos x="connsiteX1" y="connsiteY1"/>
                    </a:cxn>
                  </a:cxnLst>
                  <a:rect l="l" t="t" r="r" b="b"/>
                  <a:pathLst>
                    <a:path w="19071" h="58394">
                      <a:moveTo>
                        <a:pt x="19072" y="0"/>
                      </a:moveTo>
                      <a:lnTo>
                        <a:pt x="0" y="58395"/>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31" name="Freeform 646">
                  <a:extLst>
                    <a:ext uri="{FF2B5EF4-FFF2-40B4-BE49-F238E27FC236}">
                      <a16:creationId xmlns:a16="http://schemas.microsoft.com/office/drawing/2014/main" id="{C174E75C-AA59-4C40-325C-AF88BAA0DE6D}"/>
                    </a:ext>
                  </a:extLst>
                </p:cNvPr>
                <p:cNvSpPr/>
                <p:nvPr/>
              </p:nvSpPr>
              <p:spPr>
                <a:xfrm>
                  <a:off x="9162730" y="3035373"/>
                  <a:ext cx="34243" cy="104759"/>
                </a:xfrm>
                <a:custGeom>
                  <a:avLst/>
                  <a:gdLst>
                    <a:gd name="connsiteX0" fmla="*/ 34243 w 34243"/>
                    <a:gd name="connsiteY0" fmla="*/ 0 h 104759"/>
                    <a:gd name="connsiteX1" fmla="*/ 0 w 34243"/>
                    <a:gd name="connsiteY1" fmla="*/ 104760 h 104759"/>
                  </a:gdLst>
                  <a:ahLst/>
                  <a:cxnLst>
                    <a:cxn ang="0">
                      <a:pos x="connsiteX0" y="connsiteY0"/>
                    </a:cxn>
                    <a:cxn ang="0">
                      <a:pos x="connsiteX1" y="connsiteY1"/>
                    </a:cxn>
                  </a:cxnLst>
                  <a:rect l="l" t="t" r="r" b="b"/>
                  <a:pathLst>
                    <a:path w="34243" h="104759">
                      <a:moveTo>
                        <a:pt x="34243" y="0"/>
                      </a:moveTo>
                      <a:lnTo>
                        <a:pt x="0" y="104760"/>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32" name="Freeform 647">
                  <a:extLst>
                    <a:ext uri="{FF2B5EF4-FFF2-40B4-BE49-F238E27FC236}">
                      <a16:creationId xmlns:a16="http://schemas.microsoft.com/office/drawing/2014/main" id="{968AC680-CF4E-63DB-E1C9-0EF563DDDE5F}"/>
                    </a:ext>
                  </a:extLst>
                </p:cNvPr>
                <p:cNvSpPr/>
                <p:nvPr/>
              </p:nvSpPr>
              <p:spPr>
                <a:xfrm>
                  <a:off x="9249859" y="3035373"/>
                  <a:ext cx="19071" cy="58394"/>
                </a:xfrm>
                <a:custGeom>
                  <a:avLst/>
                  <a:gdLst>
                    <a:gd name="connsiteX0" fmla="*/ 19072 w 19071"/>
                    <a:gd name="connsiteY0" fmla="*/ 0 h 58394"/>
                    <a:gd name="connsiteX1" fmla="*/ 0 w 19071"/>
                    <a:gd name="connsiteY1" fmla="*/ 58395 h 58394"/>
                  </a:gdLst>
                  <a:ahLst/>
                  <a:cxnLst>
                    <a:cxn ang="0">
                      <a:pos x="connsiteX0" y="connsiteY0"/>
                    </a:cxn>
                    <a:cxn ang="0">
                      <a:pos x="connsiteX1" y="connsiteY1"/>
                    </a:cxn>
                  </a:cxnLst>
                  <a:rect l="l" t="t" r="r" b="b"/>
                  <a:pathLst>
                    <a:path w="19071" h="58394">
                      <a:moveTo>
                        <a:pt x="19072" y="0"/>
                      </a:moveTo>
                      <a:lnTo>
                        <a:pt x="0" y="58395"/>
                      </a:lnTo>
                    </a:path>
                  </a:pathLst>
                </a:custGeom>
                <a:grpFill/>
                <a:ln w="12700" cap="rnd">
                  <a:solidFill>
                    <a:schemeClr val="bg1"/>
                  </a:solidFill>
                  <a:prstDash val="solid"/>
                  <a:round/>
                </a:ln>
              </p:spPr>
              <p:txBody>
                <a:bodyPr rtlCol="0" anchor="ctr"/>
                <a:lstStyle/>
                <a:p>
                  <a:endParaRPr lang="en-US">
                    <a:solidFill>
                      <a:schemeClr val="bg1"/>
                    </a:solidFill>
                  </a:endParaRPr>
                </a:p>
              </p:txBody>
            </p:sp>
            <p:sp>
              <p:nvSpPr>
                <p:cNvPr id="33" name="Freeform 648">
                  <a:extLst>
                    <a:ext uri="{FF2B5EF4-FFF2-40B4-BE49-F238E27FC236}">
                      <a16:creationId xmlns:a16="http://schemas.microsoft.com/office/drawing/2014/main" id="{16A35931-19C3-BEE2-495F-9906DA5EBCCD}"/>
                    </a:ext>
                  </a:extLst>
                </p:cNvPr>
                <p:cNvSpPr/>
                <p:nvPr/>
              </p:nvSpPr>
              <p:spPr>
                <a:xfrm>
                  <a:off x="9306645" y="3035373"/>
                  <a:ext cx="34243" cy="104759"/>
                </a:xfrm>
                <a:custGeom>
                  <a:avLst/>
                  <a:gdLst>
                    <a:gd name="connsiteX0" fmla="*/ 34243 w 34243"/>
                    <a:gd name="connsiteY0" fmla="*/ 0 h 104759"/>
                    <a:gd name="connsiteX1" fmla="*/ 0 w 34243"/>
                    <a:gd name="connsiteY1" fmla="*/ 104760 h 104759"/>
                  </a:gdLst>
                  <a:ahLst/>
                  <a:cxnLst>
                    <a:cxn ang="0">
                      <a:pos x="connsiteX0" y="connsiteY0"/>
                    </a:cxn>
                    <a:cxn ang="0">
                      <a:pos x="connsiteX1" y="connsiteY1"/>
                    </a:cxn>
                  </a:cxnLst>
                  <a:rect l="l" t="t" r="r" b="b"/>
                  <a:pathLst>
                    <a:path w="34243" h="104759">
                      <a:moveTo>
                        <a:pt x="34243" y="0"/>
                      </a:moveTo>
                      <a:lnTo>
                        <a:pt x="0" y="104760"/>
                      </a:lnTo>
                    </a:path>
                  </a:pathLst>
                </a:custGeom>
                <a:grpFill/>
                <a:ln w="12700" cap="rnd">
                  <a:solidFill>
                    <a:schemeClr val="bg1"/>
                  </a:solidFill>
                  <a:prstDash val="solid"/>
                  <a:round/>
                </a:ln>
              </p:spPr>
              <p:txBody>
                <a:bodyPr rtlCol="0" anchor="ctr"/>
                <a:lstStyle/>
                <a:p>
                  <a:endParaRPr lang="en-US">
                    <a:solidFill>
                      <a:schemeClr val="bg1"/>
                    </a:solidFill>
                  </a:endParaRPr>
                </a:p>
              </p:txBody>
            </p:sp>
          </p:grpSp>
        </p:grpSp>
      </p:grpSp>
      <p:grpSp>
        <p:nvGrpSpPr>
          <p:cNvPr id="43" name="Group 42">
            <a:extLst>
              <a:ext uri="{FF2B5EF4-FFF2-40B4-BE49-F238E27FC236}">
                <a16:creationId xmlns:a16="http://schemas.microsoft.com/office/drawing/2014/main" id="{6907A5F3-586A-6CF2-F5BA-3ECAF236367E}"/>
              </a:ext>
            </a:extLst>
          </p:cNvPr>
          <p:cNvGrpSpPr/>
          <p:nvPr/>
        </p:nvGrpSpPr>
        <p:grpSpPr>
          <a:xfrm>
            <a:off x="9896172" y="722790"/>
            <a:ext cx="1563476" cy="246221"/>
            <a:chOff x="9896172" y="722790"/>
            <a:chExt cx="1563476" cy="246221"/>
          </a:xfrm>
        </p:grpSpPr>
        <p:sp>
          <p:nvSpPr>
            <p:cNvPr id="41" name="Oval 40">
              <a:extLst>
                <a:ext uri="{FF2B5EF4-FFF2-40B4-BE49-F238E27FC236}">
                  <a16:creationId xmlns:a16="http://schemas.microsoft.com/office/drawing/2014/main" id="{D7B4A8DA-6174-0D45-E86E-5922FF9FD876}"/>
                </a:ext>
              </a:extLst>
            </p:cNvPr>
            <p:cNvSpPr/>
            <p:nvPr/>
          </p:nvSpPr>
          <p:spPr>
            <a:xfrm>
              <a:off x="9896172" y="734364"/>
              <a:ext cx="204410" cy="204410"/>
            </a:xfrm>
            <a:prstGeom prst="ellipse">
              <a:avLst/>
            </a:prstGeom>
            <a:solidFill>
              <a:srgbClr val="3AA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CF13A3C9-09EC-937A-F252-7D94A762639D}"/>
                </a:ext>
              </a:extLst>
            </p:cNvPr>
            <p:cNvSpPr txBox="1"/>
            <p:nvPr/>
          </p:nvSpPr>
          <p:spPr>
            <a:xfrm>
              <a:off x="10080744" y="722790"/>
              <a:ext cx="1378904" cy="246221"/>
            </a:xfrm>
            <a:prstGeom prst="rect">
              <a:avLst/>
            </a:prstGeom>
            <a:noFill/>
          </p:spPr>
          <p:txBody>
            <a:bodyPr wrap="none" rtlCol="0">
              <a:spAutoFit/>
            </a:bodyPr>
            <a:lstStyle/>
            <a:p>
              <a:r>
                <a:rPr lang="en-GB" sz="1000"/>
                <a:t>Deep dives to follow</a:t>
              </a:r>
            </a:p>
          </p:txBody>
        </p:sp>
      </p:grpSp>
    </p:spTree>
    <p:extLst>
      <p:ext uri="{BB962C8B-B14F-4D97-AF65-F5344CB8AC3E}">
        <p14:creationId xmlns:p14="http://schemas.microsoft.com/office/powerpoint/2010/main" val="3413061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descr="How do I pay my United Utilities Bill? l Payzone">
            <a:extLst>
              <a:ext uri="{FF2B5EF4-FFF2-40B4-BE49-F238E27FC236}">
                <a16:creationId xmlns:a16="http://schemas.microsoft.com/office/drawing/2014/main" id="{9DDC3A7C-A5AA-E704-264A-547E8168E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3189" y="5025079"/>
            <a:ext cx="9144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A107771-07E6-B60A-581C-D0D5DE73ECFD}"/>
              </a:ext>
            </a:extLst>
          </p:cNvPr>
          <p:cNvPicPr>
            <a:picLocks noChangeAspect="1"/>
          </p:cNvPicPr>
          <p:nvPr/>
        </p:nvPicPr>
        <p:blipFill>
          <a:blip r:embed="rId4"/>
          <a:stretch>
            <a:fillRect/>
          </a:stretch>
        </p:blipFill>
        <p:spPr>
          <a:xfrm>
            <a:off x="2430334" y="5040357"/>
            <a:ext cx="432166" cy="510268"/>
          </a:xfrm>
          <a:prstGeom prst="rect">
            <a:avLst/>
          </a:prstGeom>
        </p:spPr>
      </p:pic>
      <p:sp>
        <p:nvSpPr>
          <p:cNvPr id="5" name="Title 4">
            <a:extLst>
              <a:ext uri="{FF2B5EF4-FFF2-40B4-BE49-F238E27FC236}">
                <a16:creationId xmlns:a16="http://schemas.microsoft.com/office/drawing/2014/main" id="{24DA6A76-DBDE-0853-A497-571BF6C8A80A}"/>
              </a:ext>
            </a:extLst>
          </p:cNvPr>
          <p:cNvSpPr>
            <a:spLocks noGrp="1"/>
          </p:cNvSpPr>
          <p:nvPr>
            <p:ph type="title"/>
          </p:nvPr>
        </p:nvSpPr>
        <p:spPr>
          <a:xfrm>
            <a:off x="420758" y="244019"/>
            <a:ext cx="10902658" cy="736124"/>
          </a:xfrm>
        </p:spPr>
        <p:txBody>
          <a:bodyPr/>
          <a:lstStyle/>
          <a:p>
            <a:r>
              <a:rPr lang="en-GB" sz="2800" dirty="0"/>
              <a:t>Nature is a critical tool for companies to meet their climate goals</a:t>
            </a:r>
          </a:p>
        </p:txBody>
      </p:sp>
      <p:pic>
        <p:nvPicPr>
          <p:cNvPr id="24" name="Picture 23">
            <a:extLst>
              <a:ext uri="{FF2B5EF4-FFF2-40B4-BE49-F238E27FC236}">
                <a16:creationId xmlns:a16="http://schemas.microsoft.com/office/drawing/2014/main" id="{1AB232D0-C02B-194E-C9EA-B6603754AF65}"/>
              </a:ext>
            </a:extLst>
          </p:cNvPr>
          <p:cNvPicPr>
            <a:picLocks noChangeAspect="1"/>
          </p:cNvPicPr>
          <p:nvPr/>
        </p:nvPicPr>
        <p:blipFill>
          <a:blip r:embed="rId5"/>
          <a:stretch>
            <a:fillRect/>
          </a:stretch>
        </p:blipFill>
        <p:spPr>
          <a:xfrm>
            <a:off x="11431792" y="93449"/>
            <a:ext cx="682811" cy="682811"/>
          </a:xfrm>
          <a:prstGeom prst="rect">
            <a:avLst/>
          </a:prstGeom>
        </p:spPr>
      </p:pic>
      <p:sp>
        <p:nvSpPr>
          <p:cNvPr id="2" name="TextBox 1">
            <a:extLst>
              <a:ext uri="{FF2B5EF4-FFF2-40B4-BE49-F238E27FC236}">
                <a16:creationId xmlns:a16="http://schemas.microsoft.com/office/drawing/2014/main" id="{C7ACA492-38A9-8DF7-97D9-9A9C5F38EA20}"/>
              </a:ext>
            </a:extLst>
          </p:cNvPr>
          <p:cNvSpPr txBox="1"/>
          <p:nvPr/>
        </p:nvSpPr>
        <p:spPr>
          <a:xfrm>
            <a:off x="6096000" y="6537987"/>
            <a:ext cx="5956300" cy="461665"/>
          </a:xfrm>
          <a:prstGeom prst="rect">
            <a:avLst/>
          </a:prstGeom>
          <a:noFill/>
        </p:spPr>
        <p:txBody>
          <a:bodyPr wrap="square">
            <a:spAutoFit/>
          </a:bodyPr>
          <a:lstStyle/>
          <a:p>
            <a:pPr algn="r"/>
            <a:r>
              <a:rPr lang="en-US" sz="800" i="1"/>
              <a:t>Source: </a:t>
            </a:r>
            <a:r>
              <a:rPr lang="en-US" sz="800" i="1">
                <a:hlinkClick r:id="rId6"/>
              </a:rPr>
              <a:t>UNEP, Why nature holds the key to meeting climate goals</a:t>
            </a:r>
            <a:r>
              <a:rPr lang="en-US" sz="800" i="1"/>
              <a:t>; </a:t>
            </a:r>
            <a:r>
              <a:rPr lang="en-US" sz="800" i="1">
                <a:hlinkClick r:id="rId7"/>
              </a:rPr>
              <a:t>Our World in Data, Annual CO2 emissions from land use change</a:t>
            </a:r>
            <a:r>
              <a:rPr lang="en-US" sz="800" i="1"/>
              <a:t>; </a:t>
            </a:r>
            <a:r>
              <a:rPr lang="en-US" sz="800" i="1">
                <a:hlinkClick r:id="rId8"/>
              </a:rPr>
              <a:t>UNEP, Ecosystem-based adaptation</a:t>
            </a:r>
            <a:r>
              <a:rPr lang="en-US" sz="800" i="1"/>
              <a:t>; </a:t>
            </a:r>
            <a:r>
              <a:rPr lang="en-US" sz="800" i="1">
                <a:hlinkClick r:id="rId9"/>
              </a:rPr>
              <a:t>LEAF Coalition</a:t>
            </a:r>
            <a:r>
              <a:rPr lang="en-US" sz="800" i="1"/>
              <a:t>; </a:t>
            </a:r>
            <a:r>
              <a:rPr lang="en-US" sz="800" i="1">
                <a:hlinkClick r:id="rId10"/>
              </a:rPr>
              <a:t>Schneider</a:t>
            </a:r>
            <a:r>
              <a:rPr lang="en-US" sz="800" i="1"/>
              <a:t>; </a:t>
            </a:r>
            <a:r>
              <a:rPr lang="en-US" sz="800" i="1">
                <a:hlinkClick r:id="rId11"/>
              </a:rPr>
              <a:t>United Utilities</a:t>
            </a:r>
            <a:r>
              <a:rPr lang="en-US" sz="800" i="1"/>
              <a:t>.</a:t>
            </a:r>
          </a:p>
          <a:p>
            <a:pPr algn="r"/>
            <a:endParaRPr lang="en-GB" sz="800" i="1"/>
          </a:p>
        </p:txBody>
      </p:sp>
      <p:pic>
        <p:nvPicPr>
          <p:cNvPr id="7" name="Picture 6">
            <a:extLst>
              <a:ext uri="{FF2B5EF4-FFF2-40B4-BE49-F238E27FC236}">
                <a16:creationId xmlns:a16="http://schemas.microsoft.com/office/drawing/2014/main" id="{DE772C49-5EDB-AD4A-1DBD-8EA97D943391}"/>
              </a:ext>
            </a:extLst>
          </p:cNvPr>
          <p:cNvPicPr>
            <a:picLocks noChangeAspect="1"/>
          </p:cNvPicPr>
          <p:nvPr/>
        </p:nvPicPr>
        <p:blipFill>
          <a:blip r:embed="rId12"/>
          <a:stretch>
            <a:fillRect/>
          </a:stretch>
        </p:blipFill>
        <p:spPr>
          <a:xfrm>
            <a:off x="2418428" y="1097933"/>
            <a:ext cx="455979" cy="527976"/>
          </a:xfrm>
          <a:prstGeom prst="rect">
            <a:avLst/>
          </a:prstGeom>
        </p:spPr>
      </p:pic>
      <p:pic>
        <p:nvPicPr>
          <p:cNvPr id="13" name="Picture 12">
            <a:extLst>
              <a:ext uri="{FF2B5EF4-FFF2-40B4-BE49-F238E27FC236}">
                <a16:creationId xmlns:a16="http://schemas.microsoft.com/office/drawing/2014/main" id="{2A0E627A-B7DC-3514-5820-11C6CDA2F0C7}"/>
              </a:ext>
            </a:extLst>
          </p:cNvPr>
          <p:cNvPicPr>
            <a:picLocks noChangeAspect="1"/>
          </p:cNvPicPr>
          <p:nvPr/>
        </p:nvPicPr>
        <p:blipFill>
          <a:blip r:embed="rId13"/>
          <a:stretch>
            <a:fillRect/>
          </a:stretch>
        </p:blipFill>
        <p:spPr>
          <a:xfrm>
            <a:off x="5943139" y="1086214"/>
            <a:ext cx="661321" cy="452283"/>
          </a:xfrm>
          <a:prstGeom prst="rect">
            <a:avLst/>
          </a:prstGeom>
        </p:spPr>
      </p:pic>
      <p:pic>
        <p:nvPicPr>
          <p:cNvPr id="62" name="Picture 61">
            <a:extLst>
              <a:ext uri="{FF2B5EF4-FFF2-40B4-BE49-F238E27FC236}">
                <a16:creationId xmlns:a16="http://schemas.microsoft.com/office/drawing/2014/main" id="{6BEB753A-E4E9-70F3-3F44-E5CD8DEBDE70}"/>
              </a:ext>
            </a:extLst>
          </p:cNvPr>
          <p:cNvPicPr>
            <a:picLocks noChangeAspect="1"/>
          </p:cNvPicPr>
          <p:nvPr/>
        </p:nvPicPr>
        <p:blipFill>
          <a:blip r:embed="rId14"/>
          <a:stretch>
            <a:fillRect/>
          </a:stretch>
        </p:blipFill>
        <p:spPr>
          <a:xfrm>
            <a:off x="9602610" y="1038709"/>
            <a:ext cx="661321" cy="523377"/>
          </a:xfrm>
          <a:prstGeom prst="rect">
            <a:avLst/>
          </a:prstGeom>
        </p:spPr>
      </p:pic>
      <p:pic>
        <p:nvPicPr>
          <p:cNvPr id="1028" name="Picture 4" descr="Download Schneider Electric Logo in SVG Vector or PNG File Format ...">
            <a:extLst>
              <a:ext uri="{FF2B5EF4-FFF2-40B4-BE49-F238E27FC236}">
                <a16:creationId xmlns:a16="http://schemas.microsoft.com/office/drawing/2014/main" id="{8527FD57-E2E0-73E1-5FE7-F14DC0BDAA3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61794" y="4979977"/>
            <a:ext cx="946544" cy="63102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F92237F-31B7-73D9-C209-6D9CA720FC6F}"/>
              </a:ext>
            </a:extLst>
          </p:cNvPr>
          <p:cNvSpPr txBox="1"/>
          <p:nvPr/>
        </p:nvSpPr>
        <p:spPr>
          <a:xfrm>
            <a:off x="1079691" y="1610900"/>
            <a:ext cx="3312000" cy="11644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400"/>
              </a:spcAft>
              <a:buClrTx/>
              <a:buSzTx/>
              <a:buFontTx/>
              <a:buNone/>
              <a:tabLst/>
              <a:defRPr/>
            </a:pPr>
            <a:r>
              <a:rPr kumimoji="0" lang="en-GB" sz="1400" b="0" i="0" u="none" strike="noStrike" kern="1200" cap="none" spc="0" normalizeH="0" baseline="0" noProof="0">
                <a:ln>
                  <a:noFill/>
                </a:ln>
                <a:effectLst/>
                <a:uLnTx/>
                <a:uFillTx/>
                <a:latin typeface="+mj-lt"/>
                <a:ea typeface="+mn-ea"/>
                <a:cs typeface="+mn-cs"/>
              </a:rPr>
              <a:t>Sequestration of carbon emissions</a:t>
            </a:r>
          </a:p>
          <a:p>
            <a:pPr marL="0" marR="0" lvl="0" indent="0" defTabSz="914400" rtl="0" eaLnBrk="1" fontAlgn="auto" latinLnBrk="0" hangingPunct="1">
              <a:lnSpc>
                <a:spcPct val="100000"/>
              </a:lnSpc>
              <a:spcBef>
                <a:spcPts val="0"/>
              </a:spcBef>
              <a:spcAft>
                <a:spcPts val="400"/>
              </a:spcAft>
              <a:buClrTx/>
              <a:buSzTx/>
              <a:buFontTx/>
              <a:buNone/>
              <a:tabLst/>
              <a:defRPr/>
            </a:pPr>
            <a:endParaRPr kumimoji="0" lang="en-GB" sz="700" b="0" i="0" u="none" strike="noStrike" kern="1200" cap="none" spc="0" normalizeH="0" baseline="0" noProof="0">
              <a:ln>
                <a:noFill/>
              </a:ln>
              <a:solidFill>
                <a:schemeClr val="tx2"/>
              </a:solidFill>
              <a:effectLst/>
              <a:uLnTx/>
              <a:uFillTx/>
              <a:latin typeface="Nunito"/>
              <a:ea typeface="+mn-ea"/>
              <a:cs typeface="+mn-cs"/>
            </a:endParaRPr>
          </a:p>
          <a:p>
            <a:pPr marL="0" marR="0" lvl="0" indent="0" defTabSz="914400" rtl="0" eaLnBrk="1" fontAlgn="auto" latinLnBrk="0" hangingPunct="1">
              <a:lnSpc>
                <a:spcPct val="100000"/>
              </a:lnSpc>
              <a:spcBef>
                <a:spcPts val="0"/>
              </a:spcBef>
              <a:spcAft>
                <a:spcPts val="400"/>
              </a:spcAft>
              <a:buClrTx/>
              <a:buSzTx/>
              <a:buFontTx/>
              <a:buNone/>
              <a:tabLst/>
              <a:defRPr/>
            </a:pPr>
            <a:r>
              <a:rPr kumimoji="0" lang="en-GB" sz="1050" b="0" i="0" u="none" strike="noStrike" kern="1200" cap="none" spc="0" normalizeH="0" baseline="0" noProof="0">
                <a:ln>
                  <a:noFill/>
                </a:ln>
                <a:solidFill>
                  <a:srgbClr val="000000"/>
                </a:solidFill>
                <a:effectLst/>
                <a:uLnTx/>
                <a:uFillTx/>
                <a:latin typeface="Nunito"/>
                <a:ea typeface="+mn-ea"/>
                <a:cs typeface="+mn-cs"/>
              </a:rPr>
              <a:t>Nature-based Solutions (</a:t>
            </a:r>
            <a:r>
              <a:rPr kumimoji="0" lang="en-GB" sz="1050" b="0" i="0" u="none" strike="noStrike" kern="1200" cap="none" spc="0" normalizeH="0" baseline="0" noProof="0" err="1">
                <a:ln>
                  <a:noFill/>
                </a:ln>
                <a:solidFill>
                  <a:srgbClr val="000000"/>
                </a:solidFill>
                <a:effectLst/>
                <a:uLnTx/>
                <a:uFillTx/>
                <a:latin typeface="Nunito"/>
                <a:ea typeface="+mn-ea"/>
                <a:cs typeface="+mn-cs"/>
              </a:rPr>
              <a:t>NbS</a:t>
            </a:r>
            <a:r>
              <a:rPr kumimoji="0" lang="en-GB" sz="1050" b="0" i="0" u="none" strike="noStrike" kern="1200" cap="none" spc="0" normalizeH="0" baseline="0" noProof="0">
                <a:ln>
                  <a:noFill/>
                </a:ln>
                <a:solidFill>
                  <a:srgbClr val="000000"/>
                </a:solidFill>
                <a:effectLst/>
                <a:uLnTx/>
                <a:uFillTx/>
                <a:latin typeface="Nunito"/>
                <a:ea typeface="+mn-ea"/>
                <a:cs typeface="+mn-cs"/>
              </a:rPr>
              <a:t>) are expected to account for roughly </a:t>
            </a:r>
            <a:r>
              <a:rPr kumimoji="0" lang="en-GB" sz="1050" b="1" i="0" u="none" strike="noStrike" kern="1200" cap="none" spc="0" normalizeH="0" baseline="0" noProof="0">
                <a:ln>
                  <a:noFill/>
                </a:ln>
                <a:solidFill>
                  <a:srgbClr val="000000"/>
                </a:solidFill>
                <a:effectLst/>
                <a:uLnTx/>
                <a:uFillTx/>
                <a:latin typeface="Nunito"/>
                <a:ea typeface="+mn-ea"/>
                <a:cs typeface="+mn-cs"/>
              </a:rPr>
              <a:t>1/3 of economically feasible sequestration of anthropogenic CO</a:t>
            </a:r>
            <a:r>
              <a:rPr kumimoji="0" lang="en-GB" sz="1050" b="1" i="0" u="none" strike="noStrike" kern="1200" cap="none" spc="0" normalizeH="0" baseline="-25000" noProof="0">
                <a:ln>
                  <a:noFill/>
                </a:ln>
                <a:solidFill>
                  <a:srgbClr val="000000"/>
                </a:solidFill>
                <a:effectLst/>
                <a:uLnTx/>
                <a:uFillTx/>
                <a:latin typeface="Nunito"/>
                <a:ea typeface="+mn-ea"/>
                <a:cs typeface="+mn-cs"/>
              </a:rPr>
              <a:t>2</a:t>
            </a:r>
            <a:r>
              <a:rPr kumimoji="0" lang="en-GB" sz="1050" b="1" i="0" u="none" strike="noStrike" kern="1200" cap="none" spc="0" normalizeH="0" baseline="0" noProof="0">
                <a:ln>
                  <a:noFill/>
                </a:ln>
                <a:solidFill>
                  <a:srgbClr val="000000"/>
                </a:solidFill>
                <a:effectLst/>
                <a:uLnTx/>
                <a:uFillTx/>
                <a:latin typeface="Nunito"/>
                <a:ea typeface="+mn-ea"/>
                <a:cs typeface="+mn-cs"/>
              </a:rPr>
              <a:t> </a:t>
            </a:r>
            <a:r>
              <a:rPr kumimoji="0" lang="en-GB" sz="1050" b="0" i="0" u="none" strike="noStrike" kern="1200" cap="none" spc="0" normalizeH="0" baseline="0" noProof="0">
                <a:ln>
                  <a:noFill/>
                </a:ln>
                <a:solidFill>
                  <a:srgbClr val="000000"/>
                </a:solidFill>
                <a:effectLst/>
                <a:uLnTx/>
                <a:uFillTx/>
                <a:latin typeface="Nunito"/>
                <a:ea typeface="+mn-ea"/>
                <a:cs typeface="+mn-cs"/>
              </a:rPr>
              <a:t>over the next 30 years</a:t>
            </a:r>
            <a:endParaRPr kumimoji="0" lang="en-GB" sz="1050" b="0" i="0" u="none" strike="noStrike" kern="1200" cap="none" spc="0" normalizeH="0" baseline="30000" noProof="0">
              <a:ln>
                <a:noFill/>
              </a:ln>
              <a:solidFill>
                <a:srgbClr val="000000"/>
              </a:solidFill>
              <a:effectLst/>
              <a:uLnTx/>
              <a:uFillTx/>
              <a:latin typeface="Nunito"/>
              <a:ea typeface="+mn-ea"/>
              <a:cs typeface="+mn-cs"/>
            </a:endParaRPr>
          </a:p>
        </p:txBody>
      </p:sp>
      <p:sp>
        <p:nvSpPr>
          <p:cNvPr id="23" name="TextBox 22">
            <a:extLst>
              <a:ext uri="{FF2B5EF4-FFF2-40B4-BE49-F238E27FC236}">
                <a16:creationId xmlns:a16="http://schemas.microsoft.com/office/drawing/2014/main" id="{AF923197-248E-B921-47D2-3DB34B2A4CA2}"/>
              </a:ext>
            </a:extLst>
          </p:cNvPr>
          <p:cNvSpPr txBox="1"/>
          <p:nvPr/>
        </p:nvSpPr>
        <p:spPr>
          <a:xfrm>
            <a:off x="1103968" y="5481903"/>
            <a:ext cx="3312000" cy="900246"/>
          </a:xfrm>
          <a:prstGeom prst="rect">
            <a:avLst/>
          </a:prstGeom>
          <a:noFill/>
        </p:spPr>
        <p:txBody>
          <a:bodyPr wrap="square" lIns="91440" tIns="45720" rIns="91440" bIns="45720" anchor="t">
            <a:spAutoFit/>
          </a:bodyPr>
          <a:lstStyle/>
          <a:p>
            <a:pPr>
              <a:spcAft>
                <a:spcPts val="400"/>
              </a:spcAft>
              <a:defRPr/>
            </a:pPr>
            <a:r>
              <a:rPr kumimoji="0" lang="en-GB" sz="1050" b="0" i="0" u="none" strike="noStrike" kern="1200" cap="none" spc="0" normalizeH="0" baseline="0" noProof="0" dirty="0">
                <a:ln>
                  <a:noFill/>
                </a:ln>
                <a:solidFill>
                  <a:srgbClr val="000000"/>
                </a:solidFill>
                <a:effectLst/>
                <a:uLnTx/>
                <a:uFillTx/>
                <a:latin typeface="Nunito"/>
                <a:ea typeface="+mn-ea"/>
                <a:cs typeface="+mn-cs"/>
              </a:rPr>
              <a:t>Unilever </a:t>
            </a:r>
            <a:r>
              <a:rPr lang="en-GB" sz="1050" dirty="0">
                <a:solidFill>
                  <a:srgbClr val="000000"/>
                </a:solidFill>
                <a:latin typeface="Nunito"/>
              </a:rPr>
              <a:t>invests</a:t>
            </a:r>
            <a:r>
              <a:rPr kumimoji="0" lang="en-GB" sz="1050" b="0" i="0" u="none" strike="noStrike" kern="1200" cap="none" spc="0" normalizeH="0" baseline="0" noProof="0" dirty="0">
                <a:ln>
                  <a:noFill/>
                </a:ln>
                <a:solidFill>
                  <a:srgbClr val="000000"/>
                </a:solidFill>
                <a:effectLst/>
                <a:uLnTx/>
                <a:uFillTx/>
                <a:latin typeface="Nunito"/>
                <a:ea typeface="+mn-ea"/>
                <a:cs typeface="+mn-cs"/>
              </a:rPr>
              <a:t> in reforestation through the LEAF coalition</a:t>
            </a:r>
            <a:r>
              <a:rPr lang="en-GB" sz="1050" dirty="0">
                <a:solidFill>
                  <a:srgbClr val="000000"/>
                </a:solidFill>
                <a:latin typeface="Nunito"/>
              </a:rPr>
              <a:t> (</a:t>
            </a:r>
            <a:r>
              <a:rPr kumimoji="0" lang="en-GB" sz="1050" b="0" i="0" u="none" strike="noStrike" kern="1200" cap="none" spc="0" normalizeH="0" baseline="0" noProof="0" dirty="0">
                <a:ln>
                  <a:noFill/>
                </a:ln>
                <a:solidFill>
                  <a:srgbClr val="000000"/>
                </a:solidFill>
                <a:effectLst/>
                <a:uLnTx/>
                <a:uFillTx/>
                <a:latin typeface="Nunito"/>
                <a:ea typeface="+mn-ea"/>
                <a:cs typeface="+mn-cs"/>
              </a:rPr>
              <a:t>alongside other corporates such as Amazon, EY and BlackRock) as part of </a:t>
            </a:r>
            <a:r>
              <a:rPr lang="en-GB" sz="1050" dirty="0">
                <a:solidFill>
                  <a:srgbClr val="000000"/>
                </a:solidFill>
                <a:latin typeface="Nunito"/>
              </a:rPr>
              <a:t>its </a:t>
            </a:r>
            <a:r>
              <a:rPr kumimoji="0" lang="en-GB" sz="1050" b="0" i="0" u="none" strike="noStrike" kern="1200" cap="none" spc="0" normalizeH="0" baseline="0" noProof="0" dirty="0">
                <a:ln>
                  <a:noFill/>
                </a:ln>
                <a:solidFill>
                  <a:srgbClr val="000000"/>
                </a:solidFill>
                <a:effectLst/>
                <a:uLnTx/>
                <a:uFillTx/>
                <a:latin typeface="Nunito"/>
                <a:ea typeface="+mn-ea"/>
                <a:cs typeface="+mn-cs"/>
              </a:rPr>
              <a:t>carbon sequestration approach. The coalition will mobilise $1 bn to protect tropical forests</a:t>
            </a:r>
            <a:endParaRPr kumimoji="0" lang="en-US" sz="1050" b="0" i="0" u="none" strike="noStrike" kern="1200" cap="none" spc="0" normalizeH="0" baseline="0" noProof="0" dirty="0">
              <a:ln>
                <a:noFill/>
              </a:ln>
              <a:solidFill>
                <a:srgbClr val="000000"/>
              </a:solidFill>
              <a:effectLst/>
              <a:uLnTx/>
              <a:uFillTx/>
              <a:latin typeface="Nunito"/>
              <a:ea typeface="+mn-ea"/>
              <a:cs typeface="+mn-cs"/>
            </a:endParaRPr>
          </a:p>
        </p:txBody>
      </p:sp>
      <p:sp>
        <p:nvSpPr>
          <p:cNvPr id="26" name="TextBox 25">
            <a:extLst>
              <a:ext uri="{FF2B5EF4-FFF2-40B4-BE49-F238E27FC236}">
                <a16:creationId xmlns:a16="http://schemas.microsoft.com/office/drawing/2014/main" id="{ECF6E1D4-418B-2C2A-697C-0F0FDFD9398A}"/>
              </a:ext>
            </a:extLst>
          </p:cNvPr>
          <p:cNvSpPr txBox="1"/>
          <p:nvPr/>
        </p:nvSpPr>
        <p:spPr>
          <a:xfrm>
            <a:off x="4650327" y="1610900"/>
            <a:ext cx="3312000" cy="100283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400"/>
              </a:spcAft>
              <a:buClrTx/>
              <a:buSzTx/>
              <a:buFontTx/>
              <a:buNone/>
              <a:tabLst/>
              <a:defRPr/>
            </a:pPr>
            <a:r>
              <a:rPr lang="en-GB" sz="1400">
                <a:latin typeface="+mj-lt"/>
              </a:rPr>
              <a:t>Abatement of carbon emissions</a:t>
            </a:r>
          </a:p>
          <a:p>
            <a:pPr marL="0" marR="0" lvl="0" indent="0" defTabSz="914400" rtl="0" eaLnBrk="1" fontAlgn="auto" latinLnBrk="0" hangingPunct="1">
              <a:lnSpc>
                <a:spcPct val="100000"/>
              </a:lnSpc>
              <a:spcBef>
                <a:spcPts val="0"/>
              </a:spcBef>
              <a:spcAft>
                <a:spcPts val="400"/>
              </a:spcAft>
              <a:buClrTx/>
              <a:buSzTx/>
              <a:buFontTx/>
              <a:buNone/>
              <a:tabLst/>
              <a:defRPr/>
            </a:pPr>
            <a:endParaRPr kumimoji="0" lang="en-GB" sz="700" b="0" i="0" u="none" strike="noStrike" kern="1200" cap="none" spc="0" normalizeH="0" baseline="0" noProof="0">
              <a:ln>
                <a:noFill/>
              </a:ln>
              <a:solidFill>
                <a:schemeClr val="tx2"/>
              </a:solidFill>
              <a:effectLst/>
              <a:uLnTx/>
              <a:uFillTx/>
              <a:latin typeface="Nunito"/>
              <a:ea typeface="+mn-ea"/>
              <a:cs typeface="+mn-cs"/>
            </a:endParaRPr>
          </a:p>
          <a:p>
            <a:pPr marL="0" marR="0" lvl="0" indent="0" defTabSz="914400" rtl="0" eaLnBrk="1" fontAlgn="auto" latinLnBrk="0" hangingPunct="1">
              <a:lnSpc>
                <a:spcPct val="100000"/>
              </a:lnSpc>
              <a:spcBef>
                <a:spcPts val="0"/>
              </a:spcBef>
              <a:spcAft>
                <a:spcPts val="400"/>
              </a:spcAft>
              <a:buClrTx/>
              <a:buSzTx/>
              <a:buFontTx/>
              <a:buNone/>
              <a:tabLst/>
              <a:defRPr/>
            </a:pPr>
            <a:r>
              <a:rPr kumimoji="0" lang="en-GB" sz="1050" b="0" i="0" u="none" strike="noStrike" kern="1200" cap="none" spc="0" normalizeH="0" baseline="0" noProof="0">
                <a:ln>
                  <a:noFill/>
                </a:ln>
                <a:solidFill>
                  <a:srgbClr val="000000"/>
                </a:solidFill>
                <a:effectLst/>
                <a:uLnTx/>
                <a:uFillTx/>
                <a:latin typeface="Nunito"/>
                <a:ea typeface="+mn-ea"/>
                <a:cs typeface="+mn-cs"/>
              </a:rPr>
              <a:t>Many of the drivers of nature loss are also significant sources of </a:t>
            </a:r>
            <a:r>
              <a:rPr kumimoji="0" lang="en-GB" sz="1050" i="0" u="none" strike="noStrike" kern="1200" cap="none" spc="0" normalizeH="0" baseline="0" noProof="0">
                <a:ln>
                  <a:noFill/>
                </a:ln>
                <a:solidFill>
                  <a:srgbClr val="000000"/>
                </a:solidFill>
                <a:effectLst/>
                <a:uLnTx/>
                <a:uFillTx/>
                <a:latin typeface="Nunito"/>
                <a:ea typeface="+mn-ea"/>
                <a:cs typeface="+mn-cs"/>
              </a:rPr>
              <a:t>CO</a:t>
            </a:r>
            <a:r>
              <a:rPr kumimoji="0" lang="en-GB" sz="1050" i="0" u="none" strike="noStrike" kern="1200" cap="none" spc="0" normalizeH="0" baseline="-25000" noProof="0">
                <a:ln>
                  <a:noFill/>
                </a:ln>
                <a:solidFill>
                  <a:srgbClr val="000000"/>
                </a:solidFill>
                <a:effectLst/>
                <a:uLnTx/>
                <a:uFillTx/>
                <a:latin typeface="Nunito"/>
                <a:ea typeface="+mn-ea"/>
                <a:cs typeface="+mn-cs"/>
              </a:rPr>
              <a:t>2</a:t>
            </a:r>
            <a:r>
              <a:rPr kumimoji="0" lang="en-GB" sz="1050" i="0" u="none" strike="noStrike" kern="1200" cap="none" spc="0" normalizeH="0" baseline="0" noProof="0">
                <a:ln>
                  <a:noFill/>
                </a:ln>
                <a:solidFill>
                  <a:srgbClr val="000000"/>
                </a:solidFill>
                <a:effectLst/>
                <a:uLnTx/>
                <a:uFillTx/>
                <a:latin typeface="Nunito"/>
                <a:ea typeface="+mn-ea"/>
                <a:cs typeface="+mn-cs"/>
              </a:rPr>
              <a:t> </a:t>
            </a:r>
            <a:r>
              <a:rPr kumimoji="0" lang="en-GB" sz="1050" b="0" i="0" u="none" strike="noStrike" kern="1200" cap="none" spc="0" normalizeH="0" baseline="0" noProof="0">
                <a:ln>
                  <a:noFill/>
                </a:ln>
                <a:solidFill>
                  <a:srgbClr val="000000"/>
                </a:solidFill>
                <a:effectLst/>
                <a:uLnTx/>
                <a:uFillTx/>
                <a:latin typeface="Nunito"/>
                <a:ea typeface="+mn-ea"/>
                <a:cs typeface="+mn-cs"/>
              </a:rPr>
              <a:t>emissions. </a:t>
            </a:r>
            <a:r>
              <a:rPr kumimoji="0" lang="en-GB" sz="1050" b="1" i="0" u="none" strike="noStrike" kern="1200" cap="none" spc="0" normalizeH="0" baseline="0" noProof="0">
                <a:ln>
                  <a:noFill/>
                </a:ln>
                <a:solidFill>
                  <a:srgbClr val="000000"/>
                </a:solidFill>
                <a:effectLst/>
                <a:uLnTx/>
                <a:uFillTx/>
                <a:latin typeface="Nunito"/>
                <a:ea typeface="+mn-ea"/>
                <a:cs typeface="+mn-cs"/>
              </a:rPr>
              <a:t>Tackling nature loss can also help to abate emissions</a:t>
            </a:r>
            <a:endParaRPr kumimoji="0" lang="en-GB" sz="1050" b="1" i="0" u="none" strike="noStrike" kern="1200" cap="none" spc="0" normalizeH="0" baseline="30000" noProof="0">
              <a:ln>
                <a:noFill/>
              </a:ln>
              <a:solidFill>
                <a:srgbClr val="000000"/>
              </a:solidFill>
              <a:effectLst/>
              <a:uLnTx/>
              <a:uFillTx/>
              <a:latin typeface="Nunito"/>
              <a:ea typeface="+mn-ea"/>
              <a:cs typeface="+mn-cs"/>
            </a:endParaRPr>
          </a:p>
        </p:txBody>
      </p:sp>
      <p:sp>
        <p:nvSpPr>
          <p:cNvPr id="34" name="TextBox 33">
            <a:extLst>
              <a:ext uri="{FF2B5EF4-FFF2-40B4-BE49-F238E27FC236}">
                <a16:creationId xmlns:a16="http://schemas.microsoft.com/office/drawing/2014/main" id="{4B45B293-34AD-D168-9E81-ADC6978C1A27}"/>
              </a:ext>
            </a:extLst>
          </p:cNvPr>
          <p:cNvSpPr txBox="1"/>
          <p:nvPr/>
        </p:nvSpPr>
        <p:spPr>
          <a:xfrm>
            <a:off x="4650327" y="5481903"/>
            <a:ext cx="3312000" cy="10618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GB" sz="1050" b="0" i="0" u="none" strike="noStrike" kern="1200" cap="none" spc="0" normalizeH="0" baseline="0" noProof="0" dirty="0">
                <a:ln>
                  <a:noFill/>
                </a:ln>
                <a:solidFill>
                  <a:srgbClr val="000000"/>
                </a:solidFill>
                <a:effectLst/>
                <a:uLnTx/>
                <a:uFillTx/>
                <a:latin typeface="Nunito"/>
                <a:ea typeface="+mn-ea"/>
                <a:cs typeface="+mn-cs"/>
              </a:rPr>
              <a:t>12% of Schneider’s revenue</a:t>
            </a:r>
            <a:r>
              <a:rPr lang="en-GB" sz="1050" dirty="0">
                <a:solidFill>
                  <a:srgbClr val="000000"/>
                </a:solidFill>
                <a:latin typeface="Nunito"/>
              </a:rPr>
              <a:t> is generated t</a:t>
            </a:r>
            <a:r>
              <a:rPr kumimoji="0" lang="en-GB" sz="1050" b="0" i="0" u="none" strike="noStrike" kern="1200" cap="none" spc="0" normalizeH="0" baseline="0" noProof="0" dirty="0" err="1">
                <a:ln>
                  <a:noFill/>
                </a:ln>
                <a:solidFill>
                  <a:srgbClr val="000000"/>
                </a:solidFill>
                <a:effectLst/>
                <a:uLnTx/>
                <a:uFillTx/>
                <a:latin typeface="Nunito"/>
                <a:ea typeface="+mn-ea"/>
                <a:cs typeface="+mn-cs"/>
              </a:rPr>
              <a:t>hrough</a:t>
            </a:r>
            <a:r>
              <a:rPr kumimoji="0" lang="en-GB" sz="1050" b="0" i="0" u="none" strike="noStrike" kern="1200" cap="none" spc="0" normalizeH="0" baseline="0" noProof="0" dirty="0">
                <a:ln>
                  <a:noFill/>
                </a:ln>
                <a:solidFill>
                  <a:srgbClr val="000000"/>
                </a:solidFill>
                <a:effectLst/>
                <a:uLnTx/>
                <a:uFillTx/>
                <a:latin typeface="Nunito"/>
                <a:ea typeface="+mn-ea"/>
                <a:cs typeface="+mn-cs"/>
              </a:rPr>
              <a:t> the sale of products made with recycled materials, leasing, pay-per-use and take back schemes, contributing to the reuse of rare earth materials, reducing the need for further extraction of resources and reducing </a:t>
            </a:r>
            <a:r>
              <a:rPr kumimoji="0" lang="en-GB" sz="1050" b="0" i="0" u="none" strike="noStrike" kern="1200" cap="none" spc="0" normalizeH="0" noProof="0" dirty="0">
                <a:ln>
                  <a:noFill/>
                </a:ln>
                <a:solidFill>
                  <a:srgbClr val="000000"/>
                </a:solidFill>
                <a:effectLst/>
                <a:uLnTx/>
                <a:uFillTx/>
                <a:latin typeface="Nunito"/>
                <a:ea typeface="+mn-ea"/>
                <a:cs typeface="+mn-cs"/>
              </a:rPr>
              <a:t>CO</a:t>
            </a:r>
            <a:r>
              <a:rPr kumimoji="0" lang="en-GB" sz="1050" b="0" i="0" u="none" strike="noStrike" kern="1200" cap="none" spc="0" normalizeH="0" baseline="-25000" noProof="0" dirty="0">
                <a:ln>
                  <a:noFill/>
                </a:ln>
                <a:solidFill>
                  <a:srgbClr val="000000"/>
                </a:solidFill>
                <a:effectLst/>
                <a:uLnTx/>
                <a:uFillTx/>
                <a:latin typeface="Nunito"/>
                <a:ea typeface="+mn-ea"/>
                <a:cs typeface="+mn-cs"/>
              </a:rPr>
              <a:t>2</a:t>
            </a:r>
            <a:r>
              <a:rPr kumimoji="0" lang="en-GB" sz="1050" b="0" i="0" u="none" strike="noStrike" kern="1200" cap="none" spc="0" normalizeH="0" baseline="0" noProof="0" dirty="0">
                <a:ln>
                  <a:noFill/>
                </a:ln>
                <a:solidFill>
                  <a:srgbClr val="000000"/>
                </a:solidFill>
                <a:effectLst/>
                <a:uLnTx/>
                <a:uFillTx/>
                <a:latin typeface="Nunito"/>
                <a:ea typeface="+mn-ea"/>
                <a:cs typeface="+mn-cs"/>
              </a:rPr>
              <a:t> emissions</a:t>
            </a:r>
          </a:p>
        </p:txBody>
      </p:sp>
      <p:sp>
        <p:nvSpPr>
          <p:cNvPr id="58" name="TextBox 57">
            <a:extLst>
              <a:ext uri="{FF2B5EF4-FFF2-40B4-BE49-F238E27FC236}">
                <a16:creationId xmlns:a16="http://schemas.microsoft.com/office/drawing/2014/main" id="{E1AC7487-DE17-8D48-37E1-016CE466ED22}"/>
              </a:ext>
            </a:extLst>
          </p:cNvPr>
          <p:cNvSpPr txBox="1"/>
          <p:nvPr/>
        </p:nvSpPr>
        <p:spPr>
          <a:xfrm>
            <a:off x="8347852" y="1610900"/>
            <a:ext cx="3312000" cy="1002839"/>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400"/>
              </a:spcAft>
              <a:buClrTx/>
              <a:buSzTx/>
              <a:buFontTx/>
              <a:buNone/>
              <a:tabLst/>
              <a:defRPr/>
            </a:pPr>
            <a:r>
              <a:rPr kumimoji="0" lang="en-GB" sz="1400" i="0" u="none" strike="noStrike" kern="1200" cap="none" spc="0" normalizeH="0" baseline="0" noProof="0" dirty="0">
                <a:ln>
                  <a:noFill/>
                </a:ln>
                <a:effectLst/>
                <a:uLnTx/>
                <a:uFillTx/>
                <a:latin typeface="+mj-lt"/>
                <a:ea typeface="+mn-ea"/>
                <a:cs typeface="+mn-cs"/>
              </a:rPr>
              <a:t>Adaptation to future climate effects</a:t>
            </a:r>
          </a:p>
          <a:p>
            <a:pPr marL="0" marR="0" lvl="0" indent="0" defTabSz="914400" rtl="0" eaLnBrk="1" fontAlgn="auto" latinLnBrk="0" hangingPunct="1">
              <a:lnSpc>
                <a:spcPct val="100000"/>
              </a:lnSpc>
              <a:spcBef>
                <a:spcPts val="0"/>
              </a:spcBef>
              <a:spcAft>
                <a:spcPts val="400"/>
              </a:spcAft>
              <a:buClrTx/>
              <a:buSzTx/>
              <a:buFontTx/>
              <a:buNone/>
              <a:tabLst/>
              <a:defRPr/>
            </a:pPr>
            <a:endParaRPr kumimoji="0" lang="en-GB" sz="700" i="0" u="none" strike="noStrike" kern="1200" cap="none" spc="0" normalizeH="0" baseline="0" noProof="0">
              <a:ln>
                <a:noFill/>
              </a:ln>
              <a:solidFill>
                <a:schemeClr val="tx2"/>
              </a:solidFill>
              <a:effectLst/>
              <a:uLnTx/>
              <a:uFillTx/>
              <a:latin typeface="Nunito"/>
              <a:ea typeface="+mn-ea"/>
              <a:cs typeface="+mn-cs"/>
            </a:endParaRPr>
          </a:p>
          <a:p>
            <a:pPr>
              <a:spcAft>
                <a:spcPts val="400"/>
              </a:spcAft>
              <a:defRPr/>
            </a:pPr>
            <a:r>
              <a:rPr kumimoji="0" lang="en-GB" sz="1050" b="0" i="0" u="none" strike="noStrike" kern="1200" cap="none" spc="0" normalizeH="0" baseline="0" noProof="0" dirty="0">
                <a:ln>
                  <a:noFill/>
                </a:ln>
                <a:solidFill>
                  <a:srgbClr val="000000"/>
                </a:solidFill>
                <a:effectLst/>
                <a:uLnTx/>
                <a:uFillTx/>
                <a:latin typeface="Nunito"/>
                <a:ea typeface="+mn-ea"/>
                <a:cs typeface="+mn-cs"/>
              </a:rPr>
              <a:t>Nature restoration projects </a:t>
            </a:r>
            <a:r>
              <a:rPr kumimoji="0" lang="en-GB" sz="1050" b="1" i="0" u="none" strike="noStrike" kern="1200" cap="none" spc="0" normalizeH="0" baseline="0" noProof="0" dirty="0">
                <a:ln>
                  <a:noFill/>
                </a:ln>
                <a:solidFill>
                  <a:srgbClr val="000000"/>
                </a:solidFill>
                <a:effectLst/>
                <a:uLnTx/>
                <a:uFillTx/>
                <a:latin typeface="Nunito"/>
                <a:ea typeface="+mn-ea"/>
                <a:cs typeface="+mn-cs"/>
              </a:rPr>
              <a:t>improve flood defences, reduce desertification</a:t>
            </a:r>
            <a:r>
              <a:rPr lang="en-GB" sz="1050" b="1" dirty="0">
                <a:solidFill>
                  <a:srgbClr val="000000"/>
                </a:solidFill>
                <a:latin typeface="Nunito"/>
              </a:rPr>
              <a:t>, improve</a:t>
            </a:r>
            <a:r>
              <a:rPr kumimoji="0" lang="en-GB" sz="1050" b="1" i="0" u="none" strike="noStrike" kern="1200" cap="none" spc="0" normalizeH="0" baseline="0" noProof="0" dirty="0">
                <a:ln>
                  <a:noFill/>
                </a:ln>
                <a:solidFill>
                  <a:srgbClr val="000000"/>
                </a:solidFill>
                <a:effectLst/>
                <a:uLnTx/>
                <a:uFillTx/>
                <a:latin typeface="Nunito"/>
                <a:ea typeface="+mn-ea"/>
                <a:cs typeface="+mn-cs"/>
              </a:rPr>
              <a:t> </a:t>
            </a:r>
            <a:r>
              <a:rPr lang="en-GB" sz="1050" b="1" dirty="0">
                <a:solidFill>
                  <a:srgbClr val="000000"/>
                </a:solidFill>
                <a:latin typeface="Nunito"/>
              </a:rPr>
              <a:t>soil health and</a:t>
            </a:r>
            <a:r>
              <a:rPr kumimoji="0" lang="en-GB" sz="1050" b="1" i="0" u="none" strike="noStrike" kern="1200" cap="none" spc="0" normalizeH="0" baseline="0" noProof="0" dirty="0">
                <a:ln>
                  <a:noFill/>
                </a:ln>
                <a:solidFill>
                  <a:srgbClr val="000000"/>
                </a:solidFill>
                <a:effectLst/>
                <a:uLnTx/>
                <a:uFillTx/>
                <a:latin typeface="Nunito"/>
                <a:ea typeface="+mn-ea"/>
                <a:cs typeface="+mn-cs"/>
              </a:rPr>
              <a:t> recharge groundwater supplies</a:t>
            </a:r>
            <a:endParaRPr kumimoji="0" lang="en-GB" sz="1050" b="0" i="0" u="none" strike="noStrike" kern="1200" cap="none" spc="0" normalizeH="0" baseline="30000" noProof="0" dirty="0">
              <a:ln>
                <a:noFill/>
              </a:ln>
              <a:solidFill>
                <a:srgbClr val="000000"/>
              </a:solidFill>
              <a:effectLst/>
              <a:uLnTx/>
              <a:uFillTx/>
              <a:latin typeface="Nunito"/>
              <a:ea typeface="+mn-ea"/>
              <a:cs typeface="+mn-cs"/>
            </a:endParaRPr>
          </a:p>
        </p:txBody>
      </p:sp>
      <p:sp>
        <p:nvSpPr>
          <p:cNvPr id="1024" name="Rectangle 1023">
            <a:extLst>
              <a:ext uri="{FF2B5EF4-FFF2-40B4-BE49-F238E27FC236}">
                <a16:creationId xmlns:a16="http://schemas.microsoft.com/office/drawing/2014/main" id="{6419D24F-ECFC-B0D8-350A-72DAD3C57ED1}"/>
              </a:ext>
            </a:extLst>
          </p:cNvPr>
          <p:cNvSpPr/>
          <p:nvPr/>
        </p:nvSpPr>
        <p:spPr>
          <a:xfrm>
            <a:off x="1103968" y="2870551"/>
            <a:ext cx="10886082" cy="2147526"/>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D5AB50E-5C74-9920-BA1E-7B1D72470D65}"/>
              </a:ext>
            </a:extLst>
          </p:cNvPr>
          <p:cNvSpPr txBox="1"/>
          <p:nvPr/>
        </p:nvSpPr>
        <p:spPr>
          <a:xfrm>
            <a:off x="1191298" y="3033498"/>
            <a:ext cx="2913612" cy="951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000000"/>
                </a:solidFill>
                <a:effectLst/>
                <a:uLnTx/>
                <a:uFillTx/>
                <a:latin typeface="Nunito"/>
                <a:ea typeface="+mn-ea"/>
                <a:cs typeface="+mn-cs"/>
              </a:rPr>
              <a:t>Nature-based solutions </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Nunito"/>
                <a:ea typeface="+mn-ea"/>
                <a:cs typeface="+mn-cs"/>
              </a:rPr>
              <a:t>Investing in nature restoration projects or purchasing carbon credits from nature-based projects can contribute to sequestration goals</a:t>
            </a:r>
          </a:p>
        </p:txBody>
      </p:sp>
      <p:sp>
        <p:nvSpPr>
          <p:cNvPr id="28" name="TextBox 27">
            <a:extLst>
              <a:ext uri="{FF2B5EF4-FFF2-40B4-BE49-F238E27FC236}">
                <a16:creationId xmlns:a16="http://schemas.microsoft.com/office/drawing/2014/main" id="{51B77ADA-F4CD-15A6-7E87-8CA1FB3ED376}"/>
              </a:ext>
            </a:extLst>
          </p:cNvPr>
          <p:cNvSpPr txBox="1"/>
          <p:nvPr/>
        </p:nvSpPr>
        <p:spPr>
          <a:xfrm>
            <a:off x="4650754" y="3029315"/>
            <a:ext cx="3312000" cy="17004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GB" sz="1050" b="1" i="0" u="none" strike="noStrike" kern="1200" cap="none" spc="0" normalizeH="0" baseline="0" noProof="0" dirty="0">
                <a:ln>
                  <a:noFill/>
                </a:ln>
                <a:solidFill>
                  <a:srgbClr val="000000"/>
                </a:solidFill>
                <a:effectLst/>
                <a:uLnTx/>
                <a:uFillTx/>
                <a:latin typeface="Nunito"/>
                <a:ea typeface="+mn-ea"/>
                <a:cs typeface="+mn-cs"/>
              </a:rPr>
              <a:t>Deforestation </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000000"/>
                </a:solidFill>
                <a:effectLst/>
                <a:uLnTx/>
                <a:uFillTx/>
                <a:latin typeface="Nunito"/>
                <a:ea typeface="+mn-ea"/>
                <a:cs typeface="+mn-cs"/>
              </a:rPr>
              <a:t>Measures to tackle deforestation e.g. risk assessments, supplier due diligence, certification, contribute to </a:t>
            </a:r>
            <a:r>
              <a:rPr kumimoji="0" lang="en-GB" sz="1050" i="0" u="none" strike="noStrike" kern="1200" cap="none" spc="0" normalizeH="0" baseline="0" noProof="0" dirty="0">
                <a:ln>
                  <a:noFill/>
                </a:ln>
                <a:solidFill>
                  <a:srgbClr val="000000"/>
                </a:solidFill>
                <a:effectLst/>
                <a:uLnTx/>
                <a:uFillTx/>
                <a:latin typeface="Nunito"/>
                <a:ea typeface="+mn-ea"/>
                <a:cs typeface="+mn-cs"/>
              </a:rPr>
              <a:t>CO</a:t>
            </a:r>
            <a:r>
              <a:rPr kumimoji="0" lang="en-GB" sz="1050" i="0" u="none" strike="noStrike" kern="1200" cap="none" spc="0" normalizeH="0" baseline="-25000" noProof="0" dirty="0">
                <a:ln>
                  <a:noFill/>
                </a:ln>
                <a:solidFill>
                  <a:srgbClr val="000000"/>
                </a:solidFill>
                <a:effectLst/>
                <a:uLnTx/>
                <a:uFillTx/>
                <a:latin typeface="Nunito"/>
                <a:ea typeface="+mn-ea"/>
                <a:cs typeface="+mn-cs"/>
              </a:rPr>
              <a:t>2</a:t>
            </a:r>
            <a:r>
              <a:rPr kumimoji="0" lang="en-GB" sz="1050" i="0" u="none" strike="noStrike" kern="1200" cap="none" spc="0" normalizeH="0" baseline="0" noProof="0" dirty="0">
                <a:ln>
                  <a:noFill/>
                </a:ln>
                <a:solidFill>
                  <a:srgbClr val="000000"/>
                </a:solidFill>
                <a:effectLst/>
                <a:uLnTx/>
                <a:uFillTx/>
                <a:latin typeface="Nunito"/>
                <a:ea typeface="+mn-ea"/>
                <a:cs typeface="+mn-cs"/>
              </a:rPr>
              <a:t> </a:t>
            </a:r>
            <a:r>
              <a:rPr kumimoji="0" lang="en-GB" sz="1050" b="0" i="0" u="none" strike="noStrike" kern="1200" cap="none" spc="0" normalizeH="0" baseline="0" noProof="0" dirty="0">
                <a:ln>
                  <a:noFill/>
                </a:ln>
                <a:solidFill>
                  <a:srgbClr val="000000"/>
                </a:solidFill>
                <a:effectLst/>
                <a:uLnTx/>
                <a:uFillTx/>
                <a:latin typeface="Nunito"/>
                <a:ea typeface="+mn-ea"/>
                <a:cs typeface="+mn-cs"/>
              </a:rPr>
              <a:t>abatement</a:t>
            </a:r>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GB" sz="1050" b="1" i="0" u="none" strike="noStrike" kern="1200" cap="none" spc="0" normalizeH="0" baseline="0" noProof="0" dirty="0">
                <a:ln>
                  <a:noFill/>
                </a:ln>
                <a:solidFill>
                  <a:srgbClr val="000000"/>
                </a:solidFill>
                <a:effectLst/>
                <a:uLnTx/>
                <a:uFillTx/>
                <a:latin typeface="Nunito"/>
                <a:ea typeface="+mn-ea"/>
                <a:cs typeface="+mn-cs"/>
              </a:rPr>
              <a:t>Circular economy </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000000"/>
                </a:solidFill>
                <a:effectLst/>
                <a:uLnTx/>
                <a:uFillTx/>
                <a:latin typeface="Nunito"/>
                <a:ea typeface="+mn-ea"/>
                <a:cs typeface="+mn-cs"/>
              </a:rPr>
              <a:t>Adoption of circular economy principles reduces both </a:t>
            </a:r>
            <a:r>
              <a:rPr kumimoji="0" lang="en-GB" sz="1050" i="0" u="none" strike="noStrike" kern="1200" cap="none" spc="0" normalizeH="0" baseline="0" noProof="0" dirty="0">
                <a:ln>
                  <a:noFill/>
                </a:ln>
                <a:solidFill>
                  <a:srgbClr val="000000"/>
                </a:solidFill>
                <a:effectLst/>
                <a:uLnTx/>
                <a:uFillTx/>
                <a:latin typeface="Nunito"/>
                <a:ea typeface="+mn-ea"/>
                <a:cs typeface="+mn-cs"/>
              </a:rPr>
              <a:t>CO</a:t>
            </a:r>
            <a:r>
              <a:rPr kumimoji="0" lang="en-GB" sz="1050" i="0" u="none" strike="noStrike" kern="1200" cap="none" spc="0" normalizeH="0" baseline="-25000" noProof="0" dirty="0">
                <a:ln>
                  <a:noFill/>
                </a:ln>
                <a:solidFill>
                  <a:srgbClr val="000000"/>
                </a:solidFill>
                <a:effectLst/>
                <a:uLnTx/>
                <a:uFillTx/>
                <a:latin typeface="Nunito"/>
                <a:ea typeface="+mn-ea"/>
                <a:cs typeface="+mn-cs"/>
              </a:rPr>
              <a:t>2</a:t>
            </a:r>
            <a:r>
              <a:rPr kumimoji="0" lang="en-GB" sz="1050" i="0" u="none" strike="noStrike" kern="1200" cap="none" spc="0" normalizeH="0" baseline="0" noProof="0" dirty="0">
                <a:ln>
                  <a:noFill/>
                </a:ln>
                <a:solidFill>
                  <a:srgbClr val="000000"/>
                </a:solidFill>
                <a:effectLst/>
                <a:uLnTx/>
                <a:uFillTx/>
                <a:latin typeface="Nunito"/>
                <a:ea typeface="+mn-ea"/>
                <a:cs typeface="+mn-cs"/>
              </a:rPr>
              <a:t> </a:t>
            </a:r>
            <a:r>
              <a:rPr kumimoji="0" lang="en-GB" sz="1050" b="0" i="0" u="none" strike="noStrike" kern="1200" cap="none" spc="0" normalizeH="0" baseline="0" noProof="0" dirty="0">
                <a:ln>
                  <a:noFill/>
                </a:ln>
                <a:solidFill>
                  <a:srgbClr val="000000"/>
                </a:solidFill>
                <a:effectLst/>
                <a:uLnTx/>
                <a:uFillTx/>
                <a:latin typeface="Nunito"/>
                <a:ea typeface="+mn-ea"/>
                <a:cs typeface="+mn-cs"/>
              </a:rPr>
              <a:t>emissions and nature impacts by eliminating waste and pollution, circulating products and materials, and regenerating nature</a:t>
            </a:r>
          </a:p>
        </p:txBody>
      </p:sp>
      <p:sp>
        <p:nvSpPr>
          <p:cNvPr id="60" name="TextBox 59">
            <a:extLst>
              <a:ext uri="{FF2B5EF4-FFF2-40B4-BE49-F238E27FC236}">
                <a16:creationId xmlns:a16="http://schemas.microsoft.com/office/drawing/2014/main" id="{5938D1B0-E437-47DF-72E8-C47E313125CB}"/>
              </a:ext>
            </a:extLst>
          </p:cNvPr>
          <p:cNvSpPr txBox="1"/>
          <p:nvPr/>
        </p:nvSpPr>
        <p:spPr>
          <a:xfrm>
            <a:off x="8347853" y="3028745"/>
            <a:ext cx="3312000" cy="186204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GB" sz="1050" b="1" i="0" u="none" strike="noStrike" kern="1200" cap="none" spc="0" normalizeH="0" baseline="0" noProof="0" dirty="0">
                <a:ln>
                  <a:noFill/>
                </a:ln>
                <a:solidFill>
                  <a:srgbClr val="000000"/>
                </a:solidFill>
                <a:effectLst/>
                <a:uLnTx/>
                <a:uFillTx/>
                <a:latin typeface="Nunito"/>
                <a:ea typeface="+mn-ea"/>
                <a:cs typeface="+mn-cs"/>
              </a:rPr>
              <a:t>Water quality and quantity</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000000"/>
                </a:solidFill>
                <a:effectLst/>
                <a:uLnTx/>
                <a:uFillTx/>
                <a:latin typeface="Nunito"/>
                <a:ea typeface="+mn-ea"/>
                <a:cs typeface="+mn-cs"/>
              </a:rPr>
              <a:t>For businesses dependent on freshwater, nature restoration projects can tackle the impacts of drought and increased weather variability on the stability of water sources</a:t>
            </a:r>
            <a:endParaRPr lang="en-GB" sz="1050" b="0" i="0" u="none" strike="noStrike" kern="1200" cap="none" spc="0" normalizeH="0" baseline="0" noProof="0" dirty="0">
              <a:ln>
                <a:noFill/>
              </a:ln>
              <a:solidFill>
                <a:srgbClr val="000000"/>
              </a:solidFill>
              <a:effectLst/>
              <a:uLnTx/>
              <a:uFillTx/>
              <a:latin typeface="Nunito"/>
            </a:endParaRPr>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GB" sz="1050" b="1" i="0" u="none" strike="noStrike" kern="1200" cap="none" spc="0" normalizeH="0" baseline="0" noProof="0" dirty="0">
                <a:ln>
                  <a:noFill/>
                </a:ln>
                <a:solidFill>
                  <a:srgbClr val="000000"/>
                </a:solidFill>
                <a:effectLst/>
                <a:uLnTx/>
                <a:uFillTx/>
                <a:latin typeface="Nunito"/>
                <a:ea typeface="+mn-ea"/>
                <a:cs typeface="+mn-cs"/>
              </a:rPr>
              <a:t>Disaster protection</a:t>
            </a:r>
            <a:endParaRPr lang="en-GB" sz="1050" b="1" i="0" u="none" strike="noStrike" kern="1200" cap="none" spc="0" normalizeH="0" baseline="0" noProof="0" dirty="0">
              <a:ln>
                <a:noFill/>
              </a:ln>
              <a:solidFill>
                <a:srgbClr val="000000"/>
              </a:solidFill>
              <a:effectLst/>
              <a:uLnTx/>
              <a:uFillTx/>
              <a:latin typeface="Nunito"/>
            </a:endParaRPr>
          </a:p>
          <a:p>
            <a:pPr marL="171450" indent="-171450">
              <a:spcAft>
                <a:spcPts val="400"/>
              </a:spcAft>
              <a:buFont typeface="Arial" panose="020B0604020202020204" pitchFamily="34" charset="0"/>
              <a:buChar char="•"/>
              <a:defRPr/>
            </a:pPr>
            <a:r>
              <a:rPr kumimoji="0" lang="en-GB" sz="1050" b="0" i="0" u="none" strike="noStrike" kern="1200" cap="none" spc="0" normalizeH="0" baseline="0" noProof="0" dirty="0">
                <a:ln>
                  <a:noFill/>
                </a:ln>
                <a:solidFill>
                  <a:srgbClr val="000000"/>
                </a:solidFill>
                <a:effectLst/>
                <a:uLnTx/>
                <a:uFillTx/>
                <a:latin typeface="Nunito"/>
                <a:ea typeface="+mn-ea"/>
                <a:cs typeface="+mn-cs"/>
              </a:rPr>
              <a:t>For businesses exposed to increased flood risk, nature restoration projects and soil health improvements can provide improved drainage and protect physical assets</a:t>
            </a:r>
            <a:endParaRPr lang="en-GB" sz="1050" b="0" i="0" u="none" strike="noStrike" kern="1200" cap="none" spc="0" normalizeH="0" baseline="0" noProof="0" dirty="0">
              <a:ln>
                <a:noFill/>
              </a:ln>
              <a:solidFill>
                <a:srgbClr val="000000"/>
              </a:solidFill>
              <a:effectLst/>
              <a:uLnTx/>
              <a:uFillTx/>
              <a:latin typeface="Nunito"/>
            </a:endParaRPr>
          </a:p>
        </p:txBody>
      </p:sp>
      <p:sp>
        <p:nvSpPr>
          <p:cNvPr id="63" name="TextBox 62">
            <a:extLst>
              <a:ext uri="{FF2B5EF4-FFF2-40B4-BE49-F238E27FC236}">
                <a16:creationId xmlns:a16="http://schemas.microsoft.com/office/drawing/2014/main" id="{9D10575A-6D79-D0EE-6897-1B78D9457E02}"/>
              </a:ext>
            </a:extLst>
          </p:cNvPr>
          <p:cNvSpPr txBox="1"/>
          <p:nvPr/>
        </p:nvSpPr>
        <p:spPr>
          <a:xfrm>
            <a:off x="8347853" y="5481903"/>
            <a:ext cx="3312000" cy="73866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GB" sz="1050" b="0" i="0" u="none" strike="noStrike" kern="1200" cap="none" spc="0" normalizeH="0" baseline="0" noProof="0" dirty="0">
                <a:ln>
                  <a:noFill/>
                </a:ln>
                <a:solidFill>
                  <a:srgbClr val="000000"/>
                </a:solidFill>
                <a:effectLst/>
                <a:uLnTx/>
                <a:uFillTx/>
                <a:latin typeface="Nunito"/>
                <a:ea typeface="+mn-ea"/>
                <a:cs typeface="+mn-cs"/>
              </a:rPr>
              <a:t>United Utilities </a:t>
            </a:r>
            <a:r>
              <a:rPr lang="en-GB" sz="1050" dirty="0">
                <a:solidFill>
                  <a:srgbClr val="000000"/>
                </a:solidFill>
                <a:latin typeface="Nunito"/>
              </a:rPr>
              <a:t>invests</a:t>
            </a:r>
            <a:r>
              <a:rPr kumimoji="0" lang="en-GB" sz="1050" b="0" i="0" u="none" strike="noStrike" kern="1200" cap="none" spc="0" normalizeH="0" baseline="0" noProof="0" dirty="0">
                <a:ln>
                  <a:noFill/>
                </a:ln>
                <a:solidFill>
                  <a:srgbClr val="000000"/>
                </a:solidFill>
                <a:effectLst/>
                <a:uLnTx/>
                <a:uFillTx/>
                <a:latin typeface="Nunito"/>
                <a:ea typeface="+mn-ea"/>
                <a:cs typeface="+mn-cs"/>
              </a:rPr>
              <a:t> in natural flood management practices such as restoring river bends and creation of buffers, enabling continued functioning of water distribution and drainage at times of high flood risk</a:t>
            </a:r>
          </a:p>
        </p:txBody>
      </p:sp>
      <p:sp>
        <p:nvSpPr>
          <p:cNvPr id="1027" name="TextBox 1026">
            <a:extLst>
              <a:ext uri="{FF2B5EF4-FFF2-40B4-BE49-F238E27FC236}">
                <a16:creationId xmlns:a16="http://schemas.microsoft.com/office/drawing/2014/main" id="{E4EAA7F8-E360-2D9A-101D-EE00123EA105}"/>
              </a:ext>
            </a:extLst>
          </p:cNvPr>
          <p:cNvSpPr txBox="1"/>
          <p:nvPr/>
        </p:nvSpPr>
        <p:spPr>
          <a:xfrm>
            <a:off x="76177" y="2063926"/>
            <a:ext cx="937709" cy="584775"/>
          </a:xfrm>
          <a:prstGeom prst="rect">
            <a:avLst/>
          </a:prstGeom>
          <a:noFill/>
        </p:spPr>
        <p:txBody>
          <a:bodyPr wrap="square" anchor="b">
            <a:spAutoFit/>
          </a:bodyPr>
          <a:lstStyle/>
          <a:p>
            <a:pPr algn="ctr">
              <a:spcAft>
                <a:spcPts val="400"/>
              </a:spcAft>
            </a:pPr>
            <a:r>
              <a:rPr lang="en-GB" sz="1600" baseline="30000" dirty="0">
                <a:solidFill>
                  <a:schemeClr val="tx2"/>
                </a:solidFill>
                <a:latin typeface="+mn-lt"/>
              </a:rPr>
              <a:t>How does nature contribute?</a:t>
            </a:r>
          </a:p>
        </p:txBody>
      </p:sp>
      <p:sp>
        <p:nvSpPr>
          <p:cNvPr id="1031" name="TextBox 1030">
            <a:extLst>
              <a:ext uri="{FF2B5EF4-FFF2-40B4-BE49-F238E27FC236}">
                <a16:creationId xmlns:a16="http://schemas.microsoft.com/office/drawing/2014/main" id="{972063BE-EACD-7C07-EF69-6C1EF87FA05A}"/>
              </a:ext>
            </a:extLst>
          </p:cNvPr>
          <p:cNvSpPr txBox="1"/>
          <p:nvPr/>
        </p:nvSpPr>
        <p:spPr>
          <a:xfrm>
            <a:off x="-25444" y="3076311"/>
            <a:ext cx="1140952" cy="748923"/>
          </a:xfrm>
          <a:prstGeom prst="rect">
            <a:avLst/>
          </a:prstGeom>
          <a:noFill/>
        </p:spPr>
        <p:txBody>
          <a:bodyPr wrap="square" anchor="b">
            <a:spAutoFit/>
          </a:bodyPr>
          <a:lstStyle/>
          <a:p>
            <a:pPr marL="0" indent="0" algn="ctr">
              <a:spcAft>
                <a:spcPts val="400"/>
              </a:spcAft>
              <a:buFont typeface="Arial" panose="020B0604020202020204" pitchFamily="34" charset="0"/>
              <a:buNone/>
            </a:pPr>
            <a:r>
              <a:rPr lang="en-US" sz="1600" kern="1200" baseline="30000" dirty="0">
                <a:solidFill>
                  <a:schemeClr val="tx2"/>
                </a:solidFill>
                <a:latin typeface="+mn-lt"/>
                <a:ea typeface="+mn-ea"/>
                <a:cs typeface="+mn-cs"/>
              </a:rPr>
              <a:t>How can companies use nature to meet climate goals?</a:t>
            </a:r>
          </a:p>
        </p:txBody>
      </p:sp>
      <p:sp>
        <p:nvSpPr>
          <p:cNvPr id="1033" name="TextBox 1032">
            <a:extLst>
              <a:ext uri="{FF2B5EF4-FFF2-40B4-BE49-F238E27FC236}">
                <a16:creationId xmlns:a16="http://schemas.microsoft.com/office/drawing/2014/main" id="{DB5E8986-FBFD-F812-F907-9EE0F68B4D33}"/>
              </a:ext>
            </a:extLst>
          </p:cNvPr>
          <p:cNvSpPr txBox="1"/>
          <p:nvPr/>
        </p:nvSpPr>
        <p:spPr>
          <a:xfrm>
            <a:off x="17965" y="5294145"/>
            <a:ext cx="1054131" cy="256480"/>
          </a:xfrm>
          <a:prstGeom prst="rect">
            <a:avLst/>
          </a:prstGeom>
          <a:noFill/>
        </p:spPr>
        <p:txBody>
          <a:bodyPr wrap="square" anchor="b">
            <a:spAutoFit/>
          </a:bodyPr>
          <a:lstStyle/>
          <a:p>
            <a:pPr marL="0" indent="0" algn="ctr">
              <a:spcAft>
                <a:spcPts val="400"/>
              </a:spcAft>
              <a:buFont typeface="Arial" panose="020B0604020202020204" pitchFamily="34" charset="0"/>
              <a:buNone/>
            </a:pPr>
            <a:r>
              <a:rPr lang="en-US" sz="1600" kern="1200" baseline="30000" dirty="0">
                <a:solidFill>
                  <a:schemeClr val="tx2"/>
                </a:solidFill>
                <a:latin typeface="+mn-lt"/>
                <a:ea typeface="+mn-ea"/>
                <a:cs typeface="+mn-cs"/>
              </a:rPr>
              <a:t>Example</a:t>
            </a:r>
          </a:p>
        </p:txBody>
      </p:sp>
      <p:cxnSp>
        <p:nvCxnSpPr>
          <p:cNvPr id="6" name="Straight Connector 5">
            <a:extLst>
              <a:ext uri="{FF2B5EF4-FFF2-40B4-BE49-F238E27FC236}">
                <a16:creationId xmlns:a16="http://schemas.microsoft.com/office/drawing/2014/main" id="{891D25D0-8B16-3723-8CCB-488301E6C004}"/>
              </a:ext>
            </a:extLst>
          </p:cNvPr>
          <p:cNvCxnSpPr>
            <a:cxnSpLocks/>
          </p:cNvCxnSpPr>
          <p:nvPr/>
        </p:nvCxnSpPr>
        <p:spPr>
          <a:xfrm flipV="1">
            <a:off x="4435112" y="1585604"/>
            <a:ext cx="0" cy="469191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327BC88-867C-A121-FF30-C59A79C321D2}"/>
              </a:ext>
            </a:extLst>
          </p:cNvPr>
          <p:cNvCxnSpPr>
            <a:cxnSpLocks/>
          </p:cNvCxnSpPr>
          <p:nvPr/>
        </p:nvCxnSpPr>
        <p:spPr>
          <a:xfrm flipV="1">
            <a:off x="8133987" y="1585604"/>
            <a:ext cx="0" cy="469191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FF23F52-30BE-B65B-D43C-CA9EA52FD0CA}"/>
              </a:ext>
            </a:extLst>
          </p:cNvPr>
          <p:cNvCxnSpPr>
            <a:cxnSpLocks/>
          </p:cNvCxnSpPr>
          <p:nvPr/>
        </p:nvCxnSpPr>
        <p:spPr>
          <a:xfrm flipH="1" flipV="1">
            <a:off x="1079691" y="1943017"/>
            <a:ext cx="10910359" cy="13935"/>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E6B5F25A-E08C-7371-FF87-B33880F3C103}"/>
              </a:ext>
            </a:extLst>
          </p:cNvPr>
          <p:cNvCxnSpPr>
            <a:cxnSpLocks/>
          </p:cNvCxnSpPr>
          <p:nvPr/>
        </p:nvCxnSpPr>
        <p:spPr>
          <a:xfrm flipH="1">
            <a:off x="6096000" y="6512587"/>
            <a:ext cx="5869900"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
        <p:nvSpPr>
          <p:cNvPr id="9" name="Text Placeholder 4">
            <a:extLst>
              <a:ext uri="{FF2B5EF4-FFF2-40B4-BE49-F238E27FC236}">
                <a16:creationId xmlns:a16="http://schemas.microsoft.com/office/drawing/2014/main" id="{22DEC559-C8E4-6E0C-5FAF-1BD17C46A78F}"/>
              </a:ext>
            </a:extLst>
          </p:cNvPr>
          <p:cNvSpPr txBox="1">
            <a:spLocks/>
          </p:cNvSpPr>
          <p:nvPr/>
        </p:nvSpPr>
        <p:spPr>
          <a:xfrm>
            <a:off x="420758" y="720969"/>
            <a:ext cx="11350484" cy="515986"/>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400"/>
              </a:spcBef>
              <a:spcAft>
                <a:spcPts val="600"/>
              </a:spcAft>
              <a:buFont typeface="Arial" panose="020B0604020202020204" pitchFamily="34" charset="0"/>
              <a:buNone/>
              <a:defRPr sz="125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tabLst/>
              <a:defRPr sz="2000" b="0" i="0" kern="1200">
                <a:solidFill>
                  <a:schemeClr val="tx1"/>
                </a:solidFill>
                <a:latin typeface="Lora" pitchFamily="2" charset="77"/>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1400" b="0" i="0" kern="1200">
                <a:solidFill>
                  <a:schemeClr val="tx1"/>
                </a:solidFill>
                <a:latin typeface="Lora" pitchFamily="2" charset="77"/>
                <a:ea typeface="+mn-ea"/>
                <a:cs typeface="+mn-cs"/>
              </a:defRPr>
            </a:lvl3pPr>
            <a:lvl4pPr marL="7938" indent="0" algn="l" defTabSz="914400" rtl="0" eaLnBrk="1" latinLnBrk="0" hangingPunct="1">
              <a:lnSpc>
                <a:spcPct val="90000"/>
              </a:lnSpc>
              <a:spcBef>
                <a:spcPts val="500"/>
              </a:spcBef>
              <a:spcAft>
                <a:spcPts val="600"/>
              </a:spcAft>
              <a:buFont typeface="Arial" panose="020B0604020202020204" pitchFamily="34" charset="0"/>
              <a:buNone/>
              <a:tabLst/>
              <a:defRPr sz="1400" kern="1200">
                <a:solidFill>
                  <a:schemeClr val="tx1"/>
                </a:solidFill>
                <a:latin typeface="+mn-lt"/>
                <a:ea typeface="+mn-ea"/>
                <a:cs typeface="+mn-cs"/>
              </a:defRPr>
            </a:lvl4pPr>
            <a:lvl5pPr marL="201613" indent="-201613" algn="l" defTabSz="914400" rtl="0" eaLnBrk="1" latinLnBrk="0" hangingPunct="1">
              <a:lnSpc>
                <a:spcPct val="90000"/>
              </a:lnSpc>
              <a:spcBef>
                <a:spcPts val="500"/>
              </a:spcBef>
              <a:buFont typeface="Arial" panose="020B0604020202020204" pitchFamily="34" charset="0"/>
              <a:buChar char="•"/>
              <a:tabLst/>
              <a:defRPr sz="1250" kern="1200">
                <a:solidFill>
                  <a:schemeClr val="tx1"/>
                </a:solidFill>
                <a:latin typeface="+mn-lt"/>
                <a:ea typeface="+mn-ea"/>
                <a:cs typeface="+mn-cs"/>
              </a:defRPr>
            </a:lvl5pPr>
            <a:lvl6pPr marL="400050" indent="-179388" algn="l" defTabSz="914400" rtl="0" eaLnBrk="1" latinLnBrk="0" hangingPunct="1">
              <a:lnSpc>
                <a:spcPct val="90000"/>
              </a:lnSpc>
              <a:spcBef>
                <a:spcPts val="500"/>
              </a:spcBef>
              <a:buFont typeface="System Font Regular"/>
              <a:buChar char="–"/>
              <a:tabLst/>
              <a:defRPr sz="125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2"/>
                </a:solidFill>
              </a:rPr>
              <a:t>The degradation of nature exacerbates the impacts of physical climate risk, leading to the compounding and acceleration of climate change impacts</a:t>
            </a:r>
          </a:p>
        </p:txBody>
      </p:sp>
    </p:spTree>
    <p:extLst>
      <p:ext uri="{BB962C8B-B14F-4D97-AF65-F5344CB8AC3E}">
        <p14:creationId xmlns:p14="http://schemas.microsoft.com/office/powerpoint/2010/main" val="1728098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2989BBC7-0883-23EC-7EF1-E14AED11DF50}"/>
              </a:ext>
            </a:extLst>
          </p:cNvPr>
          <p:cNvCxnSpPr>
            <a:cxnSpLocks/>
            <a:stCxn id="25" idx="2"/>
          </p:cNvCxnSpPr>
          <p:nvPr/>
        </p:nvCxnSpPr>
        <p:spPr>
          <a:xfrm>
            <a:off x="8575016" y="2887711"/>
            <a:ext cx="6623" cy="308874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08BD661-874A-C6F3-DA9F-01ED771C01E3}"/>
              </a:ext>
            </a:extLst>
          </p:cNvPr>
          <p:cNvCxnSpPr>
            <a:cxnSpLocks/>
            <a:stCxn id="26" idx="2"/>
          </p:cNvCxnSpPr>
          <p:nvPr/>
        </p:nvCxnSpPr>
        <p:spPr>
          <a:xfrm>
            <a:off x="9965215" y="2887711"/>
            <a:ext cx="39287" cy="308874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B6A132C8-EB2E-3047-200C-F5B5D132C42E}"/>
              </a:ext>
            </a:extLst>
          </p:cNvPr>
          <p:cNvCxnSpPr>
            <a:cxnSpLocks/>
          </p:cNvCxnSpPr>
          <p:nvPr/>
        </p:nvCxnSpPr>
        <p:spPr>
          <a:xfrm>
            <a:off x="5402344" y="2741941"/>
            <a:ext cx="16555" cy="323451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010912D5-08F6-8476-CF75-4E67C611BB6D}"/>
              </a:ext>
            </a:extLst>
          </p:cNvPr>
          <p:cNvCxnSpPr>
            <a:cxnSpLocks/>
            <a:stCxn id="12" idx="2"/>
          </p:cNvCxnSpPr>
          <p:nvPr/>
        </p:nvCxnSpPr>
        <p:spPr>
          <a:xfrm flipH="1">
            <a:off x="4007749" y="2887711"/>
            <a:ext cx="23" cy="3076153"/>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9F91FD85-015C-06A2-1BF9-85E91D954F8C}"/>
              </a:ext>
            </a:extLst>
          </p:cNvPr>
          <p:cNvCxnSpPr>
            <a:cxnSpLocks/>
          </p:cNvCxnSpPr>
          <p:nvPr/>
        </p:nvCxnSpPr>
        <p:spPr>
          <a:xfrm flipH="1">
            <a:off x="2643759" y="2862273"/>
            <a:ext cx="25783" cy="3101591"/>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1CFB493-D326-3DCA-3172-1B45FE901C91}"/>
              </a:ext>
            </a:extLst>
          </p:cNvPr>
          <p:cNvSpPr>
            <a:spLocks noGrp="1"/>
          </p:cNvSpPr>
          <p:nvPr>
            <p:ph type="title"/>
          </p:nvPr>
        </p:nvSpPr>
        <p:spPr>
          <a:xfrm>
            <a:off x="428766" y="447013"/>
            <a:ext cx="10937849" cy="697575"/>
          </a:xfrm>
        </p:spPr>
        <p:txBody>
          <a:bodyPr>
            <a:noAutofit/>
          </a:bodyPr>
          <a:lstStyle/>
          <a:p>
            <a:r>
              <a:rPr lang="en-GB" sz="3200"/>
              <a:t>Nature loss creates material financial risks for business</a:t>
            </a:r>
          </a:p>
        </p:txBody>
      </p:sp>
      <p:sp>
        <p:nvSpPr>
          <p:cNvPr id="23" name="Rectangle 22">
            <a:extLst>
              <a:ext uri="{FF2B5EF4-FFF2-40B4-BE49-F238E27FC236}">
                <a16:creationId xmlns:a16="http://schemas.microsoft.com/office/drawing/2014/main" id="{5FBBF95A-24EE-0750-969B-CE4C6DB5CD4C}"/>
              </a:ext>
            </a:extLst>
          </p:cNvPr>
          <p:cNvSpPr/>
          <p:nvPr/>
        </p:nvSpPr>
        <p:spPr>
          <a:xfrm>
            <a:off x="1912412" y="5976458"/>
            <a:ext cx="9022745" cy="323299"/>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dirty="0">
                <a:solidFill>
                  <a:schemeClr val="tx1"/>
                </a:solidFill>
              </a:rPr>
              <a:t>Nature risks are affecting your business, suppliers, clients, competitors, customers, and/or employees</a:t>
            </a:r>
          </a:p>
        </p:txBody>
      </p:sp>
      <p:sp>
        <p:nvSpPr>
          <p:cNvPr id="56" name="Text Placeholder 4">
            <a:extLst>
              <a:ext uri="{FF2B5EF4-FFF2-40B4-BE49-F238E27FC236}">
                <a16:creationId xmlns:a16="http://schemas.microsoft.com/office/drawing/2014/main" id="{BF6D7A75-EE8F-B8B9-83B0-176951B6B45C}"/>
              </a:ext>
            </a:extLst>
          </p:cNvPr>
          <p:cNvSpPr txBox="1">
            <a:spLocks/>
          </p:cNvSpPr>
          <p:nvPr/>
        </p:nvSpPr>
        <p:spPr>
          <a:xfrm>
            <a:off x="420758" y="1089483"/>
            <a:ext cx="11350484" cy="515986"/>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400"/>
              </a:spcBef>
              <a:spcAft>
                <a:spcPts val="600"/>
              </a:spcAft>
              <a:buFont typeface="Arial" panose="020B0604020202020204" pitchFamily="34" charset="0"/>
              <a:buNone/>
              <a:defRPr sz="125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tabLst/>
              <a:defRPr sz="2000" b="0" i="0" kern="1200">
                <a:solidFill>
                  <a:schemeClr val="tx1"/>
                </a:solidFill>
                <a:latin typeface="Lora" pitchFamily="2" charset="77"/>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1400" b="0" i="0" kern="1200">
                <a:solidFill>
                  <a:schemeClr val="tx1"/>
                </a:solidFill>
                <a:latin typeface="Lora" pitchFamily="2" charset="77"/>
                <a:ea typeface="+mn-ea"/>
                <a:cs typeface="+mn-cs"/>
              </a:defRPr>
            </a:lvl3pPr>
            <a:lvl4pPr marL="7938" indent="0" algn="l" defTabSz="914400" rtl="0" eaLnBrk="1" latinLnBrk="0" hangingPunct="1">
              <a:lnSpc>
                <a:spcPct val="90000"/>
              </a:lnSpc>
              <a:spcBef>
                <a:spcPts val="500"/>
              </a:spcBef>
              <a:spcAft>
                <a:spcPts val="600"/>
              </a:spcAft>
              <a:buFont typeface="Arial" panose="020B0604020202020204" pitchFamily="34" charset="0"/>
              <a:buNone/>
              <a:tabLst/>
              <a:defRPr sz="1400" kern="1200">
                <a:solidFill>
                  <a:schemeClr val="tx1"/>
                </a:solidFill>
                <a:latin typeface="+mn-lt"/>
                <a:ea typeface="+mn-ea"/>
                <a:cs typeface="+mn-cs"/>
              </a:defRPr>
            </a:lvl4pPr>
            <a:lvl5pPr marL="201613" indent="-201613" algn="l" defTabSz="914400" rtl="0" eaLnBrk="1" latinLnBrk="0" hangingPunct="1">
              <a:lnSpc>
                <a:spcPct val="90000"/>
              </a:lnSpc>
              <a:spcBef>
                <a:spcPts val="500"/>
              </a:spcBef>
              <a:buFont typeface="Arial" panose="020B0604020202020204" pitchFamily="34" charset="0"/>
              <a:buChar char="•"/>
              <a:tabLst/>
              <a:defRPr sz="1250" kern="1200">
                <a:solidFill>
                  <a:schemeClr val="tx1"/>
                </a:solidFill>
                <a:latin typeface="+mn-lt"/>
                <a:ea typeface="+mn-ea"/>
                <a:cs typeface="+mn-cs"/>
              </a:defRPr>
            </a:lvl5pPr>
            <a:lvl6pPr marL="400050" indent="-179388" algn="l" defTabSz="914400" rtl="0" eaLnBrk="1" latinLnBrk="0" hangingPunct="1">
              <a:lnSpc>
                <a:spcPct val="90000"/>
              </a:lnSpc>
              <a:spcBef>
                <a:spcPts val="500"/>
              </a:spcBef>
              <a:buFont typeface="System Font Regular"/>
              <a:buChar char="–"/>
              <a:tabLst/>
              <a:defRPr sz="125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2"/>
                </a:solidFill>
              </a:rPr>
              <a:t>Across 10 real-life corporate case studies published by Bloomberg NEF, nature loss caused $80 billion in financial loss, including reductions in market cap, credit rating downgrades, lost revenues, legal costs and fines</a:t>
            </a:r>
          </a:p>
        </p:txBody>
      </p:sp>
      <p:sp>
        <p:nvSpPr>
          <p:cNvPr id="6" name="Rectangle 5">
            <a:extLst>
              <a:ext uri="{FF2B5EF4-FFF2-40B4-BE49-F238E27FC236}">
                <a16:creationId xmlns:a16="http://schemas.microsoft.com/office/drawing/2014/main" id="{6114A007-A22C-C135-9742-2135AAA1FDFE}"/>
              </a:ext>
            </a:extLst>
          </p:cNvPr>
          <p:cNvSpPr/>
          <p:nvPr/>
        </p:nvSpPr>
        <p:spPr>
          <a:xfrm>
            <a:off x="1983083" y="2438897"/>
            <a:ext cx="1292400" cy="44881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Policy</a:t>
            </a:r>
          </a:p>
        </p:txBody>
      </p:sp>
      <p:sp>
        <p:nvSpPr>
          <p:cNvPr id="12" name="Rectangle 11">
            <a:extLst>
              <a:ext uri="{FF2B5EF4-FFF2-40B4-BE49-F238E27FC236}">
                <a16:creationId xmlns:a16="http://schemas.microsoft.com/office/drawing/2014/main" id="{B3449419-CD38-F8FA-A23A-E98AE5A821D8}"/>
              </a:ext>
            </a:extLst>
          </p:cNvPr>
          <p:cNvSpPr/>
          <p:nvPr/>
        </p:nvSpPr>
        <p:spPr>
          <a:xfrm>
            <a:off x="3361819" y="2438897"/>
            <a:ext cx="1291906" cy="44881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Liability</a:t>
            </a:r>
          </a:p>
        </p:txBody>
      </p:sp>
      <p:sp>
        <p:nvSpPr>
          <p:cNvPr id="22" name="Rectangle 21">
            <a:extLst>
              <a:ext uri="{FF2B5EF4-FFF2-40B4-BE49-F238E27FC236}">
                <a16:creationId xmlns:a16="http://schemas.microsoft.com/office/drawing/2014/main" id="{92064ECB-F036-6AD7-0958-7FFAED8AA752}"/>
              </a:ext>
            </a:extLst>
          </p:cNvPr>
          <p:cNvSpPr/>
          <p:nvPr/>
        </p:nvSpPr>
        <p:spPr>
          <a:xfrm>
            <a:off x="4740061" y="2438897"/>
            <a:ext cx="1292400" cy="44881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Market</a:t>
            </a:r>
          </a:p>
        </p:txBody>
      </p:sp>
      <p:sp>
        <p:nvSpPr>
          <p:cNvPr id="24" name="Rectangle 23">
            <a:extLst>
              <a:ext uri="{FF2B5EF4-FFF2-40B4-BE49-F238E27FC236}">
                <a16:creationId xmlns:a16="http://schemas.microsoft.com/office/drawing/2014/main" id="{6F2F96BE-386B-98C5-0096-5D48944F9F48}"/>
              </a:ext>
            </a:extLst>
          </p:cNvPr>
          <p:cNvSpPr/>
          <p:nvPr/>
        </p:nvSpPr>
        <p:spPr>
          <a:xfrm>
            <a:off x="6118796" y="2438897"/>
            <a:ext cx="1292400" cy="44881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Reputation</a:t>
            </a:r>
          </a:p>
        </p:txBody>
      </p:sp>
      <p:sp>
        <p:nvSpPr>
          <p:cNvPr id="25" name="Rectangle 24">
            <a:extLst>
              <a:ext uri="{FF2B5EF4-FFF2-40B4-BE49-F238E27FC236}">
                <a16:creationId xmlns:a16="http://schemas.microsoft.com/office/drawing/2014/main" id="{E82C1C03-6674-E5F9-E6BB-95F500D28786}"/>
              </a:ext>
            </a:extLst>
          </p:cNvPr>
          <p:cNvSpPr/>
          <p:nvPr/>
        </p:nvSpPr>
        <p:spPr>
          <a:xfrm>
            <a:off x="7928816" y="2438897"/>
            <a:ext cx="1292400" cy="44881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Acute</a:t>
            </a:r>
          </a:p>
        </p:txBody>
      </p:sp>
      <p:sp>
        <p:nvSpPr>
          <p:cNvPr id="26" name="Rectangle 25">
            <a:extLst>
              <a:ext uri="{FF2B5EF4-FFF2-40B4-BE49-F238E27FC236}">
                <a16:creationId xmlns:a16="http://schemas.microsoft.com/office/drawing/2014/main" id="{5B788D13-18D9-106E-666A-116FB4D42BF5}"/>
              </a:ext>
            </a:extLst>
          </p:cNvPr>
          <p:cNvSpPr/>
          <p:nvPr/>
        </p:nvSpPr>
        <p:spPr>
          <a:xfrm>
            <a:off x="9319015" y="2438897"/>
            <a:ext cx="1292400" cy="44881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Chronic</a:t>
            </a:r>
          </a:p>
        </p:txBody>
      </p:sp>
      <p:sp>
        <p:nvSpPr>
          <p:cNvPr id="27" name="Rectangle 26">
            <a:extLst>
              <a:ext uri="{FF2B5EF4-FFF2-40B4-BE49-F238E27FC236}">
                <a16:creationId xmlns:a16="http://schemas.microsoft.com/office/drawing/2014/main" id="{64719A39-9F69-3CF2-D6A4-D35B3AAE4E1C}"/>
              </a:ext>
            </a:extLst>
          </p:cNvPr>
          <p:cNvSpPr/>
          <p:nvPr/>
        </p:nvSpPr>
        <p:spPr>
          <a:xfrm>
            <a:off x="1912413" y="1857723"/>
            <a:ext cx="5674845" cy="110888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a:solidFill>
                  <a:schemeClr val="tx1"/>
                </a:solidFill>
              </a:rPr>
              <a:t>Businesses are exposed to </a:t>
            </a:r>
            <a:r>
              <a:rPr lang="en-US" sz="1400" b="1">
                <a:solidFill>
                  <a:schemeClr val="tx1"/>
                </a:solidFill>
              </a:rPr>
              <a:t>transition risks </a:t>
            </a:r>
            <a:br>
              <a:rPr lang="en-US" sz="1400" b="1">
                <a:solidFill>
                  <a:schemeClr val="tx1"/>
                </a:solidFill>
              </a:rPr>
            </a:br>
            <a:r>
              <a:rPr lang="en-US" sz="1400">
                <a:solidFill>
                  <a:schemeClr val="tx1"/>
                </a:solidFill>
              </a:rPr>
              <a:t>through their </a:t>
            </a:r>
            <a:r>
              <a:rPr lang="en-US" sz="1400" b="1">
                <a:solidFill>
                  <a:schemeClr val="tx1"/>
                </a:solidFill>
              </a:rPr>
              <a:t>impacts on nature…</a:t>
            </a:r>
          </a:p>
        </p:txBody>
      </p:sp>
      <p:sp>
        <p:nvSpPr>
          <p:cNvPr id="28" name="Rectangle 27">
            <a:extLst>
              <a:ext uri="{FF2B5EF4-FFF2-40B4-BE49-F238E27FC236}">
                <a16:creationId xmlns:a16="http://schemas.microsoft.com/office/drawing/2014/main" id="{97A0DA71-8ABB-4668-AF20-9003A3B51833}"/>
              </a:ext>
            </a:extLst>
          </p:cNvPr>
          <p:cNvSpPr/>
          <p:nvPr/>
        </p:nvSpPr>
        <p:spPr>
          <a:xfrm>
            <a:off x="7677520" y="1857723"/>
            <a:ext cx="3192531" cy="1108888"/>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a:solidFill>
                  <a:schemeClr val="tx1"/>
                </a:solidFill>
              </a:rPr>
              <a:t>…and physical risks </a:t>
            </a:r>
            <a:r>
              <a:rPr lang="en-US" sz="1400">
                <a:solidFill>
                  <a:schemeClr val="tx1"/>
                </a:solidFill>
              </a:rPr>
              <a:t>through their </a:t>
            </a:r>
            <a:r>
              <a:rPr lang="en-US" sz="1400" b="1">
                <a:solidFill>
                  <a:schemeClr val="tx1"/>
                </a:solidFill>
              </a:rPr>
              <a:t>dependencies on nature</a:t>
            </a:r>
          </a:p>
        </p:txBody>
      </p:sp>
      <p:pic>
        <p:nvPicPr>
          <p:cNvPr id="29" name="Picture 2">
            <a:extLst>
              <a:ext uri="{FF2B5EF4-FFF2-40B4-BE49-F238E27FC236}">
                <a16:creationId xmlns:a16="http://schemas.microsoft.com/office/drawing/2014/main" id="{59BFBA98-1D52-A60E-B992-1954F6141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6572" y="3069072"/>
            <a:ext cx="677285" cy="677285"/>
          </a:xfrm>
          <a:prstGeom prst="rect">
            <a:avLst/>
          </a:prstGeom>
          <a:solidFill>
            <a:schemeClr val="bg1"/>
          </a:solidFill>
        </p:spPr>
      </p:pic>
      <p:sp>
        <p:nvSpPr>
          <p:cNvPr id="30" name="TextBox 29">
            <a:extLst>
              <a:ext uri="{FF2B5EF4-FFF2-40B4-BE49-F238E27FC236}">
                <a16:creationId xmlns:a16="http://schemas.microsoft.com/office/drawing/2014/main" id="{44BFFEFA-FBD2-BDE3-B624-BE9EDA88639D}"/>
              </a:ext>
            </a:extLst>
          </p:cNvPr>
          <p:cNvSpPr txBox="1"/>
          <p:nvPr/>
        </p:nvSpPr>
        <p:spPr>
          <a:xfrm>
            <a:off x="9244747" y="3834499"/>
            <a:ext cx="1404000" cy="1323439"/>
          </a:xfrm>
          <a:prstGeom prst="rect">
            <a:avLst/>
          </a:prstGeom>
          <a:solidFill>
            <a:schemeClr val="bg1"/>
          </a:solidFill>
        </p:spPr>
        <p:txBody>
          <a:bodyPr wrap="square">
            <a:spAutoFit/>
          </a:bodyPr>
          <a:lstStyle>
            <a:defPPr>
              <a:defRPr lang="en-US"/>
            </a:defPPr>
            <a:lvl1pPr>
              <a:defRPr sz="1250"/>
            </a:lvl1pPr>
          </a:lstStyle>
          <a:p>
            <a:pPr marL="285750" indent="-285750">
              <a:buFont typeface="Arial" panose="020B0604020202020204" pitchFamily="34" charset="0"/>
              <a:buChar char="•"/>
            </a:pPr>
            <a:r>
              <a:rPr lang="en-US" sz="1000" b="1" dirty="0"/>
              <a:t>3% share price fall, $5.7 bn </a:t>
            </a:r>
            <a:r>
              <a:rPr lang="en-US" sz="1000" dirty="0"/>
              <a:t>facility delayed</a:t>
            </a:r>
          </a:p>
          <a:p>
            <a:pPr marL="285750" indent="-285750">
              <a:buFont typeface="Arial" panose="020B0604020202020204" pitchFamily="34" charset="0"/>
              <a:buChar char="•"/>
            </a:pPr>
            <a:r>
              <a:rPr lang="en-US" sz="1000" dirty="0"/>
              <a:t>Berlin gigafactory delayed due to extraction of groundwater</a:t>
            </a:r>
          </a:p>
        </p:txBody>
      </p:sp>
      <p:pic>
        <p:nvPicPr>
          <p:cNvPr id="34" name="Picture 8" descr="Download 3M (Minnesota Mining and Manufacturing Company) Logo in SVG Vector  or PNG File Format - Logo.wine">
            <a:extLst>
              <a:ext uri="{FF2B5EF4-FFF2-40B4-BE49-F238E27FC236}">
                <a16:creationId xmlns:a16="http://schemas.microsoft.com/office/drawing/2014/main" id="{5F3E0044-BABE-7113-A61E-918409C2C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925" y="3104565"/>
            <a:ext cx="826293" cy="550862"/>
          </a:xfrm>
          <a:prstGeom prst="rect">
            <a:avLst/>
          </a:prstGeom>
          <a:solidFill>
            <a:schemeClr val="bg1"/>
          </a:solidFill>
        </p:spPr>
      </p:pic>
      <p:sp>
        <p:nvSpPr>
          <p:cNvPr id="35" name="TextBox 34">
            <a:extLst>
              <a:ext uri="{FF2B5EF4-FFF2-40B4-BE49-F238E27FC236}">
                <a16:creationId xmlns:a16="http://schemas.microsoft.com/office/drawing/2014/main" id="{66C18788-CE56-8085-4B59-829431B31AB9}"/>
              </a:ext>
            </a:extLst>
          </p:cNvPr>
          <p:cNvSpPr txBox="1"/>
          <p:nvPr/>
        </p:nvSpPr>
        <p:spPr>
          <a:xfrm>
            <a:off x="3309189" y="3834499"/>
            <a:ext cx="1404000" cy="1015663"/>
          </a:xfrm>
          <a:prstGeom prst="rect">
            <a:avLst/>
          </a:prstGeom>
          <a:solidFill>
            <a:schemeClr val="bg1"/>
          </a:solidFill>
        </p:spPr>
        <p:txBody>
          <a:bodyPr wrap="square">
            <a:spAutoFit/>
          </a:bodyPr>
          <a:lstStyle>
            <a:defPPr>
              <a:defRPr lang="en-US"/>
            </a:defPPr>
            <a:lvl1pPr marL="285750" indent="-285750">
              <a:buFont typeface="Arial" panose="020B0604020202020204" pitchFamily="34" charset="0"/>
              <a:buChar char="•"/>
              <a:defRPr sz="1000"/>
            </a:lvl1pPr>
          </a:lstStyle>
          <a:p>
            <a:r>
              <a:rPr lang="en-US" b="1"/>
              <a:t>$10.5 bn </a:t>
            </a:r>
            <a:r>
              <a:rPr lang="en-US"/>
              <a:t>in legal liabilities </a:t>
            </a:r>
          </a:p>
          <a:p>
            <a:r>
              <a:rPr lang="en-US"/>
              <a:t>Release of ‘forever chemicals’ into US waterways</a:t>
            </a:r>
          </a:p>
        </p:txBody>
      </p:sp>
      <p:sp>
        <p:nvSpPr>
          <p:cNvPr id="36" name="TextBox 35">
            <a:extLst>
              <a:ext uri="{FF2B5EF4-FFF2-40B4-BE49-F238E27FC236}">
                <a16:creationId xmlns:a16="http://schemas.microsoft.com/office/drawing/2014/main" id="{C5828667-847A-DB13-8930-BAE920A48684}"/>
              </a:ext>
            </a:extLst>
          </p:cNvPr>
          <p:cNvSpPr txBox="1"/>
          <p:nvPr/>
        </p:nvSpPr>
        <p:spPr>
          <a:xfrm>
            <a:off x="7814545" y="3834499"/>
            <a:ext cx="1444587" cy="1323439"/>
          </a:xfrm>
          <a:prstGeom prst="rect">
            <a:avLst/>
          </a:prstGeom>
          <a:solidFill>
            <a:schemeClr val="bg1"/>
          </a:solidFill>
        </p:spPr>
        <p:txBody>
          <a:bodyPr wrap="square">
            <a:spAutoFit/>
          </a:bodyPr>
          <a:lstStyle>
            <a:defPPr>
              <a:defRPr lang="en-US"/>
            </a:defPPr>
            <a:lvl1pPr marL="285750" indent="-285750">
              <a:buFont typeface="Arial" panose="020B0604020202020204" pitchFamily="34" charset="0"/>
              <a:buChar char="•"/>
              <a:defRPr sz="1000"/>
            </a:lvl1pPr>
          </a:lstStyle>
          <a:p>
            <a:r>
              <a:rPr lang="en-GB" b="1" dirty="0"/>
              <a:t>£77 million in losses</a:t>
            </a:r>
          </a:p>
          <a:p>
            <a:r>
              <a:rPr lang="en-GB" dirty="0"/>
              <a:t>Loss of sales and brand damage from avian influenza linked to poor biosecurity</a:t>
            </a:r>
          </a:p>
        </p:txBody>
      </p:sp>
      <p:sp>
        <p:nvSpPr>
          <p:cNvPr id="37" name="TextBox 36">
            <a:extLst>
              <a:ext uri="{FF2B5EF4-FFF2-40B4-BE49-F238E27FC236}">
                <a16:creationId xmlns:a16="http://schemas.microsoft.com/office/drawing/2014/main" id="{685A6CB5-70C2-A96C-B74D-43BF9E6FEC43}"/>
              </a:ext>
            </a:extLst>
          </p:cNvPr>
          <p:cNvSpPr txBox="1"/>
          <p:nvPr/>
        </p:nvSpPr>
        <p:spPr>
          <a:xfrm>
            <a:off x="1918034" y="3834499"/>
            <a:ext cx="1404000" cy="1323439"/>
          </a:xfrm>
          <a:prstGeom prst="rect">
            <a:avLst/>
          </a:prstGeom>
          <a:solidFill>
            <a:schemeClr val="bg1"/>
          </a:solidFill>
        </p:spPr>
        <p:txBody>
          <a:bodyPr wrap="square">
            <a:spAutoFit/>
          </a:bodyPr>
          <a:lstStyle>
            <a:defPPr>
              <a:defRPr lang="en-US"/>
            </a:defPPr>
            <a:lvl1pPr marL="285750" indent="-285750">
              <a:buFont typeface="Arial" panose="020B0604020202020204" pitchFamily="34" charset="0"/>
              <a:buChar char="•"/>
              <a:defRPr sz="1000"/>
            </a:lvl1pPr>
          </a:lstStyle>
          <a:p>
            <a:r>
              <a:rPr lang="en-GB" b="1"/>
              <a:t>$165,000 </a:t>
            </a:r>
            <a:r>
              <a:rPr lang="en-GB"/>
              <a:t>in penalties</a:t>
            </a:r>
          </a:p>
          <a:p>
            <a:r>
              <a:rPr lang="en-GB"/>
              <a:t>Water treatment infringements resulting in invasive species release</a:t>
            </a:r>
            <a:endParaRPr lang="en-US"/>
          </a:p>
        </p:txBody>
      </p:sp>
      <p:pic>
        <p:nvPicPr>
          <p:cNvPr id="3078" name="Picture 6" descr="CMA CGM Logo Color Codes">
            <a:extLst>
              <a:ext uri="{FF2B5EF4-FFF2-40B4-BE49-F238E27FC236}">
                <a16:creationId xmlns:a16="http://schemas.microsoft.com/office/drawing/2014/main" id="{05679E9C-952B-57C6-34EA-5F71CC3BC8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690" b="18711"/>
          <a:stretch/>
        </p:blipFill>
        <p:spPr bwMode="auto">
          <a:xfrm>
            <a:off x="2215909" y="3151833"/>
            <a:ext cx="875927" cy="565844"/>
          </a:xfrm>
          <a:prstGeom prst="rect">
            <a:avLst/>
          </a:prstGeom>
          <a:solidFill>
            <a:schemeClr val="bg1"/>
          </a:solidFill>
        </p:spPr>
      </p:pic>
      <p:sp>
        <p:nvSpPr>
          <p:cNvPr id="43" name="TextBox 42">
            <a:extLst>
              <a:ext uri="{FF2B5EF4-FFF2-40B4-BE49-F238E27FC236}">
                <a16:creationId xmlns:a16="http://schemas.microsoft.com/office/drawing/2014/main" id="{B63B26D2-EFE0-3879-309A-FC34F5486E16}"/>
              </a:ext>
            </a:extLst>
          </p:cNvPr>
          <p:cNvSpPr txBox="1"/>
          <p:nvPr/>
        </p:nvSpPr>
        <p:spPr>
          <a:xfrm>
            <a:off x="3443679" y="5332072"/>
            <a:ext cx="1060400" cy="440545"/>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6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err="1">
                <a:solidFill>
                  <a:schemeClr val="tx1"/>
                </a:solidFill>
              </a:rPr>
              <a:t>Opex</a:t>
            </a:r>
            <a:endParaRPr lang="en-GB" sz="1200">
              <a:solidFill>
                <a:schemeClr val="tx1"/>
              </a:solidFill>
            </a:endParaRPr>
          </a:p>
        </p:txBody>
      </p:sp>
      <p:sp>
        <p:nvSpPr>
          <p:cNvPr id="44" name="TextBox 43">
            <a:extLst>
              <a:ext uri="{FF2B5EF4-FFF2-40B4-BE49-F238E27FC236}">
                <a16:creationId xmlns:a16="http://schemas.microsoft.com/office/drawing/2014/main" id="{6A5328D6-FDD5-D341-83BC-BAE4E742C211}"/>
              </a:ext>
            </a:extLst>
          </p:cNvPr>
          <p:cNvSpPr txBox="1"/>
          <p:nvPr/>
        </p:nvSpPr>
        <p:spPr>
          <a:xfrm>
            <a:off x="2069328" y="5332072"/>
            <a:ext cx="1060400" cy="440545"/>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6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err="1">
                <a:solidFill>
                  <a:schemeClr val="tx1"/>
                </a:solidFill>
              </a:rPr>
              <a:t>Opex</a:t>
            </a:r>
            <a:endParaRPr lang="en-GB" sz="1200">
              <a:solidFill>
                <a:schemeClr val="tx1"/>
              </a:solidFill>
            </a:endParaRPr>
          </a:p>
        </p:txBody>
      </p:sp>
      <p:sp>
        <p:nvSpPr>
          <p:cNvPr id="48" name="TextBox 47">
            <a:extLst>
              <a:ext uri="{FF2B5EF4-FFF2-40B4-BE49-F238E27FC236}">
                <a16:creationId xmlns:a16="http://schemas.microsoft.com/office/drawing/2014/main" id="{C4A58AAE-5D8C-4AE7-C8FD-060FE61496FC}"/>
              </a:ext>
            </a:extLst>
          </p:cNvPr>
          <p:cNvSpPr txBox="1"/>
          <p:nvPr/>
        </p:nvSpPr>
        <p:spPr>
          <a:xfrm>
            <a:off x="4896578" y="5332072"/>
            <a:ext cx="1060400" cy="440545"/>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6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solidFill>
                  <a:schemeClr val="tx1"/>
                </a:solidFill>
              </a:rPr>
              <a:t>Valuation</a:t>
            </a:r>
            <a:endParaRPr lang="en-GB" sz="1200">
              <a:solidFill>
                <a:schemeClr val="tx1"/>
              </a:solidFill>
            </a:endParaRPr>
          </a:p>
        </p:txBody>
      </p:sp>
      <p:sp>
        <p:nvSpPr>
          <p:cNvPr id="51" name="TextBox 50">
            <a:extLst>
              <a:ext uri="{FF2B5EF4-FFF2-40B4-BE49-F238E27FC236}">
                <a16:creationId xmlns:a16="http://schemas.microsoft.com/office/drawing/2014/main" id="{203C069E-C43C-3EDD-70A3-72485B3E80F7}"/>
              </a:ext>
            </a:extLst>
          </p:cNvPr>
          <p:cNvSpPr txBox="1"/>
          <p:nvPr/>
        </p:nvSpPr>
        <p:spPr>
          <a:xfrm>
            <a:off x="8098252" y="5332072"/>
            <a:ext cx="1060400" cy="440545"/>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6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solidFill>
                  <a:schemeClr val="tx1"/>
                </a:solidFill>
              </a:rPr>
              <a:t>Revenue</a:t>
            </a:r>
            <a:endParaRPr lang="en-GB" sz="1200" dirty="0">
              <a:solidFill>
                <a:schemeClr val="tx1"/>
              </a:solidFill>
            </a:endParaRPr>
          </a:p>
        </p:txBody>
      </p:sp>
      <p:sp>
        <p:nvSpPr>
          <p:cNvPr id="52" name="TextBox 51">
            <a:extLst>
              <a:ext uri="{FF2B5EF4-FFF2-40B4-BE49-F238E27FC236}">
                <a16:creationId xmlns:a16="http://schemas.microsoft.com/office/drawing/2014/main" id="{C103A5E0-0DDB-ED9B-E6F1-24DF14B1035C}"/>
              </a:ext>
            </a:extLst>
          </p:cNvPr>
          <p:cNvSpPr txBox="1"/>
          <p:nvPr/>
        </p:nvSpPr>
        <p:spPr>
          <a:xfrm>
            <a:off x="9458015" y="5332072"/>
            <a:ext cx="1060400" cy="440545"/>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6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solidFill>
                  <a:schemeClr val="tx1"/>
                </a:solidFill>
              </a:rPr>
              <a:t>Valuation</a:t>
            </a:r>
            <a:endParaRPr lang="en-GB" sz="1200">
              <a:solidFill>
                <a:schemeClr val="tx1"/>
              </a:solidFill>
            </a:endParaRPr>
          </a:p>
        </p:txBody>
      </p:sp>
      <p:pic>
        <p:nvPicPr>
          <p:cNvPr id="3075" name="Picture 3074">
            <a:extLst>
              <a:ext uri="{FF2B5EF4-FFF2-40B4-BE49-F238E27FC236}">
                <a16:creationId xmlns:a16="http://schemas.microsoft.com/office/drawing/2014/main" id="{91DA67E4-3AE1-805E-2826-6D26B798C80D}"/>
              </a:ext>
            </a:extLst>
          </p:cNvPr>
          <p:cNvPicPr>
            <a:picLocks noChangeAspect="1"/>
          </p:cNvPicPr>
          <p:nvPr/>
        </p:nvPicPr>
        <p:blipFill>
          <a:blip r:embed="rId6"/>
          <a:stretch>
            <a:fillRect/>
          </a:stretch>
        </p:blipFill>
        <p:spPr>
          <a:xfrm>
            <a:off x="11366615" y="82383"/>
            <a:ext cx="682811" cy="688908"/>
          </a:xfrm>
          <a:prstGeom prst="rect">
            <a:avLst/>
          </a:prstGeom>
        </p:spPr>
      </p:pic>
      <p:cxnSp>
        <p:nvCxnSpPr>
          <p:cNvPr id="3079" name="Straight Arrow Connector 3078">
            <a:extLst>
              <a:ext uri="{FF2B5EF4-FFF2-40B4-BE49-F238E27FC236}">
                <a16:creationId xmlns:a16="http://schemas.microsoft.com/office/drawing/2014/main" id="{7E0294DE-E387-8044-AE35-58CEB3CE7DE1}"/>
              </a:ext>
            </a:extLst>
          </p:cNvPr>
          <p:cNvCxnSpPr>
            <a:cxnSpLocks/>
            <a:stCxn id="24" idx="2"/>
          </p:cNvCxnSpPr>
          <p:nvPr/>
        </p:nvCxnSpPr>
        <p:spPr>
          <a:xfrm>
            <a:off x="6764996" y="2887711"/>
            <a:ext cx="14244" cy="308874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7777F07C-2F59-068F-FA3B-952BE25937B9}"/>
              </a:ext>
            </a:extLst>
          </p:cNvPr>
          <p:cNvSpPr txBox="1"/>
          <p:nvPr/>
        </p:nvSpPr>
        <p:spPr>
          <a:xfrm>
            <a:off x="6235906" y="5332072"/>
            <a:ext cx="1060400" cy="440545"/>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6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solidFill>
                  <a:schemeClr val="tx1"/>
                </a:solidFill>
              </a:rPr>
              <a:t>Valuation</a:t>
            </a:r>
            <a:endParaRPr lang="en-GB" sz="1200">
              <a:solidFill>
                <a:schemeClr val="tx1"/>
              </a:solidFill>
            </a:endParaRPr>
          </a:p>
        </p:txBody>
      </p:sp>
      <p:sp>
        <p:nvSpPr>
          <p:cNvPr id="3085" name="TextBox 3084">
            <a:extLst>
              <a:ext uri="{FF2B5EF4-FFF2-40B4-BE49-F238E27FC236}">
                <a16:creationId xmlns:a16="http://schemas.microsoft.com/office/drawing/2014/main" id="{FFD7CDA3-65A1-AA7F-EE3B-B94E2CFD27A2}"/>
              </a:ext>
            </a:extLst>
          </p:cNvPr>
          <p:cNvSpPr txBox="1"/>
          <p:nvPr/>
        </p:nvSpPr>
        <p:spPr>
          <a:xfrm>
            <a:off x="715881" y="2412166"/>
            <a:ext cx="1106270" cy="502276"/>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6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solidFill>
                  <a:schemeClr val="tx1"/>
                </a:solidFill>
              </a:rPr>
              <a:t>Risk type</a:t>
            </a:r>
            <a:endParaRPr lang="en-GB" sz="1200">
              <a:solidFill>
                <a:schemeClr val="tx1"/>
              </a:solidFill>
            </a:endParaRPr>
          </a:p>
        </p:txBody>
      </p:sp>
      <p:sp>
        <p:nvSpPr>
          <p:cNvPr id="3086" name="TextBox 3085">
            <a:extLst>
              <a:ext uri="{FF2B5EF4-FFF2-40B4-BE49-F238E27FC236}">
                <a16:creationId xmlns:a16="http://schemas.microsoft.com/office/drawing/2014/main" id="{084F9463-DC5D-C02A-25D8-CDA3BEDA7800}"/>
              </a:ext>
            </a:extLst>
          </p:cNvPr>
          <p:cNvSpPr txBox="1"/>
          <p:nvPr/>
        </p:nvSpPr>
        <p:spPr>
          <a:xfrm>
            <a:off x="715880" y="3068539"/>
            <a:ext cx="1110871" cy="203574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6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solidFill>
                  <a:schemeClr val="tx1"/>
                </a:solidFill>
              </a:rPr>
              <a:t>Business impact example</a:t>
            </a:r>
            <a:endParaRPr lang="en-GB" sz="1200">
              <a:solidFill>
                <a:schemeClr val="tx1"/>
              </a:solidFill>
            </a:endParaRPr>
          </a:p>
        </p:txBody>
      </p:sp>
      <p:sp>
        <p:nvSpPr>
          <p:cNvPr id="3087" name="TextBox 3086">
            <a:extLst>
              <a:ext uri="{FF2B5EF4-FFF2-40B4-BE49-F238E27FC236}">
                <a16:creationId xmlns:a16="http://schemas.microsoft.com/office/drawing/2014/main" id="{DBF6F6BA-2A41-2885-3A8E-64E9B23347EC}"/>
              </a:ext>
            </a:extLst>
          </p:cNvPr>
          <p:cNvSpPr txBox="1"/>
          <p:nvPr/>
        </p:nvSpPr>
        <p:spPr>
          <a:xfrm>
            <a:off x="715881" y="5334874"/>
            <a:ext cx="1119860" cy="43494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6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a:solidFill>
                  <a:schemeClr val="tx1"/>
                </a:solidFill>
              </a:rPr>
              <a:t>Financial impact</a:t>
            </a:r>
            <a:endParaRPr lang="en-GB" sz="1200">
              <a:solidFill>
                <a:schemeClr val="tx1"/>
              </a:solidFill>
            </a:endParaRPr>
          </a:p>
        </p:txBody>
      </p:sp>
      <p:sp>
        <p:nvSpPr>
          <p:cNvPr id="16" name="TextBox 15">
            <a:extLst>
              <a:ext uri="{FF2B5EF4-FFF2-40B4-BE49-F238E27FC236}">
                <a16:creationId xmlns:a16="http://schemas.microsoft.com/office/drawing/2014/main" id="{73986C2F-E55D-90BB-A72C-FD55AD07235B}"/>
              </a:ext>
            </a:extLst>
          </p:cNvPr>
          <p:cNvSpPr txBox="1"/>
          <p:nvPr/>
        </p:nvSpPr>
        <p:spPr>
          <a:xfrm>
            <a:off x="5956300" y="6537987"/>
            <a:ext cx="6096000" cy="215444"/>
          </a:xfrm>
          <a:prstGeom prst="rect">
            <a:avLst/>
          </a:prstGeom>
          <a:noFill/>
        </p:spPr>
        <p:txBody>
          <a:bodyPr wrap="square">
            <a:spAutoFit/>
          </a:bodyPr>
          <a:lstStyle/>
          <a:p>
            <a:pPr algn="r"/>
            <a:r>
              <a:rPr lang="en-US" sz="800" i="1" dirty="0"/>
              <a:t>Source: </a:t>
            </a:r>
            <a:r>
              <a:rPr lang="en-US" sz="800" i="1" dirty="0">
                <a:hlinkClick r:id="rId7"/>
              </a:rPr>
              <a:t>BNEF article providing 10 case studies that highlight the financial costs of nature-related risk</a:t>
            </a:r>
            <a:endParaRPr lang="en-GB" sz="800" i="1" dirty="0"/>
          </a:p>
        </p:txBody>
      </p:sp>
      <p:cxnSp>
        <p:nvCxnSpPr>
          <p:cNvPr id="17" name="Straight Connector 16">
            <a:extLst>
              <a:ext uri="{FF2B5EF4-FFF2-40B4-BE49-F238E27FC236}">
                <a16:creationId xmlns:a16="http://schemas.microsoft.com/office/drawing/2014/main" id="{8853A703-CDFF-D536-0436-756A8301FC0F}"/>
              </a:ext>
            </a:extLst>
          </p:cNvPr>
          <p:cNvCxnSpPr>
            <a:cxnSpLocks/>
          </p:cNvCxnSpPr>
          <p:nvPr/>
        </p:nvCxnSpPr>
        <p:spPr>
          <a:xfrm flipH="1">
            <a:off x="6096000" y="6512587"/>
            <a:ext cx="5869900"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F9114F3-A57A-0701-B031-1534C078AE61}"/>
              </a:ext>
            </a:extLst>
          </p:cNvPr>
          <p:cNvSpPr txBox="1"/>
          <p:nvPr/>
        </p:nvSpPr>
        <p:spPr>
          <a:xfrm>
            <a:off x="1848578" y="6297143"/>
            <a:ext cx="6096000" cy="215444"/>
          </a:xfrm>
          <a:prstGeom prst="rect">
            <a:avLst/>
          </a:prstGeom>
          <a:noFill/>
        </p:spPr>
        <p:txBody>
          <a:bodyPr wrap="square">
            <a:spAutoFit/>
          </a:bodyPr>
          <a:lstStyle/>
          <a:p>
            <a:r>
              <a:rPr lang="en-US" sz="800" i="1"/>
              <a:t>Note: TNFD also identifies technology risk as a transition risk.</a:t>
            </a:r>
            <a:endParaRPr lang="en-GB" sz="800" i="1"/>
          </a:p>
        </p:txBody>
      </p:sp>
      <p:sp>
        <p:nvSpPr>
          <p:cNvPr id="40" name="TextBox 39">
            <a:extLst>
              <a:ext uri="{FF2B5EF4-FFF2-40B4-BE49-F238E27FC236}">
                <a16:creationId xmlns:a16="http://schemas.microsoft.com/office/drawing/2014/main" id="{6B25ABAC-EBF2-7339-B5D5-C5D4B726E615}"/>
              </a:ext>
            </a:extLst>
          </p:cNvPr>
          <p:cNvSpPr txBox="1"/>
          <p:nvPr/>
        </p:nvSpPr>
        <p:spPr>
          <a:xfrm>
            <a:off x="6071851" y="3834499"/>
            <a:ext cx="1404000" cy="1015663"/>
          </a:xfrm>
          <a:prstGeom prst="rect">
            <a:avLst/>
          </a:prstGeom>
          <a:solidFill>
            <a:schemeClr val="bg1"/>
          </a:solidFill>
        </p:spPr>
        <p:txBody>
          <a:bodyPr wrap="square">
            <a:spAutoFit/>
          </a:bodyPr>
          <a:lstStyle>
            <a:defPPr>
              <a:defRPr lang="en-US"/>
            </a:defPPr>
            <a:lvl1pPr marL="285750" indent="-285750">
              <a:buFont typeface="Arial" panose="020B0604020202020204" pitchFamily="34" charset="0"/>
              <a:buChar char="•"/>
              <a:defRPr sz="1000"/>
            </a:lvl1pPr>
          </a:lstStyle>
          <a:p>
            <a:r>
              <a:rPr lang="en-GB" b="1"/>
              <a:t>$20 bn in lost market value</a:t>
            </a:r>
            <a:endParaRPr lang="en-US" b="1"/>
          </a:p>
          <a:p>
            <a:r>
              <a:rPr lang="en-GB"/>
              <a:t>Criticism of deforestation prevented listing in the US</a:t>
            </a:r>
          </a:p>
        </p:txBody>
      </p:sp>
      <p:pic>
        <p:nvPicPr>
          <p:cNvPr id="3074" name="Picture 2" descr="JBS logo, Vector Logo of JBS brand free download (eps, ai, png, cdr ...">
            <a:extLst>
              <a:ext uri="{FF2B5EF4-FFF2-40B4-BE49-F238E27FC236}">
                <a16:creationId xmlns:a16="http://schemas.microsoft.com/office/drawing/2014/main" id="{52F2BAD3-B083-1727-B210-D958E27E57A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281" b="19631"/>
          <a:stretch/>
        </p:blipFill>
        <p:spPr bwMode="auto">
          <a:xfrm>
            <a:off x="6183390" y="3064139"/>
            <a:ext cx="1076147" cy="6466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8D4675-F382-5CCD-D5A3-EAE427350B7B}"/>
              </a:ext>
            </a:extLst>
          </p:cNvPr>
          <p:cNvSpPr txBox="1"/>
          <p:nvPr/>
        </p:nvSpPr>
        <p:spPr>
          <a:xfrm>
            <a:off x="4668131" y="3834499"/>
            <a:ext cx="1404000" cy="1169551"/>
          </a:xfrm>
          <a:prstGeom prst="rect">
            <a:avLst/>
          </a:prstGeom>
          <a:solidFill>
            <a:schemeClr val="bg1"/>
          </a:solidFill>
        </p:spPr>
        <p:txBody>
          <a:bodyPr wrap="square">
            <a:spAutoFit/>
          </a:bodyPr>
          <a:lstStyle>
            <a:defPPr>
              <a:defRPr lang="en-US"/>
            </a:defPPr>
            <a:lvl1pPr marL="285750" indent="-285750">
              <a:buFont typeface="Arial" panose="020B0604020202020204" pitchFamily="34" charset="0"/>
              <a:buChar char="•"/>
              <a:defRPr sz="1000"/>
            </a:lvl1pPr>
          </a:lstStyle>
          <a:p>
            <a:r>
              <a:rPr lang="en-US" b="1"/>
              <a:t>Share price decline</a:t>
            </a:r>
            <a:endParaRPr lang="en-US"/>
          </a:p>
          <a:p>
            <a:r>
              <a:rPr lang="en-GB"/>
              <a:t>Media reports tying operations to a protected Indonesian national park</a:t>
            </a:r>
          </a:p>
        </p:txBody>
      </p:sp>
      <p:pic>
        <p:nvPicPr>
          <p:cNvPr id="2050" name="Picture 2" descr="AAK – Logos Download">
            <a:extLst>
              <a:ext uri="{FF2B5EF4-FFF2-40B4-BE49-F238E27FC236}">
                <a16:creationId xmlns:a16="http://schemas.microsoft.com/office/drawing/2014/main" id="{E5C6DD6D-4006-7712-8E0B-BAC5AEBBC9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2533" y="3249729"/>
            <a:ext cx="674926" cy="250021"/>
          </a:xfrm>
          <a:prstGeom prst="rect">
            <a:avLst/>
          </a:prstGeom>
          <a:solidFill>
            <a:schemeClr val="bg1"/>
          </a:solidFill>
        </p:spPr>
      </p:pic>
      <p:pic>
        <p:nvPicPr>
          <p:cNvPr id="1028" name="Picture 4" descr="Bernard Matthews Foods Limited logo">
            <a:extLst>
              <a:ext uri="{FF2B5EF4-FFF2-40B4-BE49-F238E27FC236}">
                <a16:creationId xmlns:a16="http://schemas.microsoft.com/office/drawing/2014/main" id="{014445F1-CF69-8A67-585D-089C5C6304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5337" y="3122032"/>
            <a:ext cx="918255" cy="53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378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F3BD2C-F939-01FD-8AB9-743A610B4B84}"/>
              </a:ext>
            </a:extLst>
          </p:cNvPr>
          <p:cNvSpPr/>
          <p:nvPr/>
        </p:nvSpPr>
        <p:spPr>
          <a:xfrm>
            <a:off x="5438774" y="1948168"/>
            <a:ext cx="6026463" cy="3779212"/>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itle 24">
            <a:extLst>
              <a:ext uri="{FF2B5EF4-FFF2-40B4-BE49-F238E27FC236}">
                <a16:creationId xmlns:a16="http://schemas.microsoft.com/office/drawing/2014/main" id="{FC0C5967-73E1-31D8-04AD-2A23369909F9}"/>
              </a:ext>
            </a:extLst>
          </p:cNvPr>
          <p:cNvSpPr>
            <a:spLocks noGrp="1"/>
          </p:cNvSpPr>
          <p:nvPr>
            <p:ph type="title"/>
          </p:nvPr>
        </p:nvSpPr>
        <p:spPr>
          <a:xfrm>
            <a:off x="399817" y="264508"/>
            <a:ext cx="11360156" cy="736124"/>
          </a:xfrm>
        </p:spPr>
        <p:txBody>
          <a:bodyPr/>
          <a:lstStyle/>
          <a:p>
            <a:r>
              <a:rPr lang="en-GB" sz="3200" dirty="0"/>
              <a:t>Nature loss also creates systemic risks for the macroeconomy</a:t>
            </a:r>
            <a:endParaRPr lang="en-GB" dirty="0"/>
          </a:p>
        </p:txBody>
      </p:sp>
      <p:sp>
        <p:nvSpPr>
          <p:cNvPr id="27" name="Content Placeholder 26">
            <a:extLst>
              <a:ext uri="{FF2B5EF4-FFF2-40B4-BE49-F238E27FC236}">
                <a16:creationId xmlns:a16="http://schemas.microsoft.com/office/drawing/2014/main" id="{DB304337-E0BD-0AC6-588A-A29125F18FE2}"/>
              </a:ext>
            </a:extLst>
          </p:cNvPr>
          <p:cNvSpPr>
            <a:spLocks noGrp="1"/>
          </p:cNvSpPr>
          <p:nvPr>
            <p:ph sz="quarter" idx="14"/>
          </p:nvPr>
        </p:nvSpPr>
        <p:spPr>
          <a:xfrm>
            <a:off x="5848464" y="2633063"/>
            <a:ext cx="2055546" cy="1891540"/>
          </a:xfrm>
        </p:spPr>
        <p:txBody>
          <a:bodyPr vert="horz" lIns="0" tIns="45720" rIns="91440" bIns="45720" rtlCol="0">
            <a:noAutofit/>
          </a:bodyPr>
          <a:lstStyle/>
          <a:p>
            <a:pPr>
              <a:lnSpc>
                <a:spcPct val="100000"/>
              </a:lnSpc>
            </a:pPr>
            <a:r>
              <a:rPr lang="en-GB"/>
              <a:t>“Damage to the natural environment is </a:t>
            </a:r>
            <a:r>
              <a:rPr lang="en-GB" b="1"/>
              <a:t>slowing the UK economy </a:t>
            </a:r>
            <a:r>
              <a:rPr lang="en-GB"/>
              <a:t>and could lead to an estimated </a:t>
            </a:r>
            <a:r>
              <a:rPr lang="en-GB" b="1"/>
              <a:t>12% reduction to GDP</a:t>
            </a:r>
            <a:r>
              <a:rPr lang="en-GB"/>
              <a:t> in the years ahead – </a:t>
            </a:r>
            <a:r>
              <a:rPr lang="en-GB" b="1"/>
              <a:t>larger</a:t>
            </a:r>
            <a:r>
              <a:rPr lang="en-GB"/>
              <a:t> than the hit to GDP from the global financial crisis or </a:t>
            </a:r>
            <a:r>
              <a:rPr lang="en-GB" b="1"/>
              <a:t>Covid-19</a:t>
            </a:r>
            <a:r>
              <a:rPr lang="en-GB"/>
              <a:t>.”</a:t>
            </a:r>
          </a:p>
          <a:p>
            <a:pPr>
              <a:lnSpc>
                <a:spcPct val="100000"/>
              </a:lnSpc>
            </a:pPr>
            <a:endParaRPr lang="en-GB"/>
          </a:p>
          <a:p>
            <a:pPr>
              <a:lnSpc>
                <a:spcPct val="100000"/>
              </a:lnSpc>
            </a:pPr>
            <a:endParaRPr lang="en-GB"/>
          </a:p>
        </p:txBody>
      </p:sp>
      <p:sp>
        <p:nvSpPr>
          <p:cNvPr id="28" name="Content Placeholder 27">
            <a:extLst>
              <a:ext uri="{FF2B5EF4-FFF2-40B4-BE49-F238E27FC236}">
                <a16:creationId xmlns:a16="http://schemas.microsoft.com/office/drawing/2014/main" id="{EB4C7E9D-2D26-9D03-2F1F-69662DFE43F3}"/>
              </a:ext>
            </a:extLst>
          </p:cNvPr>
          <p:cNvSpPr>
            <a:spLocks noGrp="1"/>
          </p:cNvSpPr>
          <p:nvPr>
            <p:ph sz="quarter" idx="15"/>
          </p:nvPr>
        </p:nvSpPr>
        <p:spPr>
          <a:xfrm>
            <a:off x="3073008" y="2621222"/>
            <a:ext cx="2055546" cy="1891541"/>
          </a:xfrm>
        </p:spPr>
        <p:txBody>
          <a:bodyPr vert="horz" lIns="0" tIns="45720" rIns="91440" bIns="45720" rtlCol="0">
            <a:noAutofit/>
          </a:bodyPr>
          <a:lstStyle/>
          <a:p>
            <a:pPr>
              <a:lnSpc>
                <a:spcPct val="100000"/>
              </a:lnSpc>
            </a:pPr>
            <a:r>
              <a:rPr lang="en-GB" dirty="0"/>
              <a:t>“As central banks and supervisors, we have </a:t>
            </a:r>
            <a:r>
              <a:rPr lang="en-GB" b="1" dirty="0"/>
              <a:t>every reason to be concerned </a:t>
            </a:r>
            <a:r>
              <a:rPr lang="en-GB" dirty="0"/>
              <a:t>because it’s an illusion to think we can </a:t>
            </a:r>
            <a:r>
              <a:rPr lang="en-GB" b="1" dirty="0"/>
              <a:t>preserve financial stability </a:t>
            </a:r>
            <a:r>
              <a:rPr lang="en-GB" dirty="0"/>
              <a:t>if this [nature] degradation continues.”</a:t>
            </a:r>
          </a:p>
          <a:p>
            <a:pPr>
              <a:lnSpc>
                <a:spcPct val="100000"/>
              </a:lnSpc>
            </a:pPr>
            <a:endParaRPr lang="en-GB" dirty="0"/>
          </a:p>
          <a:p>
            <a:pPr>
              <a:lnSpc>
                <a:spcPct val="100000"/>
              </a:lnSpc>
            </a:pPr>
            <a:endParaRPr lang="en-GB" dirty="0"/>
          </a:p>
        </p:txBody>
      </p:sp>
      <p:sp>
        <p:nvSpPr>
          <p:cNvPr id="46" name="Text Placeholder 4">
            <a:extLst>
              <a:ext uri="{FF2B5EF4-FFF2-40B4-BE49-F238E27FC236}">
                <a16:creationId xmlns:a16="http://schemas.microsoft.com/office/drawing/2014/main" id="{BFC4EFC0-7DB5-2116-224B-77A591F3AED4}"/>
              </a:ext>
            </a:extLst>
          </p:cNvPr>
          <p:cNvSpPr txBox="1">
            <a:spLocks/>
          </p:cNvSpPr>
          <p:nvPr/>
        </p:nvSpPr>
        <p:spPr>
          <a:xfrm>
            <a:off x="388674" y="1170211"/>
            <a:ext cx="10717476" cy="515986"/>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400"/>
              </a:spcBef>
              <a:spcAft>
                <a:spcPts val="600"/>
              </a:spcAft>
              <a:buFont typeface="Arial" panose="020B0604020202020204" pitchFamily="34" charset="0"/>
              <a:buNone/>
              <a:defRPr sz="125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tabLst/>
              <a:defRPr sz="2000" b="0" i="0" kern="1200">
                <a:solidFill>
                  <a:schemeClr val="tx1"/>
                </a:solidFill>
                <a:latin typeface="Lora" pitchFamily="2" charset="77"/>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1400" b="0" i="0" kern="1200">
                <a:solidFill>
                  <a:schemeClr val="tx1"/>
                </a:solidFill>
                <a:latin typeface="Lora" pitchFamily="2" charset="77"/>
                <a:ea typeface="+mn-ea"/>
                <a:cs typeface="+mn-cs"/>
              </a:defRPr>
            </a:lvl3pPr>
            <a:lvl4pPr marL="7938" indent="0" algn="l" defTabSz="914400" rtl="0" eaLnBrk="1" latinLnBrk="0" hangingPunct="1">
              <a:lnSpc>
                <a:spcPct val="90000"/>
              </a:lnSpc>
              <a:spcBef>
                <a:spcPts val="500"/>
              </a:spcBef>
              <a:spcAft>
                <a:spcPts val="600"/>
              </a:spcAft>
              <a:buFont typeface="Arial" panose="020B0604020202020204" pitchFamily="34" charset="0"/>
              <a:buNone/>
              <a:tabLst/>
              <a:defRPr sz="1400" kern="1200">
                <a:solidFill>
                  <a:schemeClr val="tx1"/>
                </a:solidFill>
                <a:latin typeface="+mn-lt"/>
                <a:ea typeface="+mn-ea"/>
                <a:cs typeface="+mn-cs"/>
              </a:defRPr>
            </a:lvl4pPr>
            <a:lvl5pPr marL="201613" indent="-201613" algn="l" defTabSz="914400" rtl="0" eaLnBrk="1" latinLnBrk="0" hangingPunct="1">
              <a:lnSpc>
                <a:spcPct val="90000"/>
              </a:lnSpc>
              <a:spcBef>
                <a:spcPts val="500"/>
              </a:spcBef>
              <a:buFont typeface="Arial" panose="020B0604020202020204" pitchFamily="34" charset="0"/>
              <a:buChar char="•"/>
              <a:tabLst/>
              <a:defRPr sz="1250" kern="1200">
                <a:solidFill>
                  <a:schemeClr val="tx1"/>
                </a:solidFill>
                <a:latin typeface="+mn-lt"/>
                <a:ea typeface="+mn-ea"/>
                <a:cs typeface="+mn-cs"/>
              </a:defRPr>
            </a:lvl5pPr>
            <a:lvl6pPr marL="400050" indent="-179388" algn="l" defTabSz="914400" rtl="0" eaLnBrk="1" latinLnBrk="0" hangingPunct="1">
              <a:lnSpc>
                <a:spcPct val="90000"/>
              </a:lnSpc>
              <a:spcBef>
                <a:spcPts val="500"/>
              </a:spcBef>
              <a:buFont typeface="System Font Regular"/>
              <a:buChar char="–"/>
              <a:tabLst/>
              <a:defRPr sz="125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tx2"/>
                </a:solidFill>
              </a:rPr>
              <a:t>Central banks and financial supervisors are recognising nature loss as a material risk to macroeconomic financial stability</a:t>
            </a:r>
            <a:endParaRPr lang="en-US">
              <a:solidFill>
                <a:schemeClr val="tx2"/>
              </a:solidFill>
            </a:endParaRPr>
          </a:p>
        </p:txBody>
      </p:sp>
      <p:sp>
        <p:nvSpPr>
          <p:cNvPr id="48" name="TextBox 47">
            <a:extLst>
              <a:ext uri="{FF2B5EF4-FFF2-40B4-BE49-F238E27FC236}">
                <a16:creationId xmlns:a16="http://schemas.microsoft.com/office/drawing/2014/main" id="{44E7AE37-059D-3B73-EAD8-01263B80B3FA}"/>
              </a:ext>
            </a:extLst>
          </p:cNvPr>
          <p:cNvSpPr txBox="1"/>
          <p:nvPr/>
        </p:nvSpPr>
        <p:spPr>
          <a:xfrm>
            <a:off x="806217" y="2628642"/>
            <a:ext cx="2054203" cy="1631216"/>
          </a:xfrm>
          <a:prstGeom prst="rect">
            <a:avLst/>
          </a:prstGeom>
        </p:spPr>
        <p:txBody>
          <a:bodyPr vert="horz" lIns="0" tIns="45720" rIns="91440" bIns="45720" rtlCol="0">
            <a:noAutofit/>
          </a:bodyPr>
          <a:lstStyle>
            <a:lvl1pPr indent="0">
              <a:lnSpc>
                <a:spcPct val="100000"/>
              </a:lnSpc>
              <a:spcBef>
                <a:spcPts val="400"/>
              </a:spcBef>
              <a:spcAft>
                <a:spcPts val="600"/>
              </a:spcAft>
              <a:buFont typeface="Arial" panose="020B0604020202020204" pitchFamily="34" charset="0"/>
              <a:buNone/>
              <a:defRPr sz="1250"/>
            </a:lvl1pPr>
            <a:lvl2pPr marL="0" indent="0">
              <a:lnSpc>
                <a:spcPct val="90000"/>
              </a:lnSpc>
              <a:spcBef>
                <a:spcPts val="500"/>
              </a:spcBef>
              <a:spcAft>
                <a:spcPts val="600"/>
              </a:spcAft>
              <a:buFont typeface="Arial" panose="020B0604020202020204" pitchFamily="34" charset="0"/>
              <a:buNone/>
              <a:tabLst/>
              <a:defRPr sz="2000" b="0" i="0">
                <a:latin typeface="Lora" pitchFamily="2" charset="77"/>
              </a:defRPr>
            </a:lvl2pPr>
            <a:lvl3pPr marL="0" indent="0">
              <a:lnSpc>
                <a:spcPct val="90000"/>
              </a:lnSpc>
              <a:spcBef>
                <a:spcPts val="500"/>
              </a:spcBef>
              <a:spcAft>
                <a:spcPts val="600"/>
              </a:spcAft>
              <a:buFont typeface="Arial" panose="020B0604020202020204" pitchFamily="34" charset="0"/>
              <a:buNone/>
              <a:tabLst/>
              <a:defRPr sz="1400" b="0" i="0">
                <a:latin typeface="Lora" pitchFamily="2" charset="77"/>
              </a:defRPr>
            </a:lvl3pPr>
            <a:lvl4pPr marL="7938" indent="0">
              <a:lnSpc>
                <a:spcPct val="90000"/>
              </a:lnSpc>
              <a:spcBef>
                <a:spcPts val="500"/>
              </a:spcBef>
              <a:spcAft>
                <a:spcPts val="600"/>
              </a:spcAft>
              <a:buFont typeface="Arial" panose="020B0604020202020204" pitchFamily="34" charset="0"/>
              <a:buNone/>
              <a:tabLst/>
              <a:defRPr sz="1400"/>
            </a:lvl4pPr>
            <a:lvl5pPr marL="201613" indent="-201613">
              <a:lnSpc>
                <a:spcPct val="90000"/>
              </a:lnSpc>
              <a:spcBef>
                <a:spcPts val="500"/>
              </a:spcBef>
              <a:buFont typeface="Arial" panose="020B0604020202020204" pitchFamily="34" charset="0"/>
              <a:buChar char="•"/>
              <a:tabLst/>
              <a:defRPr sz="1250"/>
            </a:lvl5pPr>
            <a:lvl6pPr marL="400050" indent="-179388">
              <a:lnSpc>
                <a:spcPct val="90000"/>
              </a:lnSpc>
              <a:spcBef>
                <a:spcPts val="500"/>
              </a:spcBef>
              <a:buFont typeface="System Font Regular"/>
              <a:buChar char="–"/>
              <a:tabLst/>
              <a:defRPr sz="125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“[Nature] risks may have </a:t>
            </a:r>
            <a:r>
              <a:rPr lang="en-GB" b="1" dirty="0"/>
              <a:t>profound effects </a:t>
            </a:r>
            <a:r>
              <a:rPr lang="en-GB" dirty="0"/>
              <a:t>on both the </a:t>
            </a:r>
            <a:r>
              <a:rPr lang="en-GB" b="1" dirty="0"/>
              <a:t>real economy </a:t>
            </a:r>
            <a:r>
              <a:rPr lang="en-GB" dirty="0"/>
              <a:t>and […] on the </a:t>
            </a:r>
            <a:r>
              <a:rPr lang="en-GB" b="1" dirty="0"/>
              <a:t>financial system </a:t>
            </a:r>
            <a:r>
              <a:rPr lang="en-GB" dirty="0"/>
              <a:t>through […] </a:t>
            </a:r>
            <a:r>
              <a:rPr lang="en-GB" b="1" dirty="0"/>
              <a:t>credit risks, market risks and operational risks</a:t>
            </a:r>
            <a:r>
              <a:rPr lang="en-GB" dirty="0"/>
              <a:t>, and indeed with potential feedback to the real economy again.”</a:t>
            </a:r>
          </a:p>
          <a:p>
            <a:endParaRPr lang="en-GB" dirty="0"/>
          </a:p>
        </p:txBody>
      </p:sp>
      <p:sp>
        <p:nvSpPr>
          <p:cNvPr id="52" name="TextBox 51">
            <a:extLst>
              <a:ext uri="{FF2B5EF4-FFF2-40B4-BE49-F238E27FC236}">
                <a16:creationId xmlns:a16="http://schemas.microsoft.com/office/drawing/2014/main" id="{D1DD7444-BD5E-CA41-5B6C-FE213553A099}"/>
              </a:ext>
            </a:extLst>
          </p:cNvPr>
          <p:cNvSpPr txBox="1"/>
          <p:nvPr/>
        </p:nvSpPr>
        <p:spPr>
          <a:xfrm>
            <a:off x="2860420" y="4911684"/>
            <a:ext cx="2055536" cy="105413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400"/>
              </a:spcBef>
              <a:spcAft>
                <a:spcPts val="600"/>
              </a:spcAft>
              <a:buClrTx/>
              <a:buSzTx/>
              <a:buFont typeface="Nunito" pitchFamily="2" charset="0"/>
              <a:buChar char="‐"/>
              <a:tabLst/>
              <a:defRPr/>
            </a:pPr>
            <a:r>
              <a:rPr kumimoji="0" lang="en-GB" sz="1250" b="0" i="1" u="none" strike="noStrike" kern="1200" cap="none" spc="0" normalizeH="0" baseline="0" noProof="0" dirty="0" err="1">
                <a:ln>
                  <a:noFill/>
                </a:ln>
                <a:solidFill>
                  <a:srgbClr val="000000"/>
                </a:solidFill>
                <a:effectLst/>
                <a:uLnTx/>
                <a:uFillTx/>
                <a:latin typeface="Nunito"/>
                <a:ea typeface="+mn-ea"/>
                <a:cs typeface="+mn-cs"/>
              </a:rPr>
              <a:t>Klass</a:t>
            </a:r>
            <a:r>
              <a:rPr kumimoji="0" lang="en-GB" sz="1250" b="0" i="1" u="none" strike="noStrike" kern="1200" cap="none" spc="0" normalizeH="0" baseline="0" noProof="0" dirty="0">
                <a:ln>
                  <a:noFill/>
                </a:ln>
                <a:solidFill>
                  <a:srgbClr val="000000"/>
                </a:solidFill>
                <a:effectLst/>
                <a:uLnTx/>
                <a:uFillTx/>
                <a:latin typeface="Nunito"/>
                <a:ea typeface="+mn-ea"/>
                <a:cs typeface="+mn-cs"/>
              </a:rPr>
              <a:t> Knot, DNB President, FSB Chair, ECB Governing Council, September 2023</a:t>
            </a:r>
          </a:p>
        </p:txBody>
      </p:sp>
      <p:sp>
        <p:nvSpPr>
          <p:cNvPr id="56" name="TextBox 55">
            <a:extLst>
              <a:ext uri="{FF2B5EF4-FFF2-40B4-BE49-F238E27FC236}">
                <a16:creationId xmlns:a16="http://schemas.microsoft.com/office/drawing/2014/main" id="{433069F8-CA69-881B-19FB-CCDBF804323D}"/>
              </a:ext>
            </a:extLst>
          </p:cNvPr>
          <p:cNvSpPr txBox="1"/>
          <p:nvPr/>
        </p:nvSpPr>
        <p:spPr>
          <a:xfrm>
            <a:off x="5782765" y="4923523"/>
            <a:ext cx="2055536" cy="66941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400"/>
              </a:spcBef>
              <a:spcAft>
                <a:spcPts val="600"/>
              </a:spcAft>
              <a:buClrTx/>
              <a:buSzTx/>
              <a:buFont typeface="Nunito" pitchFamily="2" charset="0"/>
              <a:buChar char="‐"/>
              <a:tabLst/>
              <a:defRPr/>
            </a:pPr>
            <a:r>
              <a:rPr kumimoji="0" lang="en-GB" sz="1250" b="0" i="1" u="none" strike="noStrike" kern="1200" cap="none" spc="0" normalizeH="0" baseline="0" noProof="0">
                <a:ln>
                  <a:noFill/>
                </a:ln>
                <a:solidFill>
                  <a:srgbClr val="000000"/>
                </a:solidFill>
                <a:effectLst/>
                <a:uLnTx/>
                <a:uFillTx/>
                <a:latin typeface="Nunito"/>
                <a:ea typeface="+mn-ea"/>
                <a:cs typeface="+mn-cs"/>
              </a:rPr>
              <a:t>Green Finance Institute, April 2024</a:t>
            </a:r>
            <a:br>
              <a:rPr kumimoji="0" lang="en-GB" sz="1250" b="0" i="0" u="none" strike="noStrike" kern="1200" cap="none" spc="0" normalizeH="0" baseline="0" noProof="0">
                <a:ln>
                  <a:noFill/>
                </a:ln>
                <a:solidFill>
                  <a:srgbClr val="000000"/>
                </a:solidFill>
                <a:effectLst/>
                <a:uLnTx/>
                <a:uFillTx/>
                <a:latin typeface="Nunito"/>
                <a:ea typeface="+mn-ea"/>
                <a:cs typeface="+mn-cs"/>
              </a:rPr>
            </a:br>
            <a:endParaRPr kumimoji="0" lang="en-GB" sz="1250" b="0" i="0" u="none" strike="noStrike" kern="1200" cap="none" spc="0" normalizeH="0" baseline="0" noProof="0">
              <a:ln>
                <a:noFill/>
              </a:ln>
              <a:solidFill>
                <a:srgbClr val="000000"/>
              </a:solidFill>
              <a:effectLst/>
              <a:uLnTx/>
              <a:uFillTx/>
              <a:latin typeface="Nunito"/>
              <a:ea typeface="+mn-ea"/>
              <a:cs typeface="+mn-cs"/>
            </a:endParaRPr>
          </a:p>
        </p:txBody>
      </p:sp>
      <p:sp>
        <p:nvSpPr>
          <p:cNvPr id="60" name="TextBox 59">
            <a:extLst>
              <a:ext uri="{FF2B5EF4-FFF2-40B4-BE49-F238E27FC236}">
                <a16:creationId xmlns:a16="http://schemas.microsoft.com/office/drawing/2014/main" id="{19387E66-C715-AE6E-ABD6-170CF95C257B}"/>
              </a:ext>
            </a:extLst>
          </p:cNvPr>
          <p:cNvSpPr txBox="1"/>
          <p:nvPr/>
        </p:nvSpPr>
        <p:spPr>
          <a:xfrm>
            <a:off x="626473" y="4911684"/>
            <a:ext cx="2054203" cy="477054"/>
          </a:xfrm>
          <a:prstGeom prst="rect">
            <a:avLst/>
          </a:prstGeom>
          <a:noFill/>
        </p:spPr>
        <p:txBody>
          <a:bodyPr wrap="square">
            <a:spAutoFit/>
          </a:bodyPr>
          <a:lstStyle>
            <a:defPPr>
              <a:defRPr lang="en-US"/>
            </a:defPPr>
            <a:lvl1pPr marL="285750" marR="0" lvl="0" indent="-285750" fontAlgn="auto">
              <a:lnSpc>
                <a:spcPct val="100000"/>
              </a:lnSpc>
              <a:spcBef>
                <a:spcPts val="400"/>
              </a:spcBef>
              <a:spcAft>
                <a:spcPts val="600"/>
              </a:spcAft>
              <a:buClrTx/>
              <a:buSzTx/>
              <a:buFont typeface="Nunito" pitchFamily="2" charset="0"/>
              <a:buChar char="‐"/>
              <a:tabLst/>
              <a:defRPr kumimoji="0" sz="1250" b="0" i="1" u="none" strike="noStrike" cap="none" spc="0" normalizeH="0" baseline="0">
                <a:ln>
                  <a:noFill/>
                </a:ln>
                <a:solidFill>
                  <a:srgbClr val="000000"/>
                </a:solidFill>
                <a:effectLst/>
                <a:uLnTx/>
                <a:uFillTx/>
                <a:latin typeface="Nunito"/>
              </a:defRPr>
            </a:lvl1pPr>
          </a:lstStyle>
          <a:p>
            <a:r>
              <a:rPr lang="en-GB"/>
              <a:t>Financial Stability Board, July 2024</a:t>
            </a:r>
          </a:p>
        </p:txBody>
      </p:sp>
      <p:pic>
        <p:nvPicPr>
          <p:cNvPr id="63" name="Picture 10" descr="European Union - Wikipedia">
            <a:extLst>
              <a:ext uri="{FF2B5EF4-FFF2-40B4-BE49-F238E27FC236}">
                <a16:creationId xmlns:a16="http://schemas.microsoft.com/office/drawing/2014/main" id="{EFE0CEFD-9AB0-8E77-721B-0C4657C15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18" y="2197923"/>
            <a:ext cx="552432" cy="36828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y Favorite Postcards: Union Flag of Great Britain">
            <a:extLst>
              <a:ext uri="{FF2B5EF4-FFF2-40B4-BE49-F238E27FC236}">
                <a16:creationId xmlns:a16="http://schemas.microsoft.com/office/drawing/2014/main" id="{044E8B64-059B-246D-7750-CDC193F00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492" y="2200663"/>
            <a:ext cx="546082" cy="383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BEDE367-EC2C-4CA9-0482-467CAC8C91EA}"/>
              </a:ext>
            </a:extLst>
          </p:cNvPr>
          <p:cNvPicPr>
            <a:picLocks noChangeAspect="1"/>
          </p:cNvPicPr>
          <p:nvPr/>
        </p:nvPicPr>
        <p:blipFill>
          <a:blip r:embed="rId5"/>
          <a:stretch>
            <a:fillRect/>
          </a:stretch>
        </p:blipFill>
        <p:spPr>
          <a:xfrm>
            <a:off x="11366615" y="82383"/>
            <a:ext cx="682811" cy="688908"/>
          </a:xfrm>
          <a:prstGeom prst="rect">
            <a:avLst/>
          </a:prstGeom>
        </p:spPr>
      </p:pic>
      <p:pic>
        <p:nvPicPr>
          <p:cNvPr id="7" name="Picture 4">
            <a:extLst>
              <a:ext uri="{FF2B5EF4-FFF2-40B4-BE49-F238E27FC236}">
                <a16:creationId xmlns:a16="http://schemas.microsoft.com/office/drawing/2014/main" id="{E6CF170B-84F1-8D60-FFCE-CB396158A5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304" y="2217241"/>
            <a:ext cx="1186540" cy="327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545012-1199-7E57-66C6-65D7ACE19563}"/>
              </a:ext>
            </a:extLst>
          </p:cNvPr>
          <p:cNvSpPr txBox="1"/>
          <p:nvPr/>
        </p:nvSpPr>
        <p:spPr>
          <a:xfrm>
            <a:off x="5956300" y="6537987"/>
            <a:ext cx="6096000" cy="215444"/>
          </a:xfrm>
          <a:prstGeom prst="rect">
            <a:avLst/>
          </a:prstGeom>
          <a:noFill/>
        </p:spPr>
        <p:txBody>
          <a:bodyPr wrap="square">
            <a:spAutoFit/>
          </a:bodyPr>
          <a:lstStyle/>
          <a:p>
            <a:pPr algn="r"/>
            <a:r>
              <a:rPr lang="en-US" sz="800" i="1"/>
              <a:t>Source: </a:t>
            </a:r>
            <a:r>
              <a:rPr lang="en-US" sz="800" i="1" err="1">
                <a:hlinkClick r:id="rId7"/>
              </a:rPr>
              <a:t>Stocktake</a:t>
            </a:r>
            <a:r>
              <a:rPr lang="en-US" sz="800" i="1">
                <a:hlinkClick r:id="rId7"/>
              </a:rPr>
              <a:t> on Nature-related risk, FSB</a:t>
            </a:r>
            <a:r>
              <a:rPr lang="en-US" sz="800" i="1"/>
              <a:t>; </a:t>
            </a:r>
            <a:r>
              <a:rPr lang="en-US" sz="800" i="1">
                <a:hlinkClick r:id="rId8"/>
              </a:rPr>
              <a:t>Assessing materiality of Nature-related financial risks for the UK, GFI. </a:t>
            </a:r>
            <a:endParaRPr lang="en-GB" sz="800" i="1"/>
          </a:p>
        </p:txBody>
      </p:sp>
      <p:cxnSp>
        <p:nvCxnSpPr>
          <p:cNvPr id="9" name="Straight Connector 8">
            <a:extLst>
              <a:ext uri="{FF2B5EF4-FFF2-40B4-BE49-F238E27FC236}">
                <a16:creationId xmlns:a16="http://schemas.microsoft.com/office/drawing/2014/main" id="{8CB1C814-2924-528B-D27E-1586EA7073BC}"/>
              </a:ext>
            </a:extLst>
          </p:cNvPr>
          <p:cNvCxnSpPr>
            <a:cxnSpLocks/>
          </p:cNvCxnSpPr>
          <p:nvPr/>
        </p:nvCxnSpPr>
        <p:spPr>
          <a:xfrm flipH="1">
            <a:off x="6096000" y="6512587"/>
            <a:ext cx="5869900"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graphicFrame>
        <p:nvGraphicFramePr>
          <p:cNvPr id="2" name="Chart 1">
            <a:extLst>
              <a:ext uri="{FF2B5EF4-FFF2-40B4-BE49-F238E27FC236}">
                <a16:creationId xmlns:a16="http://schemas.microsoft.com/office/drawing/2014/main" id="{8C34579A-F063-20A8-68AF-4173B380A0F2}"/>
              </a:ext>
            </a:extLst>
          </p:cNvPr>
          <p:cNvGraphicFramePr>
            <a:graphicFrameLocks/>
          </p:cNvGraphicFramePr>
          <p:nvPr>
            <p:extLst>
              <p:ext uri="{D42A27DB-BD31-4B8C-83A1-F6EECF244321}">
                <p14:modId xmlns:p14="http://schemas.microsoft.com/office/powerpoint/2010/main" val="2739278544"/>
              </p:ext>
            </p:extLst>
          </p:nvPr>
        </p:nvGraphicFramePr>
        <p:xfrm>
          <a:off x="8125384" y="2197923"/>
          <a:ext cx="3118480" cy="333058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24068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B493-D326-3DCA-3172-1B45FE901C91}"/>
              </a:ext>
            </a:extLst>
          </p:cNvPr>
          <p:cNvSpPr>
            <a:spLocks noGrp="1"/>
          </p:cNvSpPr>
          <p:nvPr>
            <p:ph type="title"/>
          </p:nvPr>
        </p:nvSpPr>
        <p:spPr>
          <a:xfrm>
            <a:off x="428767" y="447013"/>
            <a:ext cx="10753584" cy="697575"/>
          </a:xfrm>
        </p:spPr>
        <p:txBody>
          <a:bodyPr>
            <a:noAutofit/>
          </a:bodyPr>
          <a:lstStyle/>
          <a:p>
            <a:r>
              <a:rPr lang="en-GB" sz="3200"/>
              <a:t>Yet there are commercial opportunities for businesses that adapt to the nature transition</a:t>
            </a:r>
          </a:p>
        </p:txBody>
      </p:sp>
      <p:sp>
        <p:nvSpPr>
          <p:cNvPr id="12" name="Text Placeholder 4">
            <a:extLst>
              <a:ext uri="{FF2B5EF4-FFF2-40B4-BE49-F238E27FC236}">
                <a16:creationId xmlns:a16="http://schemas.microsoft.com/office/drawing/2014/main" id="{65AFE0A8-D08B-FAEF-80B3-28552C83003A}"/>
              </a:ext>
            </a:extLst>
          </p:cNvPr>
          <p:cNvSpPr txBox="1">
            <a:spLocks/>
          </p:cNvSpPr>
          <p:nvPr/>
        </p:nvSpPr>
        <p:spPr>
          <a:xfrm>
            <a:off x="7545898" y="1909960"/>
            <a:ext cx="4052315" cy="515986"/>
          </a:xfrm>
          <a:prstGeom prst="rect">
            <a:avLst/>
          </a:prstGeom>
        </p:spPr>
        <p:txBody>
          <a:bodyPr vert="horz" lIns="0" tIns="45720" rIns="91440" bIns="45720" rtlCol="0">
            <a:noAutofit/>
          </a:bodyPr>
          <a:lstStyle>
            <a:lvl1pPr marL="0" indent="0" algn="l" defTabSz="914400" rtl="0" eaLnBrk="1" latinLnBrk="0" hangingPunct="1">
              <a:lnSpc>
                <a:spcPts val="1500"/>
              </a:lnSpc>
              <a:spcBef>
                <a:spcPts val="400"/>
              </a:spcBef>
              <a:spcAft>
                <a:spcPts val="600"/>
              </a:spcAft>
              <a:buFont typeface="Arial" panose="020B0604020202020204" pitchFamily="34" charset="0"/>
              <a:buNone/>
              <a:defRPr sz="125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tabLst/>
              <a:defRPr sz="2000" b="0" i="0" kern="1200">
                <a:solidFill>
                  <a:schemeClr val="tx1"/>
                </a:solidFill>
                <a:latin typeface="Lora" pitchFamily="2" charset="77"/>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1400" b="0" i="0" kern="1200">
                <a:solidFill>
                  <a:schemeClr val="tx1"/>
                </a:solidFill>
                <a:latin typeface="Lora" pitchFamily="2" charset="77"/>
                <a:ea typeface="+mn-ea"/>
                <a:cs typeface="+mn-cs"/>
              </a:defRPr>
            </a:lvl3pPr>
            <a:lvl4pPr marL="7938" indent="0" algn="l" defTabSz="914400" rtl="0" eaLnBrk="1" latinLnBrk="0" hangingPunct="1">
              <a:lnSpc>
                <a:spcPct val="90000"/>
              </a:lnSpc>
              <a:spcBef>
                <a:spcPts val="500"/>
              </a:spcBef>
              <a:spcAft>
                <a:spcPts val="600"/>
              </a:spcAft>
              <a:buFont typeface="Arial" panose="020B0604020202020204" pitchFamily="34" charset="0"/>
              <a:buNone/>
              <a:tabLst/>
              <a:defRPr sz="1400" kern="1200">
                <a:solidFill>
                  <a:schemeClr val="tx1"/>
                </a:solidFill>
                <a:latin typeface="+mn-lt"/>
                <a:ea typeface="+mn-ea"/>
                <a:cs typeface="+mn-cs"/>
              </a:defRPr>
            </a:lvl4pPr>
            <a:lvl5pPr marL="201613" indent="-201613" algn="l" defTabSz="914400" rtl="0" eaLnBrk="1" latinLnBrk="0" hangingPunct="1">
              <a:lnSpc>
                <a:spcPct val="90000"/>
              </a:lnSpc>
              <a:spcBef>
                <a:spcPts val="500"/>
              </a:spcBef>
              <a:buFont typeface="Arial" panose="020B0604020202020204" pitchFamily="34" charset="0"/>
              <a:buChar char="•"/>
              <a:tabLst/>
              <a:defRPr sz="1250" kern="1200">
                <a:solidFill>
                  <a:schemeClr val="tx1"/>
                </a:solidFill>
                <a:latin typeface="+mn-lt"/>
                <a:ea typeface="+mn-ea"/>
                <a:cs typeface="+mn-cs"/>
              </a:defRPr>
            </a:lvl5pPr>
            <a:lvl6pPr marL="400050" indent="-179388" algn="l" defTabSz="914400" rtl="0" eaLnBrk="1" latinLnBrk="0" hangingPunct="1">
              <a:lnSpc>
                <a:spcPct val="90000"/>
              </a:lnSpc>
              <a:spcBef>
                <a:spcPts val="500"/>
              </a:spcBef>
              <a:buFont typeface="System Font Regular"/>
              <a:buChar char="–"/>
              <a:tabLst/>
              <a:defRPr sz="125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tx2"/>
                </a:solidFill>
              </a:rPr>
              <a:t>The World Economic Forum highlights that shifting to nature-positive practices could </a:t>
            </a:r>
            <a:r>
              <a:rPr lang="en-GB" b="1">
                <a:solidFill>
                  <a:schemeClr val="tx2"/>
                </a:solidFill>
              </a:rPr>
              <a:t>unlock $10.1 trillion and 395 million jobs by 2030.</a:t>
            </a:r>
          </a:p>
        </p:txBody>
      </p:sp>
      <p:graphicFrame>
        <p:nvGraphicFramePr>
          <p:cNvPr id="3" name="Chart 2">
            <a:extLst>
              <a:ext uri="{FF2B5EF4-FFF2-40B4-BE49-F238E27FC236}">
                <a16:creationId xmlns:a16="http://schemas.microsoft.com/office/drawing/2014/main" id="{97AD6254-DE0D-9852-687E-59728580857C}"/>
              </a:ext>
            </a:extLst>
          </p:cNvPr>
          <p:cNvGraphicFramePr>
            <a:graphicFrameLocks/>
          </p:cNvGraphicFramePr>
          <p:nvPr>
            <p:extLst>
              <p:ext uri="{D42A27DB-BD31-4B8C-83A1-F6EECF244321}">
                <p14:modId xmlns:p14="http://schemas.microsoft.com/office/powerpoint/2010/main" val="1509572257"/>
              </p:ext>
            </p:extLst>
          </p:nvPr>
        </p:nvGraphicFramePr>
        <p:xfrm>
          <a:off x="7620215" y="3301964"/>
          <a:ext cx="4400049"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4644D6CA-1230-0400-DB57-090A628399DB}"/>
              </a:ext>
            </a:extLst>
          </p:cNvPr>
          <p:cNvGraphicFramePr>
            <a:graphicFrameLocks/>
          </p:cNvGraphicFramePr>
          <p:nvPr>
            <p:extLst>
              <p:ext uri="{D42A27DB-BD31-4B8C-83A1-F6EECF244321}">
                <p14:modId xmlns:p14="http://schemas.microsoft.com/office/powerpoint/2010/main" val="2581147219"/>
              </p:ext>
            </p:extLst>
          </p:nvPr>
        </p:nvGraphicFramePr>
        <p:xfrm>
          <a:off x="7084209" y="4590296"/>
          <a:ext cx="4514005" cy="1584000"/>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Connector 5">
            <a:extLst>
              <a:ext uri="{FF2B5EF4-FFF2-40B4-BE49-F238E27FC236}">
                <a16:creationId xmlns:a16="http://schemas.microsoft.com/office/drawing/2014/main" id="{433816D7-D438-BC8E-A0B8-8AAA7E47CBC0}"/>
              </a:ext>
            </a:extLst>
          </p:cNvPr>
          <p:cNvCxnSpPr/>
          <p:nvPr/>
        </p:nvCxnSpPr>
        <p:spPr>
          <a:xfrm flipV="1">
            <a:off x="9341211" y="3425792"/>
            <a:ext cx="0" cy="440153"/>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13ADE03-1BF4-26F1-78D5-C12EE0FCE912}"/>
              </a:ext>
            </a:extLst>
          </p:cNvPr>
          <p:cNvSpPr txBox="1"/>
          <p:nvPr/>
        </p:nvSpPr>
        <p:spPr>
          <a:xfrm>
            <a:off x="8889262" y="2927581"/>
            <a:ext cx="903897" cy="400110"/>
          </a:xfrm>
          <a:prstGeom prst="rect">
            <a:avLst/>
          </a:prstGeom>
          <a:noFill/>
        </p:spPr>
        <p:txBody>
          <a:bodyPr wrap="square" rtlCol="0">
            <a:spAutoFit/>
          </a:bodyPr>
          <a:lstStyle/>
          <a:p>
            <a:pPr algn="ctr"/>
            <a:r>
              <a:rPr lang="en-US" sz="1000"/>
              <a:t>Food, land &amp; ocean use</a:t>
            </a:r>
            <a:endParaRPr lang="en-GB" sz="1000"/>
          </a:p>
        </p:txBody>
      </p:sp>
      <p:cxnSp>
        <p:nvCxnSpPr>
          <p:cNvPr id="8" name="Straight Connector 7">
            <a:extLst>
              <a:ext uri="{FF2B5EF4-FFF2-40B4-BE49-F238E27FC236}">
                <a16:creationId xmlns:a16="http://schemas.microsoft.com/office/drawing/2014/main" id="{1EA46BCB-803B-B224-51FA-E95976AABB5F}"/>
              </a:ext>
            </a:extLst>
          </p:cNvPr>
          <p:cNvCxnSpPr/>
          <p:nvPr/>
        </p:nvCxnSpPr>
        <p:spPr>
          <a:xfrm flipV="1">
            <a:off x="10180832" y="3425792"/>
            <a:ext cx="0" cy="440153"/>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A4D0D00-4411-6C41-CB19-54FE614A53E3}"/>
              </a:ext>
            </a:extLst>
          </p:cNvPr>
          <p:cNvSpPr txBox="1"/>
          <p:nvPr/>
        </p:nvSpPr>
        <p:spPr>
          <a:xfrm>
            <a:off x="9691991" y="2815193"/>
            <a:ext cx="977681" cy="553998"/>
          </a:xfrm>
          <a:prstGeom prst="rect">
            <a:avLst/>
          </a:prstGeom>
          <a:noFill/>
        </p:spPr>
        <p:txBody>
          <a:bodyPr wrap="square" rtlCol="0">
            <a:spAutoFit/>
          </a:bodyPr>
          <a:lstStyle/>
          <a:p>
            <a:pPr algn="ctr"/>
            <a:r>
              <a:rPr lang="en-US" sz="1000"/>
              <a:t>Infrastructure &amp; built environment</a:t>
            </a:r>
            <a:endParaRPr lang="en-GB" sz="1000"/>
          </a:p>
        </p:txBody>
      </p:sp>
      <p:cxnSp>
        <p:nvCxnSpPr>
          <p:cNvPr id="10" name="Straight Connector 9">
            <a:extLst>
              <a:ext uri="{FF2B5EF4-FFF2-40B4-BE49-F238E27FC236}">
                <a16:creationId xmlns:a16="http://schemas.microsoft.com/office/drawing/2014/main" id="{429C1C4E-0E3F-B90D-D520-22A3F659AEEB}"/>
              </a:ext>
            </a:extLst>
          </p:cNvPr>
          <p:cNvCxnSpPr/>
          <p:nvPr/>
        </p:nvCxnSpPr>
        <p:spPr>
          <a:xfrm flipV="1">
            <a:off x="11039546" y="3425792"/>
            <a:ext cx="0" cy="440153"/>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275EBEA-7985-B41B-2E9E-65A9870EBD9A}"/>
              </a:ext>
            </a:extLst>
          </p:cNvPr>
          <p:cNvSpPr txBox="1"/>
          <p:nvPr/>
        </p:nvSpPr>
        <p:spPr>
          <a:xfrm>
            <a:off x="10602414" y="2961195"/>
            <a:ext cx="874264" cy="400110"/>
          </a:xfrm>
          <a:prstGeom prst="rect">
            <a:avLst/>
          </a:prstGeom>
          <a:noFill/>
        </p:spPr>
        <p:txBody>
          <a:bodyPr wrap="square" rtlCol="0">
            <a:spAutoFit/>
          </a:bodyPr>
          <a:lstStyle/>
          <a:p>
            <a:pPr algn="ctr"/>
            <a:r>
              <a:rPr lang="en-US" sz="1000"/>
              <a:t>Energy &amp; extractives</a:t>
            </a:r>
            <a:endParaRPr lang="en-GB" sz="1000"/>
          </a:p>
        </p:txBody>
      </p:sp>
      <p:pic>
        <p:nvPicPr>
          <p:cNvPr id="21" name="Picture 20">
            <a:extLst>
              <a:ext uri="{FF2B5EF4-FFF2-40B4-BE49-F238E27FC236}">
                <a16:creationId xmlns:a16="http://schemas.microsoft.com/office/drawing/2014/main" id="{B74B53C0-86E8-7383-D846-453C5481E295}"/>
              </a:ext>
            </a:extLst>
          </p:cNvPr>
          <p:cNvPicPr>
            <a:picLocks noChangeAspect="1"/>
          </p:cNvPicPr>
          <p:nvPr/>
        </p:nvPicPr>
        <p:blipFill>
          <a:blip r:embed="rId5"/>
          <a:stretch>
            <a:fillRect/>
          </a:stretch>
        </p:blipFill>
        <p:spPr>
          <a:xfrm>
            <a:off x="11360518" y="101801"/>
            <a:ext cx="688908" cy="688908"/>
          </a:xfrm>
          <a:prstGeom prst="rect">
            <a:avLst/>
          </a:prstGeom>
        </p:spPr>
      </p:pic>
      <p:sp>
        <p:nvSpPr>
          <p:cNvPr id="5" name="TextBox 4">
            <a:extLst>
              <a:ext uri="{FF2B5EF4-FFF2-40B4-BE49-F238E27FC236}">
                <a16:creationId xmlns:a16="http://schemas.microsoft.com/office/drawing/2014/main" id="{52B54DC1-096F-5E12-1A63-712858DCEB20}"/>
              </a:ext>
            </a:extLst>
          </p:cNvPr>
          <p:cNvSpPr txBox="1"/>
          <p:nvPr/>
        </p:nvSpPr>
        <p:spPr>
          <a:xfrm>
            <a:off x="380653" y="3923885"/>
            <a:ext cx="1283015" cy="646331"/>
          </a:xfrm>
          <a:prstGeom prst="rect">
            <a:avLst/>
          </a:prstGeom>
          <a:noFill/>
        </p:spPr>
        <p:txBody>
          <a:bodyPr wrap="square" rtlCol="0">
            <a:spAutoFit/>
          </a:bodyPr>
          <a:lstStyle>
            <a:defPPr>
              <a:defRPr lang="en-US"/>
            </a:defPPr>
            <a:lvl1pPr>
              <a:defRPr sz="1200">
                <a:cs typeface="Poppins" panose="00000500000000000000" pitchFamily="2" charset="0"/>
              </a:defRPr>
            </a:lvl1pPr>
          </a:lstStyle>
          <a:p>
            <a:r>
              <a:rPr lang="en-GB"/>
              <a:t>Customer purchasing decisions</a:t>
            </a:r>
          </a:p>
        </p:txBody>
      </p:sp>
      <p:cxnSp>
        <p:nvCxnSpPr>
          <p:cNvPr id="14" name="Straight Connector 13">
            <a:extLst>
              <a:ext uri="{FF2B5EF4-FFF2-40B4-BE49-F238E27FC236}">
                <a16:creationId xmlns:a16="http://schemas.microsoft.com/office/drawing/2014/main" id="{99D641A5-AB62-AC12-935C-20C4270D7219}"/>
              </a:ext>
            </a:extLst>
          </p:cNvPr>
          <p:cNvCxnSpPr>
            <a:cxnSpLocks/>
          </p:cNvCxnSpPr>
          <p:nvPr/>
        </p:nvCxnSpPr>
        <p:spPr>
          <a:xfrm>
            <a:off x="327516" y="3858699"/>
            <a:ext cx="6598578"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D43A793-2651-C3EB-181E-92BBE37FB7D7}"/>
              </a:ext>
            </a:extLst>
          </p:cNvPr>
          <p:cNvSpPr txBox="1"/>
          <p:nvPr/>
        </p:nvSpPr>
        <p:spPr>
          <a:xfrm>
            <a:off x="380682" y="1909960"/>
            <a:ext cx="2926094" cy="338554"/>
          </a:xfrm>
          <a:prstGeom prst="rect">
            <a:avLst/>
          </a:prstGeom>
          <a:noFill/>
        </p:spPr>
        <p:txBody>
          <a:bodyPr wrap="square" rtlCol="0">
            <a:spAutoFit/>
          </a:bodyPr>
          <a:lstStyle/>
          <a:p>
            <a:r>
              <a:rPr lang="en-GB" sz="1600">
                <a:latin typeface="+mj-lt"/>
                <a:cs typeface="Poppins" panose="00000500000000000000" pitchFamily="2" charset="0"/>
              </a:rPr>
              <a:t>Opportunity</a:t>
            </a:r>
          </a:p>
        </p:txBody>
      </p:sp>
      <p:sp>
        <p:nvSpPr>
          <p:cNvPr id="16" name="TextBox 15">
            <a:extLst>
              <a:ext uri="{FF2B5EF4-FFF2-40B4-BE49-F238E27FC236}">
                <a16:creationId xmlns:a16="http://schemas.microsoft.com/office/drawing/2014/main" id="{F9118EEA-A228-50E5-ACCE-450B2825084A}"/>
              </a:ext>
            </a:extLst>
          </p:cNvPr>
          <p:cNvSpPr txBox="1"/>
          <p:nvPr/>
        </p:nvSpPr>
        <p:spPr>
          <a:xfrm>
            <a:off x="327516" y="5240884"/>
            <a:ext cx="1283015" cy="276999"/>
          </a:xfrm>
          <a:prstGeom prst="rect">
            <a:avLst/>
          </a:prstGeom>
          <a:noFill/>
        </p:spPr>
        <p:txBody>
          <a:bodyPr wrap="square" rtlCol="0">
            <a:spAutoFit/>
          </a:bodyPr>
          <a:lstStyle>
            <a:defPPr>
              <a:defRPr lang="en-US"/>
            </a:defPPr>
            <a:lvl1pPr>
              <a:defRPr sz="1200">
                <a:cs typeface="Poppins" panose="00000500000000000000" pitchFamily="2" charset="0"/>
              </a:defRPr>
            </a:lvl1pPr>
          </a:lstStyle>
          <a:p>
            <a:r>
              <a:rPr lang="en-GB"/>
              <a:t>Cost savings</a:t>
            </a:r>
          </a:p>
        </p:txBody>
      </p:sp>
      <p:cxnSp>
        <p:nvCxnSpPr>
          <p:cNvPr id="17" name="Straight Connector 16">
            <a:extLst>
              <a:ext uri="{FF2B5EF4-FFF2-40B4-BE49-F238E27FC236}">
                <a16:creationId xmlns:a16="http://schemas.microsoft.com/office/drawing/2014/main" id="{070AFB4A-5C7C-B252-4561-E4CCDA556E02}"/>
              </a:ext>
            </a:extLst>
          </p:cNvPr>
          <p:cNvCxnSpPr>
            <a:cxnSpLocks/>
          </p:cNvCxnSpPr>
          <p:nvPr/>
        </p:nvCxnSpPr>
        <p:spPr>
          <a:xfrm>
            <a:off x="327516" y="5114474"/>
            <a:ext cx="6598578"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DAAD335-594E-E4B9-F1C6-CEA012AA96B9}"/>
              </a:ext>
            </a:extLst>
          </p:cNvPr>
          <p:cNvSpPr txBox="1"/>
          <p:nvPr/>
        </p:nvSpPr>
        <p:spPr>
          <a:xfrm>
            <a:off x="380654" y="2295205"/>
            <a:ext cx="1283015" cy="461665"/>
          </a:xfrm>
          <a:prstGeom prst="rect">
            <a:avLst/>
          </a:prstGeom>
          <a:noFill/>
        </p:spPr>
        <p:txBody>
          <a:bodyPr wrap="square" rtlCol="0">
            <a:spAutoFit/>
          </a:bodyPr>
          <a:lstStyle>
            <a:defPPr>
              <a:defRPr lang="en-US"/>
            </a:defPPr>
            <a:lvl1pPr>
              <a:defRPr sz="1200">
                <a:cs typeface="Poppins" panose="00000500000000000000" pitchFamily="2" charset="0"/>
              </a:defRPr>
            </a:lvl1pPr>
          </a:lstStyle>
          <a:p>
            <a:r>
              <a:rPr lang="en-GB"/>
              <a:t>New product development</a:t>
            </a:r>
          </a:p>
        </p:txBody>
      </p:sp>
      <p:cxnSp>
        <p:nvCxnSpPr>
          <p:cNvPr id="19" name="Straight Connector 18">
            <a:extLst>
              <a:ext uri="{FF2B5EF4-FFF2-40B4-BE49-F238E27FC236}">
                <a16:creationId xmlns:a16="http://schemas.microsoft.com/office/drawing/2014/main" id="{300E95EA-D9D9-DE72-49AD-DCE625E90927}"/>
              </a:ext>
            </a:extLst>
          </p:cNvPr>
          <p:cNvCxnSpPr>
            <a:cxnSpLocks/>
          </p:cNvCxnSpPr>
          <p:nvPr/>
        </p:nvCxnSpPr>
        <p:spPr>
          <a:xfrm flipV="1">
            <a:off x="1901462" y="1922497"/>
            <a:ext cx="0" cy="427086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B3F24F5A-4087-A9DA-683D-3AE90C634944}"/>
              </a:ext>
            </a:extLst>
          </p:cNvPr>
          <p:cNvSpPr txBox="1"/>
          <p:nvPr/>
        </p:nvSpPr>
        <p:spPr>
          <a:xfrm>
            <a:off x="1950306" y="5227315"/>
            <a:ext cx="1785935" cy="830997"/>
          </a:xfrm>
          <a:prstGeom prst="rect">
            <a:avLst/>
          </a:prstGeom>
          <a:noFill/>
        </p:spPr>
        <p:txBody>
          <a:bodyPr wrap="square" rtlCol="0">
            <a:spAutoFit/>
          </a:bodyPr>
          <a:lstStyle/>
          <a:p>
            <a:r>
              <a:rPr lang="en-GB" sz="1200"/>
              <a:t>Nature-friendly business models often use less resources and reduce input costs</a:t>
            </a:r>
          </a:p>
        </p:txBody>
      </p:sp>
      <p:sp>
        <p:nvSpPr>
          <p:cNvPr id="25" name="TextBox 24">
            <a:extLst>
              <a:ext uri="{FF2B5EF4-FFF2-40B4-BE49-F238E27FC236}">
                <a16:creationId xmlns:a16="http://schemas.microsoft.com/office/drawing/2014/main" id="{CF3D3C19-5923-C24E-A8DD-AE24708B653D}"/>
              </a:ext>
            </a:extLst>
          </p:cNvPr>
          <p:cNvSpPr txBox="1"/>
          <p:nvPr/>
        </p:nvSpPr>
        <p:spPr>
          <a:xfrm>
            <a:off x="2012214" y="2266805"/>
            <a:ext cx="1789591" cy="1200329"/>
          </a:xfrm>
          <a:prstGeom prst="rect">
            <a:avLst/>
          </a:prstGeom>
          <a:noFill/>
        </p:spPr>
        <p:txBody>
          <a:bodyPr wrap="square" rtlCol="0">
            <a:spAutoFit/>
          </a:bodyPr>
          <a:lstStyle/>
          <a:p>
            <a:r>
              <a:rPr lang="en-GB" sz="1200" kern="1200">
                <a:solidFill>
                  <a:schemeClr val="dk1"/>
                </a:solidFill>
                <a:latin typeface="+mn-lt"/>
                <a:ea typeface="+mn-ea"/>
                <a:cs typeface="+mn-cs"/>
              </a:rPr>
              <a:t>New products with lower impacts on nature relative to traditional alternatives are gaining market share</a:t>
            </a:r>
          </a:p>
        </p:txBody>
      </p:sp>
      <p:sp>
        <p:nvSpPr>
          <p:cNvPr id="26" name="TextBox 25">
            <a:extLst>
              <a:ext uri="{FF2B5EF4-FFF2-40B4-BE49-F238E27FC236}">
                <a16:creationId xmlns:a16="http://schemas.microsoft.com/office/drawing/2014/main" id="{7E709259-4B08-68A8-4B57-81FD328B0044}"/>
              </a:ext>
            </a:extLst>
          </p:cNvPr>
          <p:cNvSpPr txBox="1"/>
          <p:nvPr/>
        </p:nvSpPr>
        <p:spPr>
          <a:xfrm>
            <a:off x="2000799" y="1909960"/>
            <a:ext cx="1455306" cy="338554"/>
          </a:xfrm>
          <a:prstGeom prst="rect">
            <a:avLst/>
          </a:prstGeom>
          <a:noFill/>
        </p:spPr>
        <p:txBody>
          <a:bodyPr wrap="square" rtlCol="0">
            <a:spAutoFit/>
          </a:bodyPr>
          <a:lstStyle/>
          <a:p>
            <a:r>
              <a:rPr lang="en-GB" sz="1600">
                <a:latin typeface="+mj-lt"/>
                <a:cs typeface="Poppins" panose="00000500000000000000" pitchFamily="2" charset="0"/>
              </a:rPr>
              <a:t>Description</a:t>
            </a:r>
          </a:p>
        </p:txBody>
      </p:sp>
      <p:cxnSp>
        <p:nvCxnSpPr>
          <p:cNvPr id="27" name="Straight Connector 26">
            <a:extLst>
              <a:ext uri="{FF2B5EF4-FFF2-40B4-BE49-F238E27FC236}">
                <a16:creationId xmlns:a16="http://schemas.microsoft.com/office/drawing/2014/main" id="{399E2D8F-9878-A2D9-E462-DF7846B3BBA6}"/>
              </a:ext>
            </a:extLst>
          </p:cNvPr>
          <p:cNvCxnSpPr>
            <a:cxnSpLocks/>
          </p:cNvCxnSpPr>
          <p:nvPr/>
        </p:nvCxnSpPr>
        <p:spPr>
          <a:xfrm flipV="1">
            <a:off x="3848473" y="1909960"/>
            <a:ext cx="0" cy="4283403"/>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BCB46CC-C361-FDEF-402F-E7B4AD238F50}"/>
              </a:ext>
            </a:extLst>
          </p:cNvPr>
          <p:cNvSpPr txBox="1"/>
          <p:nvPr/>
        </p:nvSpPr>
        <p:spPr>
          <a:xfrm>
            <a:off x="3947604" y="5177912"/>
            <a:ext cx="3070837" cy="830997"/>
          </a:xfrm>
          <a:prstGeom prst="rect">
            <a:avLst/>
          </a:prstGeom>
          <a:noFill/>
        </p:spPr>
        <p:txBody>
          <a:bodyPr wrap="square" rtlCol="0">
            <a:spAutoFit/>
          </a:bodyPr>
          <a:lstStyle/>
          <a:p>
            <a:r>
              <a:rPr lang="en-GB" sz="1200">
                <a:hlinkClick r:id="rId6"/>
              </a:rPr>
              <a:t>Tetra Pak have committed </a:t>
            </a:r>
            <a:r>
              <a:rPr lang="en-GB" sz="1200"/>
              <a:t>to reducing water withdrawal by </a:t>
            </a:r>
            <a:r>
              <a:rPr lang="en-GB" sz="1200" b="1"/>
              <a:t>35% by 2030</a:t>
            </a:r>
            <a:r>
              <a:rPr lang="en-GB" sz="1200"/>
              <a:t>, which will reduce both operational costs and pressure on local water resources</a:t>
            </a:r>
          </a:p>
        </p:txBody>
      </p:sp>
      <p:sp>
        <p:nvSpPr>
          <p:cNvPr id="30" name="TextBox 29">
            <a:extLst>
              <a:ext uri="{FF2B5EF4-FFF2-40B4-BE49-F238E27FC236}">
                <a16:creationId xmlns:a16="http://schemas.microsoft.com/office/drawing/2014/main" id="{A2E49BA8-2EF1-A160-CE9F-16A97FA8C7D4}"/>
              </a:ext>
            </a:extLst>
          </p:cNvPr>
          <p:cNvSpPr txBox="1"/>
          <p:nvPr/>
        </p:nvSpPr>
        <p:spPr>
          <a:xfrm>
            <a:off x="3959225" y="2257504"/>
            <a:ext cx="2900655" cy="1569660"/>
          </a:xfrm>
          <a:prstGeom prst="rect">
            <a:avLst/>
          </a:prstGeom>
          <a:noFill/>
        </p:spPr>
        <p:txBody>
          <a:bodyPr wrap="square" rtlCol="0">
            <a:spAutoFit/>
          </a:bodyPr>
          <a:lstStyle/>
          <a:p>
            <a:r>
              <a:rPr lang="en-US" sz="1200" kern="1200" dirty="0">
                <a:solidFill>
                  <a:schemeClr val="dk1"/>
                </a:solidFill>
                <a:latin typeface="+mn-lt"/>
                <a:ea typeface="+mn-ea"/>
                <a:cs typeface="+mn-cs"/>
              </a:rPr>
              <a:t>Bioplastic is a fast-growing sustainable alternative to traditional plastic packaging. The market size was </a:t>
            </a:r>
            <a:r>
              <a:rPr lang="en-US" sz="1200" kern="1200" dirty="0">
                <a:solidFill>
                  <a:schemeClr val="dk1"/>
                </a:solidFill>
                <a:hlinkClick r:id="rId7"/>
              </a:rPr>
              <a:t>valued </a:t>
            </a:r>
            <a:r>
              <a:rPr lang="en-US" sz="1200" b="1" kern="1200" dirty="0">
                <a:solidFill>
                  <a:schemeClr val="dk1"/>
                </a:solidFill>
                <a:hlinkClick r:id="rId7"/>
              </a:rPr>
              <a:t>at $7.49 </a:t>
            </a:r>
            <a:r>
              <a:rPr lang="en-US" sz="1200" b="1" dirty="0">
                <a:solidFill>
                  <a:schemeClr val="dk1"/>
                </a:solidFill>
                <a:hlinkClick r:id="rId7"/>
              </a:rPr>
              <a:t>billion in 2023 </a:t>
            </a:r>
            <a:r>
              <a:rPr lang="en-US" sz="1200" dirty="0">
                <a:solidFill>
                  <a:schemeClr val="dk1"/>
                </a:solidFill>
                <a:hlinkClick r:id="rId7"/>
              </a:rPr>
              <a:t>and is expected to grow </a:t>
            </a:r>
            <a:r>
              <a:rPr lang="en-US" sz="1200" b="1" dirty="0">
                <a:solidFill>
                  <a:schemeClr val="dk1"/>
                </a:solidFill>
                <a:hlinkClick r:id="rId7"/>
              </a:rPr>
              <a:t>29% by 2032</a:t>
            </a:r>
            <a:r>
              <a:rPr lang="en-US" sz="1200" dirty="0">
                <a:solidFill>
                  <a:schemeClr val="dk1"/>
                </a:solidFill>
              </a:rPr>
              <a:t>. </a:t>
            </a:r>
            <a:r>
              <a:rPr lang="en-US" sz="1200" kern="1200" dirty="0">
                <a:solidFill>
                  <a:schemeClr val="dk1"/>
                </a:solidFill>
                <a:latin typeface="+mn-lt"/>
                <a:ea typeface="+mn-ea"/>
                <a:cs typeface="+mn-cs"/>
                <a:hlinkClick r:id="rId8"/>
              </a:rPr>
              <a:t>Sway</a:t>
            </a:r>
            <a:r>
              <a:rPr lang="en-US" sz="1200" kern="1200" dirty="0">
                <a:solidFill>
                  <a:schemeClr val="dk1"/>
                </a:solidFill>
                <a:latin typeface="+mn-lt"/>
                <a:ea typeface="+mn-ea"/>
                <a:cs typeface="+mn-cs"/>
              </a:rPr>
              <a:t>, a bioplastic manufacturer producing alternatives from seaweed, </a:t>
            </a:r>
            <a:r>
              <a:rPr lang="en-US" sz="1200" kern="1200" dirty="0">
                <a:solidFill>
                  <a:schemeClr val="dk1"/>
                </a:solidFill>
                <a:latin typeface="+mn-lt"/>
                <a:ea typeface="+mn-ea"/>
                <a:cs typeface="+mn-cs"/>
                <a:hlinkClick r:id="rId9"/>
              </a:rPr>
              <a:t>has raised over </a:t>
            </a:r>
            <a:r>
              <a:rPr lang="en-US" sz="1200" b="1" kern="1200" dirty="0">
                <a:solidFill>
                  <a:schemeClr val="dk1"/>
                </a:solidFill>
                <a:latin typeface="+mn-lt"/>
                <a:ea typeface="+mn-ea"/>
                <a:cs typeface="+mn-cs"/>
                <a:hlinkClick r:id="rId9"/>
              </a:rPr>
              <a:t>$14m of funding</a:t>
            </a:r>
            <a:r>
              <a:rPr lang="en-US" sz="1200" b="1" kern="1200" dirty="0">
                <a:solidFill>
                  <a:schemeClr val="dk1"/>
                </a:solidFill>
                <a:latin typeface="+mn-lt"/>
                <a:ea typeface="+mn-ea"/>
                <a:cs typeface="+mn-cs"/>
              </a:rPr>
              <a:t> </a:t>
            </a:r>
            <a:r>
              <a:rPr lang="en-US" sz="1200" kern="1200" dirty="0">
                <a:solidFill>
                  <a:schemeClr val="dk1"/>
                </a:solidFill>
                <a:latin typeface="+mn-lt"/>
                <a:ea typeface="+mn-ea"/>
                <a:cs typeface="+mn-cs"/>
              </a:rPr>
              <a:t>since 2020 </a:t>
            </a:r>
            <a:endParaRPr lang="en-GB" sz="1200" kern="1200" dirty="0">
              <a:solidFill>
                <a:schemeClr val="dk1"/>
              </a:solidFill>
              <a:latin typeface="+mn-lt"/>
              <a:ea typeface="+mn-ea"/>
              <a:cs typeface="+mn-cs"/>
            </a:endParaRPr>
          </a:p>
        </p:txBody>
      </p:sp>
      <p:sp>
        <p:nvSpPr>
          <p:cNvPr id="31" name="TextBox 30">
            <a:extLst>
              <a:ext uri="{FF2B5EF4-FFF2-40B4-BE49-F238E27FC236}">
                <a16:creationId xmlns:a16="http://schemas.microsoft.com/office/drawing/2014/main" id="{F68556B1-0048-6609-996D-506938C71E89}"/>
              </a:ext>
            </a:extLst>
          </p:cNvPr>
          <p:cNvSpPr txBox="1"/>
          <p:nvPr/>
        </p:nvSpPr>
        <p:spPr>
          <a:xfrm>
            <a:off x="3917897" y="1909960"/>
            <a:ext cx="2831156" cy="338554"/>
          </a:xfrm>
          <a:prstGeom prst="rect">
            <a:avLst/>
          </a:prstGeom>
          <a:noFill/>
        </p:spPr>
        <p:txBody>
          <a:bodyPr wrap="square" rtlCol="0">
            <a:spAutoFit/>
          </a:bodyPr>
          <a:lstStyle/>
          <a:p>
            <a:r>
              <a:rPr lang="en-GB" sz="1600">
                <a:latin typeface="+mj-lt"/>
                <a:cs typeface="Poppins" panose="00000500000000000000" pitchFamily="2" charset="0"/>
              </a:rPr>
              <a:t>Company example</a:t>
            </a:r>
          </a:p>
        </p:txBody>
      </p:sp>
      <p:sp>
        <p:nvSpPr>
          <p:cNvPr id="11" name="TextBox 10">
            <a:extLst>
              <a:ext uri="{FF2B5EF4-FFF2-40B4-BE49-F238E27FC236}">
                <a16:creationId xmlns:a16="http://schemas.microsoft.com/office/drawing/2014/main" id="{914175A5-362E-9626-F15F-F628EA0C01CB}"/>
              </a:ext>
            </a:extLst>
          </p:cNvPr>
          <p:cNvSpPr txBox="1"/>
          <p:nvPr/>
        </p:nvSpPr>
        <p:spPr>
          <a:xfrm>
            <a:off x="5956300" y="6537987"/>
            <a:ext cx="6096000" cy="215444"/>
          </a:xfrm>
          <a:prstGeom prst="rect">
            <a:avLst/>
          </a:prstGeom>
          <a:noFill/>
        </p:spPr>
        <p:txBody>
          <a:bodyPr wrap="square">
            <a:spAutoFit/>
          </a:bodyPr>
          <a:lstStyle/>
          <a:p>
            <a:pPr algn="r"/>
            <a:r>
              <a:rPr lang="en-US" sz="800" i="1"/>
              <a:t>Source: </a:t>
            </a:r>
            <a:r>
              <a:rPr lang="en-US" sz="800" i="1">
                <a:hlinkClick r:id="rId10"/>
              </a:rPr>
              <a:t>WEF report on the future of nature and business</a:t>
            </a:r>
            <a:endParaRPr lang="en-GB" sz="800" i="1"/>
          </a:p>
        </p:txBody>
      </p:sp>
      <p:cxnSp>
        <p:nvCxnSpPr>
          <p:cNvPr id="32" name="Straight Connector 31">
            <a:extLst>
              <a:ext uri="{FF2B5EF4-FFF2-40B4-BE49-F238E27FC236}">
                <a16:creationId xmlns:a16="http://schemas.microsoft.com/office/drawing/2014/main" id="{FFDA0376-8569-864A-A704-9388E451015F}"/>
              </a:ext>
            </a:extLst>
          </p:cNvPr>
          <p:cNvCxnSpPr>
            <a:cxnSpLocks/>
          </p:cNvCxnSpPr>
          <p:nvPr/>
        </p:nvCxnSpPr>
        <p:spPr>
          <a:xfrm flipH="1">
            <a:off x="6096000" y="6512587"/>
            <a:ext cx="5869900" cy="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15F552E1-E8C3-6AFC-58ED-5662EF758F22}"/>
              </a:ext>
            </a:extLst>
          </p:cNvPr>
          <p:cNvSpPr txBox="1"/>
          <p:nvPr/>
        </p:nvSpPr>
        <p:spPr>
          <a:xfrm>
            <a:off x="1994129" y="3923885"/>
            <a:ext cx="1785935" cy="1015663"/>
          </a:xfrm>
          <a:prstGeom prst="rect">
            <a:avLst/>
          </a:prstGeom>
          <a:noFill/>
        </p:spPr>
        <p:txBody>
          <a:bodyPr wrap="square" rtlCol="0">
            <a:spAutoFit/>
          </a:bodyPr>
          <a:lstStyle/>
          <a:p>
            <a:r>
              <a:rPr lang="en-GB" sz="1200"/>
              <a:t>Consumers are increasingly integrating a company’s nature impacts into their purchase decisions</a:t>
            </a:r>
          </a:p>
        </p:txBody>
      </p:sp>
      <p:sp>
        <p:nvSpPr>
          <p:cNvPr id="23" name="TextBox 22">
            <a:extLst>
              <a:ext uri="{FF2B5EF4-FFF2-40B4-BE49-F238E27FC236}">
                <a16:creationId xmlns:a16="http://schemas.microsoft.com/office/drawing/2014/main" id="{17DFC67C-3F79-FA74-EA34-FCE5ECC20C60}"/>
              </a:ext>
            </a:extLst>
          </p:cNvPr>
          <p:cNvSpPr txBox="1"/>
          <p:nvPr/>
        </p:nvSpPr>
        <p:spPr>
          <a:xfrm>
            <a:off x="3947604" y="3975584"/>
            <a:ext cx="2900655" cy="1015663"/>
          </a:xfrm>
          <a:prstGeom prst="rect">
            <a:avLst/>
          </a:prstGeom>
          <a:noFill/>
        </p:spPr>
        <p:txBody>
          <a:bodyPr wrap="square" rtlCol="0">
            <a:spAutoFit/>
          </a:bodyPr>
          <a:lstStyle/>
          <a:p>
            <a:r>
              <a:rPr lang="en-US" sz="1200" kern="1200" dirty="0">
                <a:solidFill>
                  <a:schemeClr val="dk1"/>
                </a:solidFill>
                <a:hlinkClick r:id="rId11"/>
              </a:rPr>
              <a:t>Nestlé’s respons</a:t>
            </a:r>
            <a:r>
              <a:rPr lang="en-US" sz="1200" dirty="0">
                <a:solidFill>
                  <a:schemeClr val="dk1"/>
                </a:solidFill>
                <a:hlinkClick r:id="rId11"/>
              </a:rPr>
              <a:t>e </a:t>
            </a:r>
            <a:r>
              <a:rPr lang="en-US" sz="1200" dirty="0">
                <a:solidFill>
                  <a:schemeClr val="dk1"/>
                </a:solidFill>
              </a:rPr>
              <a:t>to </a:t>
            </a:r>
            <a:r>
              <a:rPr lang="en-US" sz="1200" dirty="0">
                <a:solidFill>
                  <a:schemeClr val="dk1"/>
                </a:solidFill>
                <a:hlinkClick r:id="rId12"/>
              </a:rPr>
              <a:t>Greenpeace’s 2018 palm oil campaign</a:t>
            </a:r>
            <a:r>
              <a:rPr lang="en-US" sz="1200" dirty="0">
                <a:solidFill>
                  <a:schemeClr val="dk1"/>
                </a:solidFill>
              </a:rPr>
              <a:t> was to </a:t>
            </a:r>
            <a:r>
              <a:rPr lang="en-US" sz="1200" b="1" dirty="0">
                <a:solidFill>
                  <a:schemeClr val="dk1"/>
                </a:solidFill>
              </a:rPr>
              <a:t>move beyond competitor pledges </a:t>
            </a:r>
            <a:r>
              <a:rPr lang="en-US" sz="1200" dirty="0">
                <a:solidFill>
                  <a:schemeClr val="dk1"/>
                </a:solidFill>
              </a:rPr>
              <a:t>and commit to </a:t>
            </a:r>
            <a:r>
              <a:rPr lang="en-US" sz="1200" dirty="0">
                <a:solidFill>
                  <a:schemeClr val="dk1"/>
                </a:solidFill>
                <a:hlinkClick r:id="rId13"/>
              </a:rPr>
              <a:t>removing deforestation from their entire value chain</a:t>
            </a:r>
            <a:endParaRPr lang="en-GB" sz="1200" b="1" kern="1200" dirty="0">
              <a:solidFill>
                <a:schemeClr val="dk1"/>
              </a:solidFill>
              <a:latin typeface="+mn-lt"/>
              <a:ea typeface="+mn-ea"/>
              <a:cs typeface="+mn-cs"/>
            </a:endParaRPr>
          </a:p>
        </p:txBody>
      </p:sp>
      <p:cxnSp>
        <p:nvCxnSpPr>
          <p:cNvPr id="20" name="Straight Connector 19">
            <a:extLst>
              <a:ext uri="{FF2B5EF4-FFF2-40B4-BE49-F238E27FC236}">
                <a16:creationId xmlns:a16="http://schemas.microsoft.com/office/drawing/2014/main" id="{941B3DB0-F1DC-C70E-B6D9-C74F0AFD166A}"/>
              </a:ext>
            </a:extLst>
          </p:cNvPr>
          <p:cNvCxnSpPr>
            <a:cxnSpLocks/>
          </p:cNvCxnSpPr>
          <p:nvPr/>
        </p:nvCxnSpPr>
        <p:spPr>
          <a:xfrm>
            <a:off x="327516" y="2239676"/>
            <a:ext cx="6598578"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358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B493-D326-3DCA-3172-1B45FE901C91}"/>
              </a:ext>
            </a:extLst>
          </p:cNvPr>
          <p:cNvSpPr>
            <a:spLocks noGrp="1"/>
          </p:cNvSpPr>
          <p:nvPr>
            <p:ph type="title"/>
          </p:nvPr>
        </p:nvSpPr>
        <p:spPr>
          <a:xfrm>
            <a:off x="503270" y="204104"/>
            <a:ext cx="11362899" cy="697575"/>
          </a:xfrm>
        </p:spPr>
        <p:txBody>
          <a:bodyPr>
            <a:noAutofit/>
          </a:bodyPr>
          <a:lstStyle/>
          <a:p>
            <a:r>
              <a:rPr lang="en-GB" sz="2800"/>
              <a:t>New products are emerging to finance the transition</a:t>
            </a:r>
          </a:p>
        </p:txBody>
      </p:sp>
      <p:pic>
        <p:nvPicPr>
          <p:cNvPr id="21" name="Picture 20">
            <a:extLst>
              <a:ext uri="{FF2B5EF4-FFF2-40B4-BE49-F238E27FC236}">
                <a16:creationId xmlns:a16="http://schemas.microsoft.com/office/drawing/2014/main" id="{B74B53C0-86E8-7383-D846-453C5481E295}"/>
              </a:ext>
            </a:extLst>
          </p:cNvPr>
          <p:cNvPicPr>
            <a:picLocks noChangeAspect="1"/>
          </p:cNvPicPr>
          <p:nvPr/>
        </p:nvPicPr>
        <p:blipFill>
          <a:blip r:embed="rId3"/>
          <a:stretch>
            <a:fillRect/>
          </a:stretch>
        </p:blipFill>
        <p:spPr>
          <a:xfrm>
            <a:off x="11360518" y="101801"/>
            <a:ext cx="688908" cy="688908"/>
          </a:xfrm>
          <a:prstGeom prst="rect">
            <a:avLst/>
          </a:prstGeom>
        </p:spPr>
      </p:pic>
      <p:sp>
        <p:nvSpPr>
          <p:cNvPr id="9" name="TextBox 8">
            <a:extLst>
              <a:ext uri="{FF2B5EF4-FFF2-40B4-BE49-F238E27FC236}">
                <a16:creationId xmlns:a16="http://schemas.microsoft.com/office/drawing/2014/main" id="{67BDA50C-5832-3D5E-A46A-CE3E9863E192}"/>
              </a:ext>
            </a:extLst>
          </p:cNvPr>
          <p:cNvSpPr txBox="1"/>
          <p:nvPr/>
        </p:nvSpPr>
        <p:spPr>
          <a:xfrm>
            <a:off x="6975751" y="740785"/>
            <a:ext cx="2606399" cy="584775"/>
          </a:xfrm>
          <a:prstGeom prst="rect">
            <a:avLst/>
          </a:prstGeom>
          <a:solidFill>
            <a:schemeClr val="bg1"/>
          </a:solidFill>
          <a:ln>
            <a:noFill/>
          </a:ln>
        </p:spPr>
        <p:txBody>
          <a:bodyPr wrap="square" rtlCol="0">
            <a:spAutoFit/>
          </a:bodyPr>
          <a:lstStyle/>
          <a:p>
            <a:pPr marL="0" marR="0" lvl="0" indent="0" defTabSz="914400" rtl="0" eaLnBrk="1" fontAlgn="auto" latinLnBrk="0" hangingPunct="1">
              <a:spcBef>
                <a:spcPts val="0"/>
              </a:spcBef>
              <a:spcAft>
                <a:spcPts val="0"/>
              </a:spcAft>
              <a:buClrTx/>
              <a:buSzTx/>
              <a:buFontTx/>
              <a:buNone/>
              <a:tabLst/>
              <a:defRPr/>
            </a:pPr>
            <a:r>
              <a:rPr lang="en-US" sz="1600" dirty="0">
                <a:latin typeface="+mj-lt"/>
                <a:cs typeface="Arial" panose="020B0604020202020204" pitchFamily="34" charset="0"/>
              </a:rPr>
              <a:t>Financing conservation and restoration of nature</a:t>
            </a:r>
            <a:endParaRPr kumimoji="0" lang="en-US" sz="1600" u="none" strike="noStrike" kern="1200" cap="none" spc="0" normalizeH="0" baseline="0" noProof="0" dirty="0">
              <a:ln>
                <a:noFill/>
              </a:ln>
              <a:effectLst/>
              <a:uLnTx/>
              <a:uFillTx/>
              <a:latin typeface="+mj-lt"/>
              <a:cs typeface="Arial" panose="020B0604020202020204" pitchFamily="34" charset="0"/>
            </a:endParaRPr>
          </a:p>
        </p:txBody>
      </p:sp>
      <p:cxnSp>
        <p:nvCxnSpPr>
          <p:cNvPr id="10" name="Straight Connector 9">
            <a:extLst>
              <a:ext uri="{FF2B5EF4-FFF2-40B4-BE49-F238E27FC236}">
                <a16:creationId xmlns:a16="http://schemas.microsoft.com/office/drawing/2014/main" id="{28FBD8E7-FD96-52B8-A2B0-33C5F618BFAE}"/>
              </a:ext>
            </a:extLst>
          </p:cNvPr>
          <p:cNvCxnSpPr>
            <a:cxnSpLocks/>
          </p:cNvCxnSpPr>
          <p:nvPr/>
        </p:nvCxnSpPr>
        <p:spPr>
          <a:xfrm>
            <a:off x="6334453" y="1345284"/>
            <a:ext cx="507445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57B9DC8C-FE03-C9BC-08B3-E982F3DBB533}"/>
              </a:ext>
            </a:extLst>
          </p:cNvPr>
          <p:cNvSpPr/>
          <p:nvPr/>
        </p:nvSpPr>
        <p:spPr>
          <a:xfrm>
            <a:off x="8898407" y="1498626"/>
            <a:ext cx="2510499" cy="2360951"/>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A454B37-1496-929B-B28A-25EE6E878725}"/>
              </a:ext>
            </a:extLst>
          </p:cNvPr>
          <p:cNvSpPr txBox="1"/>
          <p:nvPr/>
        </p:nvSpPr>
        <p:spPr>
          <a:xfrm>
            <a:off x="9056517" y="2367651"/>
            <a:ext cx="2229293" cy="1384995"/>
          </a:xfrm>
          <a:prstGeom prst="rect">
            <a:avLst/>
          </a:prstGeom>
          <a:noFill/>
        </p:spPr>
        <p:txBody>
          <a:bodyPr wrap="square" rtlCol="0">
            <a:spAutoFit/>
          </a:bodyPr>
          <a:lstStyle/>
          <a:p>
            <a:r>
              <a:rPr lang="en-GB" sz="1200" dirty="0">
                <a:cs typeface="Arial" panose="020B0604020202020204" pitchFamily="34" charset="0"/>
                <a:hlinkClick r:id="rId4"/>
              </a:rPr>
              <a:t>Bank of America </a:t>
            </a:r>
            <a:r>
              <a:rPr lang="en-GB" sz="1200" dirty="0">
                <a:cs typeface="Arial" panose="020B0604020202020204" pitchFamily="34" charset="0"/>
              </a:rPr>
              <a:t>issued a </a:t>
            </a:r>
            <a:r>
              <a:rPr lang="en-GB" sz="1200" b="1" dirty="0">
                <a:cs typeface="Arial" panose="020B0604020202020204" pitchFamily="34" charset="0"/>
              </a:rPr>
              <a:t>$500mn deal </a:t>
            </a:r>
            <a:r>
              <a:rPr lang="en-GB" sz="1200" dirty="0">
                <a:cs typeface="Arial" panose="020B0604020202020204" pitchFamily="34" charset="0"/>
              </a:rPr>
              <a:t>that </a:t>
            </a:r>
            <a:r>
              <a:rPr lang="en-GB" sz="1200" b="1" dirty="0">
                <a:cs typeface="Arial" panose="020B0604020202020204" pitchFamily="34" charset="0"/>
              </a:rPr>
              <a:t>lowers Gabon’s national debt interest rate and extends repayment times </a:t>
            </a:r>
            <a:r>
              <a:rPr lang="en-GB" sz="1200" dirty="0">
                <a:cs typeface="Arial" panose="020B0604020202020204" pitchFamily="34" charset="0"/>
              </a:rPr>
              <a:t>to unlock spending on </a:t>
            </a:r>
            <a:r>
              <a:rPr lang="en-GB" sz="1200" b="1" dirty="0">
                <a:cs typeface="Arial" panose="020B0604020202020204" pitchFamily="34" charset="0"/>
              </a:rPr>
              <a:t>marine conservation</a:t>
            </a:r>
            <a:endParaRPr lang="en-GB" sz="1200" dirty="0">
              <a:cs typeface="Arial" panose="020B0604020202020204" pitchFamily="34" charset="0"/>
            </a:endParaRPr>
          </a:p>
        </p:txBody>
      </p:sp>
      <p:sp>
        <p:nvSpPr>
          <p:cNvPr id="15" name="TextBox 14">
            <a:extLst>
              <a:ext uri="{FF2B5EF4-FFF2-40B4-BE49-F238E27FC236}">
                <a16:creationId xmlns:a16="http://schemas.microsoft.com/office/drawing/2014/main" id="{07AC716D-C29B-98C8-6219-619F6B157FF7}"/>
              </a:ext>
            </a:extLst>
          </p:cNvPr>
          <p:cNvSpPr txBox="1"/>
          <p:nvPr/>
        </p:nvSpPr>
        <p:spPr>
          <a:xfrm>
            <a:off x="1482878" y="774631"/>
            <a:ext cx="2927197" cy="584775"/>
          </a:xfrm>
          <a:prstGeom prst="rect">
            <a:avLst/>
          </a:prstGeom>
          <a:solidFill>
            <a:schemeClr val="bg1"/>
          </a:solidFill>
          <a:ln>
            <a:noFill/>
          </a:ln>
        </p:spPr>
        <p:txBody>
          <a:bodyPr wrap="square" rtlCol="0">
            <a:spAutoFit/>
          </a:bodyPr>
          <a:lstStyle/>
          <a:p>
            <a:pPr marL="0" marR="0" lvl="0" indent="0" defTabSz="914400" rtl="0" eaLnBrk="1" fontAlgn="auto" latinLnBrk="0" hangingPunct="1">
              <a:spcBef>
                <a:spcPts val="0"/>
              </a:spcBef>
              <a:spcAft>
                <a:spcPts val="0"/>
              </a:spcAft>
              <a:buClrTx/>
              <a:buSzTx/>
              <a:buFontTx/>
              <a:buNone/>
              <a:tabLst/>
              <a:defRPr/>
            </a:pPr>
            <a:r>
              <a:rPr kumimoji="0" lang="en-US" sz="1600" u="none" strike="noStrike" kern="1200" cap="none" spc="0" normalizeH="0" baseline="0" noProof="0" dirty="0">
                <a:ln>
                  <a:noFill/>
                </a:ln>
                <a:effectLst/>
                <a:uLnTx/>
                <a:uFillTx/>
                <a:latin typeface="+mj-lt"/>
                <a:cs typeface="Arial" panose="020B0604020202020204" pitchFamily="34" charset="0"/>
              </a:rPr>
              <a:t>Financing avoidance and reduction of nature harms</a:t>
            </a:r>
          </a:p>
        </p:txBody>
      </p:sp>
      <p:cxnSp>
        <p:nvCxnSpPr>
          <p:cNvPr id="16" name="Straight Connector 15">
            <a:extLst>
              <a:ext uri="{FF2B5EF4-FFF2-40B4-BE49-F238E27FC236}">
                <a16:creationId xmlns:a16="http://schemas.microsoft.com/office/drawing/2014/main" id="{7FDB0FCF-ED75-E5B2-B0BF-E64BAB2CD53B}"/>
              </a:ext>
            </a:extLst>
          </p:cNvPr>
          <p:cNvCxnSpPr>
            <a:cxnSpLocks/>
          </p:cNvCxnSpPr>
          <p:nvPr/>
        </p:nvCxnSpPr>
        <p:spPr>
          <a:xfrm>
            <a:off x="775354" y="1345284"/>
            <a:ext cx="507445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507AA623-09FC-E4BF-1699-39DDE361A721}"/>
              </a:ext>
            </a:extLst>
          </p:cNvPr>
          <p:cNvSpPr/>
          <p:nvPr/>
        </p:nvSpPr>
        <p:spPr>
          <a:xfrm>
            <a:off x="8898407" y="3946904"/>
            <a:ext cx="2510499" cy="229711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CF9E7E9D-2489-4879-09BF-3C378848D174}"/>
              </a:ext>
            </a:extLst>
          </p:cNvPr>
          <p:cNvSpPr txBox="1"/>
          <p:nvPr/>
        </p:nvSpPr>
        <p:spPr>
          <a:xfrm>
            <a:off x="8956428" y="4571964"/>
            <a:ext cx="2356493" cy="1569660"/>
          </a:xfrm>
          <a:prstGeom prst="rect">
            <a:avLst/>
          </a:prstGeom>
          <a:noFill/>
        </p:spPr>
        <p:txBody>
          <a:bodyPr wrap="square" rtlCol="0">
            <a:spAutoFit/>
          </a:bodyPr>
          <a:lstStyle/>
          <a:p>
            <a:r>
              <a:rPr lang="en-GB" sz="1200" dirty="0">
                <a:cs typeface="Arial" panose="020B0604020202020204" pitchFamily="34" charset="0"/>
                <a:hlinkClick r:id="rId5"/>
              </a:rPr>
              <a:t>Federated Hermes have partnered with Finance Earth </a:t>
            </a:r>
            <a:r>
              <a:rPr lang="en-GB" sz="1200" dirty="0">
                <a:cs typeface="Arial" panose="020B0604020202020204" pitchFamily="34" charset="0"/>
              </a:rPr>
              <a:t>to launch a </a:t>
            </a:r>
            <a:r>
              <a:rPr lang="en-GB" sz="1200" b="1" dirty="0">
                <a:cs typeface="Arial" panose="020B0604020202020204" pitchFamily="34" charset="0"/>
              </a:rPr>
              <a:t>fund that accelerates recovery of nature in the UK </a:t>
            </a:r>
            <a:r>
              <a:rPr lang="en-GB" sz="1200" dirty="0">
                <a:cs typeface="Arial" panose="020B0604020202020204" pitchFamily="34" charset="0"/>
              </a:rPr>
              <a:t>helping deliver against the UK’s nature targets such as protecting 30% of land by 2030</a:t>
            </a:r>
          </a:p>
        </p:txBody>
      </p:sp>
      <p:grpSp>
        <p:nvGrpSpPr>
          <p:cNvPr id="106" name="Group 105">
            <a:extLst>
              <a:ext uri="{FF2B5EF4-FFF2-40B4-BE49-F238E27FC236}">
                <a16:creationId xmlns:a16="http://schemas.microsoft.com/office/drawing/2014/main" id="{EEA3577A-8479-6921-B416-8BA236CBF0AA}"/>
              </a:ext>
            </a:extLst>
          </p:cNvPr>
          <p:cNvGrpSpPr/>
          <p:nvPr/>
        </p:nvGrpSpPr>
        <p:grpSpPr>
          <a:xfrm>
            <a:off x="827352" y="3976973"/>
            <a:ext cx="2510499" cy="2297110"/>
            <a:chOff x="6273221" y="3946904"/>
            <a:chExt cx="2510499" cy="2297110"/>
          </a:xfrm>
        </p:grpSpPr>
        <p:sp>
          <p:nvSpPr>
            <p:cNvPr id="23" name="Rectangle 22">
              <a:extLst>
                <a:ext uri="{FF2B5EF4-FFF2-40B4-BE49-F238E27FC236}">
                  <a16:creationId xmlns:a16="http://schemas.microsoft.com/office/drawing/2014/main" id="{859FFB7A-CBF2-BC93-8D46-CC11AF047127}"/>
                </a:ext>
              </a:extLst>
            </p:cNvPr>
            <p:cNvSpPr/>
            <p:nvPr/>
          </p:nvSpPr>
          <p:spPr>
            <a:xfrm>
              <a:off x="6273221" y="3946904"/>
              <a:ext cx="2510499" cy="229711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EDCC58EE-A28B-E454-0462-CB07BE9FB4DD}"/>
                </a:ext>
              </a:extLst>
            </p:cNvPr>
            <p:cNvSpPr txBox="1"/>
            <p:nvPr/>
          </p:nvSpPr>
          <p:spPr>
            <a:xfrm>
              <a:off x="6348972" y="4571964"/>
              <a:ext cx="2358995" cy="1569660"/>
            </a:xfrm>
            <a:prstGeom prst="rect">
              <a:avLst/>
            </a:prstGeom>
            <a:noFill/>
          </p:spPr>
          <p:txBody>
            <a:bodyPr wrap="square" rtlCol="0">
              <a:spAutoFit/>
            </a:bodyPr>
            <a:lstStyle/>
            <a:p>
              <a:r>
                <a:rPr lang="en-GB" sz="1200" dirty="0">
                  <a:cs typeface="Arial" panose="020B0604020202020204" pitchFamily="34" charset="0"/>
                  <a:hlinkClick r:id="rId6"/>
                </a:rPr>
                <a:t>Barclays issued a loan to Cairn Homes </a:t>
              </a:r>
              <a:r>
                <a:rPr lang="en-GB" sz="1200" dirty="0">
                  <a:cs typeface="Arial" panose="020B0604020202020204" pitchFamily="34" charset="0"/>
                </a:rPr>
                <a:t>with </a:t>
              </a:r>
              <a:r>
                <a:rPr lang="en-GB" sz="1200" b="1" dirty="0">
                  <a:cs typeface="Arial" panose="020B0604020202020204" pitchFamily="34" charset="0"/>
                </a:rPr>
                <a:t>terms of finance linked to performance against the UK’s Biodiversity Net Gain (BNG) metric </a:t>
              </a:r>
              <a:r>
                <a:rPr lang="en-GB" sz="1200" dirty="0">
                  <a:cs typeface="Arial" panose="020B0604020202020204" pitchFamily="34" charset="0"/>
                </a:rPr>
                <a:t>alongside reduction in scopes 1-3 emissions and employment of young people</a:t>
              </a:r>
            </a:p>
          </p:txBody>
        </p:sp>
        <p:pic>
          <p:nvPicPr>
            <p:cNvPr id="29" name="Picture 4" descr="Barclays Logo and symbol, meaning, history, PNG, brand">
              <a:extLst>
                <a:ext uri="{FF2B5EF4-FFF2-40B4-BE49-F238E27FC236}">
                  <a16:creationId xmlns:a16="http://schemas.microsoft.com/office/drawing/2014/main" id="{DE7FE411-3867-16A8-7696-5DCB642CC9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4323" y="4041116"/>
              <a:ext cx="641497" cy="360843"/>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ectangle 31">
            <a:extLst>
              <a:ext uri="{FF2B5EF4-FFF2-40B4-BE49-F238E27FC236}">
                <a16:creationId xmlns:a16="http://schemas.microsoft.com/office/drawing/2014/main" id="{5B301DFB-D26A-89FC-3F85-810308D32113}"/>
              </a:ext>
            </a:extLst>
          </p:cNvPr>
          <p:cNvSpPr/>
          <p:nvPr/>
        </p:nvSpPr>
        <p:spPr>
          <a:xfrm>
            <a:off x="3434015" y="3976973"/>
            <a:ext cx="2510499" cy="2267042"/>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484D5ACC-E241-B789-1842-A8117A00599C}"/>
              </a:ext>
            </a:extLst>
          </p:cNvPr>
          <p:cNvSpPr txBox="1"/>
          <p:nvPr/>
        </p:nvSpPr>
        <p:spPr>
          <a:xfrm>
            <a:off x="3476344" y="4602866"/>
            <a:ext cx="2373463" cy="1569660"/>
          </a:xfrm>
          <a:prstGeom prst="rect">
            <a:avLst/>
          </a:prstGeom>
          <a:noFill/>
        </p:spPr>
        <p:txBody>
          <a:bodyPr wrap="square" rtlCol="0">
            <a:spAutoFit/>
          </a:bodyPr>
          <a:lstStyle/>
          <a:p>
            <a:r>
              <a:rPr lang="en-GB" sz="1200" dirty="0">
                <a:cs typeface="Arial" panose="020B0604020202020204" pitchFamily="34" charset="0"/>
                <a:hlinkClick r:id="rId8"/>
              </a:rPr>
              <a:t>Tesco suppliers </a:t>
            </a:r>
            <a:r>
              <a:rPr lang="en-GB" sz="1200" dirty="0">
                <a:cs typeface="Arial" panose="020B0604020202020204" pitchFamily="34" charset="0"/>
              </a:rPr>
              <a:t>are </a:t>
            </a:r>
            <a:r>
              <a:rPr lang="en-GB" sz="1200" b="1" dirty="0">
                <a:cs typeface="Arial" panose="020B0604020202020204" pitchFamily="34" charset="0"/>
              </a:rPr>
              <a:t>offered  preferential financing rates from Santander </a:t>
            </a:r>
            <a:r>
              <a:rPr lang="en-GB" sz="1200" dirty="0">
                <a:cs typeface="Arial" panose="020B0604020202020204" pitchFamily="34" charset="0"/>
              </a:rPr>
              <a:t>when investing into changes such as </a:t>
            </a:r>
            <a:r>
              <a:rPr lang="en-GB" sz="1200" b="1" dirty="0">
                <a:cs typeface="Arial" panose="020B0604020202020204" pitchFamily="34" charset="0"/>
              </a:rPr>
              <a:t>adoption of regenerative farming practices</a:t>
            </a:r>
            <a:r>
              <a:rPr lang="en-GB" sz="1200" dirty="0">
                <a:cs typeface="Arial" panose="020B0604020202020204" pitchFamily="34" charset="0"/>
              </a:rPr>
              <a:t> that support the achievement of Tesco’s scope 3 emission targets</a:t>
            </a:r>
          </a:p>
        </p:txBody>
      </p:sp>
      <p:grpSp>
        <p:nvGrpSpPr>
          <p:cNvPr id="34" name="Group 33">
            <a:extLst>
              <a:ext uri="{FF2B5EF4-FFF2-40B4-BE49-F238E27FC236}">
                <a16:creationId xmlns:a16="http://schemas.microsoft.com/office/drawing/2014/main" id="{27FE61F7-62CF-56DB-5A28-B71228A7A41E}"/>
              </a:ext>
            </a:extLst>
          </p:cNvPr>
          <p:cNvGrpSpPr/>
          <p:nvPr/>
        </p:nvGrpSpPr>
        <p:grpSpPr>
          <a:xfrm>
            <a:off x="6273221" y="1498626"/>
            <a:ext cx="2510499" cy="2360951"/>
            <a:chOff x="709697" y="2429314"/>
            <a:chExt cx="2510499" cy="2360951"/>
          </a:xfrm>
          <a:solidFill>
            <a:schemeClr val="bg1">
              <a:lumMod val="95000"/>
            </a:schemeClr>
          </a:solidFill>
        </p:grpSpPr>
        <p:sp>
          <p:nvSpPr>
            <p:cNvPr id="35" name="Rectangle 34">
              <a:extLst>
                <a:ext uri="{FF2B5EF4-FFF2-40B4-BE49-F238E27FC236}">
                  <a16:creationId xmlns:a16="http://schemas.microsoft.com/office/drawing/2014/main" id="{74C1904A-347C-450B-FA1F-D7DA7374487F}"/>
                </a:ext>
              </a:extLst>
            </p:cNvPr>
            <p:cNvSpPr/>
            <p:nvPr/>
          </p:nvSpPr>
          <p:spPr>
            <a:xfrm>
              <a:off x="709697" y="2429314"/>
              <a:ext cx="2510499" cy="236095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54867614-6C80-5BD5-C5A1-1295B745E68D}"/>
                </a:ext>
              </a:extLst>
            </p:cNvPr>
            <p:cNvSpPr txBox="1"/>
            <p:nvPr/>
          </p:nvSpPr>
          <p:spPr>
            <a:xfrm>
              <a:off x="827421" y="2637061"/>
              <a:ext cx="2241270" cy="1938992"/>
            </a:xfrm>
            <a:prstGeom prst="rect">
              <a:avLst/>
            </a:prstGeom>
            <a:grpFill/>
          </p:spPr>
          <p:txBody>
            <a:bodyPr wrap="square">
              <a:spAutoFit/>
            </a:bodyPr>
            <a:lstStyle/>
            <a:p>
              <a:pPr marL="285750" indent="-285750">
                <a:buFont typeface="Arial" panose="020B0604020202020204" pitchFamily="34" charset="0"/>
                <a:buChar char="•"/>
              </a:pPr>
              <a:r>
                <a:rPr lang="en-GB" sz="1200" dirty="0">
                  <a:cs typeface="Arial" panose="020B0604020202020204" pitchFamily="34" charset="0"/>
                </a:rPr>
                <a:t>Reforestation and afforestation</a:t>
              </a:r>
            </a:p>
            <a:p>
              <a:pPr marL="285750" indent="-285750">
                <a:buFont typeface="Arial" panose="020B0604020202020204" pitchFamily="34" charset="0"/>
                <a:buChar char="•"/>
              </a:pPr>
              <a:r>
                <a:rPr lang="en-GB" sz="1200" dirty="0">
                  <a:cs typeface="Arial" panose="020B0604020202020204" pitchFamily="34" charset="0"/>
                </a:rPr>
                <a:t>Protection, conservation and rewilding</a:t>
              </a:r>
            </a:p>
            <a:p>
              <a:pPr marL="285750" indent="-285750">
                <a:buFont typeface="Arial" panose="020B0604020202020204" pitchFamily="34" charset="0"/>
                <a:buChar char="•"/>
              </a:pPr>
              <a:r>
                <a:rPr lang="en-GB" sz="1200" dirty="0">
                  <a:cs typeface="Arial" panose="020B0604020202020204" pitchFamily="34" charset="0"/>
                </a:rPr>
                <a:t>Peatland and wetland restoration</a:t>
              </a:r>
            </a:p>
            <a:p>
              <a:pPr marL="285750" indent="-285750">
                <a:buFont typeface="Arial" panose="020B0604020202020204" pitchFamily="34" charset="0"/>
                <a:buChar char="•"/>
              </a:pPr>
              <a:r>
                <a:rPr lang="en-GB" sz="1200" dirty="0">
                  <a:cs typeface="Arial" panose="020B0604020202020204" pitchFamily="34" charset="0"/>
                </a:rPr>
                <a:t>Marine and freshwater conservation</a:t>
              </a:r>
            </a:p>
            <a:p>
              <a:pPr marL="285750" indent="-285750">
                <a:buFont typeface="Arial" panose="020B0604020202020204" pitchFamily="34" charset="0"/>
                <a:buChar char="•"/>
              </a:pPr>
              <a:r>
                <a:rPr lang="en-GB" sz="1200" dirty="0">
                  <a:cs typeface="Arial" panose="020B0604020202020204" pitchFamily="34" charset="0"/>
                </a:rPr>
                <a:t>Seagrass meadow restoration</a:t>
              </a:r>
            </a:p>
          </p:txBody>
        </p:sp>
      </p:grpSp>
      <p:grpSp>
        <p:nvGrpSpPr>
          <p:cNvPr id="37" name="Group 36">
            <a:extLst>
              <a:ext uri="{FF2B5EF4-FFF2-40B4-BE49-F238E27FC236}">
                <a16:creationId xmlns:a16="http://schemas.microsoft.com/office/drawing/2014/main" id="{A6F60A07-E9FF-C493-FDBB-D4A25277D947}"/>
              </a:ext>
            </a:extLst>
          </p:cNvPr>
          <p:cNvGrpSpPr/>
          <p:nvPr/>
        </p:nvGrpSpPr>
        <p:grpSpPr>
          <a:xfrm>
            <a:off x="809823" y="1498626"/>
            <a:ext cx="2510499" cy="2366815"/>
            <a:chOff x="709697" y="2429314"/>
            <a:chExt cx="2510499" cy="2366815"/>
          </a:xfrm>
          <a:solidFill>
            <a:schemeClr val="bg1">
              <a:lumMod val="95000"/>
            </a:schemeClr>
          </a:solidFill>
        </p:grpSpPr>
        <p:sp>
          <p:nvSpPr>
            <p:cNvPr id="38" name="Rectangle 37">
              <a:extLst>
                <a:ext uri="{FF2B5EF4-FFF2-40B4-BE49-F238E27FC236}">
                  <a16:creationId xmlns:a16="http://schemas.microsoft.com/office/drawing/2014/main" id="{C169588B-9342-D200-C34E-FE2E8FE78896}"/>
                </a:ext>
              </a:extLst>
            </p:cNvPr>
            <p:cNvSpPr/>
            <p:nvPr/>
          </p:nvSpPr>
          <p:spPr>
            <a:xfrm>
              <a:off x="709697" y="2429314"/>
              <a:ext cx="2510499" cy="236095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29D787BB-6796-C8F4-20F4-2B408550EDBF}"/>
                </a:ext>
              </a:extLst>
            </p:cNvPr>
            <p:cNvSpPr txBox="1"/>
            <p:nvPr/>
          </p:nvSpPr>
          <p:spPr>
            <a:xfrm>
              <a:off x="727226" y="2487805"/>
              <a:ext cx="2467394" cy="2308324"/>
            </a:xfrm>
            <a:prstGeom prst="rect">
              <a:avLst/>
            </a:prstGeom>
            <a:grpFill/>
          </p:spPr>
          <p:txBody>
            <a:bodyPr wrap="square">
              <a:spAutoFit/>
            </a:bodyPr>
            <a:lstStyle/>
            <a:p>
              <a:pPr marL="285750" indent="-285750">
                <a:buFont typeface="Arial" panose="020B0604020202020204" pitchFamily="34" charset="0"/>
                <a:buChar char="•"/>
              </a:pPr>
              <a:r>
                <a:rPr lang="en-GB" sz="1200" b="1">
                  <a:cs typeface="Arial" panose="020B0604020202020204" pitchFamily="34" charset="0"/>
                </a:rPr>
                <a:t>Manufacturing </a:t>
              </a:r>
              <a:r>
                <a:rPr lang="en-GB" sz="1200">
                  <a:cs typeface="Arial" panose="020B0604020202020204" pitchFamily="34" charset="0"/>
                </a:rPr>
                <a:t>- circular economy, bio-degradable packaging</a:t>
              </a:r>
            </a:p>
            <a:p>
              <a:pPr marL="285750" indent="-285750">
                <a:buFont typeface="Arial" panose="020B0604020202020204" pitchFamily="34" charset="0"/>
                <a:buChar char="•"/>
              </a:pPr>
              <a:r>
                <a:rPr lang="en-GB" sz="1200" b="1">
                  <a:cs typeface="Arial" panose="020B0604020202020204" pitchFamily="34" charset="0"/>
                </a:rPr>
                <a:t>Construction </a:t>
              </a:r>
              <a:r>
                <a:rPr lang="en-GB" sz="1200">
                  <a:cs typeface="Arial" panose="020B0604020202020204" pitchFamily="34" charset="0"/>
                </a:rPr>
                <a:t>– use of sustainable materials</a:t>
              </a:r>
            </a:p>
            <a:p>
              <a:pPr marL="285750" indent="-285750">
                <a:buFont typeface="Arial" panose="020B0604020202020204" pitchFamily="34" charset="0"/>
                <a:buChar char="•"/>
              </a:pPr>
              <a:r>
                <a:rPr lang="en-GB" sz="1200" b="1">
                  <a:cs typeface="Arial" panose="020B0604020202020204" pitchFamily="34" charset="0"/>
                </a:rPr>
                <a:t>Food and retail </a:t>
              </a:r>
              <a:r>
                <a:rPr lang="en-GB" sz="1200">
                  <a:cs typeface="Arial" panose="020B0604020202020204" pitchFamily="34" charset="0"/>
                </a:rPr>
                <a:t>– regenerative agriculture</a:t>
              </a:r>
            </a:p>
            <a:p>
              <a:pPr marL="285750" indent="-285750">
                <a:buFont typeface="Arial" panose="020B0604020202020204" pitchFamily="34" charset="0"/>
                <a:buChar char="•"/>
              </a:pPr>
              <a:r>
                <a:rPr lang="en-GB" sz="1200" b="1">
                  <a:cs typeface="Arial" panose="020B0604020202020204" pitchFamily="34" charset="0"/>
                </a:rPr>
                <a:t>Electricity </a:t>
              </a:r>
              <a:r>
                <a:rPr lang="en-GB" sz="1200">
                  <a:cs typeface="Arial" panose="020B0604020202020204" pitchFamily="34" charset="0"/>
                </a:rPr>
                <a:t>– improvements in water efficiency</a:t>
              </a:r>
            </a:p>
            <a:p>
              <a:pPr marL="285750" indent="-285750">
                <a:buFont typeface="Arial" panose="020B0604020202020204" pitchFamily="34" charset="0"/>
                <a:buChar char="•"/>
              </a:pPr>
              <a:r>
                <a:rPr lang="en-GB" sz="1200" b="1">
                  <a:cs typeface="Arial" panose="020B0604020202020204" pitchFamily="34" charset="0"/>
                </a:rPr>
                <a:t>Mining </a:t>
              </a:r>
              <a:r>
                <a:rPr lang="en-GB" sz="1200">
                  <a:cs typeface="Arial" panose="020B0604020202020204" pitchFamily="34" charset="0"/>
                </a:rPr>
                <a:t>– pollutant management, land reclamation</a:t>
              </a:r>
            </a:p>
          </p:txBody>
        </p:sp>
      </p:grpSp>
      <p:grpSp>
        <p:nvGrpSpPr>
          <p:cNvPr id="105" name="Group 104">
            <a:extLst>
              <a:ext uri="{FF2B5EF4-FFF2-40B4-BE49-F238E27FC236}">
                <a16:creationId xmlns:a16="http://schemas.microsoft.com/office/drawing/2014/main" id="{D5235FDA-EF8C-FE75-4866-2FE9118F4CC3}"/>
              </a:ext>
            </a:extLst>
          </p:cNvPr>
          <p:cNvGrpSpPr/>
          <p:nvPr/>
        </p:nvGrpSpPr>
        <p:grpSpPr>
          <a:xfrm>
            <a:off x="6268543" y="3946904"/>
            <a:ext cx="2548411" cy="2297110"/>
            <a:chOff x="809823" y="3946904"/>
            <a:chExt cx="2548411" cy="2297110"/>
          </a:xfrm>
        </p:grpSpPr>
        <p:grpSp>
          <p:nvGrpSpPr>
            <p:cNvPr id="18" name="Group 17">
              <a:extLst>
                <a:ext uri="{FF2B5EF4-FFF2-40B4-BE49-F238E27FC236}">
                  <a16:creationId xmlns:a16="http://schemas.microsoft.com/office/drawing/2014/main" id="{A6A89189-E95E-2FF9-4088-721BAABF7BDB}"/>
                </a:ext>
              </a:extLst>
            </p:cNvPr>
            <p:cNvGrpSpPr/>
            <p:nvPr/>
          </p:nvGrpSpPr>
          <p:grpSpPr>
            <a:xfrm>
              <a:off x="809823" y="3946904"/>
              <a:ext cx="2548411" cy="2297110"/>
              <a:chOff x="709698" y="4638479"/>
              <a:chExt cx="2548411" cy="1918418"/>
            </a:xfrm>
            <a:solidFill>
              <a:schemeClr val="bg2">
                <a:lumMod val="20000"/>
                <a:lumOff val="80000"/>
              </a:schemeClr>
            </a:solidFill>
          </p:grpSpPr>
          <p:sp>
            <p:nvSpPr>
              <p:cNvPr id="19" name="Rectangle 18">
                <a:extLst>
                  <a:ext uri="{FF2B5EF4-FFF2-40B4-BE49-F238E27FC236}">
                    <a16:creationId xmlns:a16="http://schemas.microsoft.com/office/drawing/2014/main" id="{06C3E679-817E-27C8-73E3-84E68DB3FEDA}"/>
                  </a:ext>
                </a:extLst>
              </p:cNvPr>
              <p:cNvSpPr/>
              <p:nvPr/>
            </p:nvSpPr>
            <p:spPr>
              <a:xfrm>
                <a:off x="709698" y="4638479"/>
                <a:ext cx="2510499" cy="191841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038901C-9C72-1AC3-240D-DD656E76F34E}"/>
                  </a:ext>
                </a:extLst>
              </p:cNvPr>
              <p:cNvSpPr txBox="1"/>
              <p:nvPr/>
            </p:nvSpPr>
            <p:spPr>
              <a:xfrm>
                <a:off x="747610" y="5160494"/>
                <a:ext cx="2510499" cy="1310892"/>
              </a:xfrm>
              <a:prstGeom prst="rect">
                <a:avLst/>
              </a:prstGeom>
              <a:noFill/>
            </p:spPr>
            <p:txBody>
              <a:bodyPr wrap="square" rtlCol="0">
                <a:spAutoFit/>
              </a:bodyPr>
              <a:lstStyle/>
              <a:p>
                <a:r>
                  <a:rPr lang="en-GB" sz="1200" dirty="0">
                    <a:cs typeface="Arial" panose="020B0604020202020204" pitchFamily="34" charset="0"/>
                    <a:hlinkClick r:id="rId9"/>
                  </a:rPr>
                  <a:t>Climate Asset Management, a joint venture between HSBC and Pollination</a:t>
                </a:r>
                <a:r>
                  <a:rPr lang="en-GB" sz="1200" dirty="0">
                    <a:cs typeface="Arial" panose="020B0604020202020204" pitchFamily="34" charset="0"/>
                  </a:rPr>
                  <a:t>, has </a:t>
                </a:r>
                <a:r>
                  <a:rPr lang="en-GB" sz="1200" b="1" dirty="0">
                    <a:cs typeface="Arial" panose="020B0604020202020204" pitchFamily="34" charset="0"/>
                  </a:rPr>
                  <a:t>raised $1 billion AUM</a:t>
                </a:r>
                <a:r>
                  <a:rPr lang="en-GB" sz="1200" dirty="0">
                    <a:cs typeface="Arial" panose="020B0604020202020204" pitchFamily="34" charset="0"/>
                  </a:rPr>
                  <a:t> and </a:t>
                </a:r>
                <a:r>
                  <a:rPr lang="en-GB" sz="1200" b="1" dirty="0">
                    <a:cs typeface="Arial" panose="020B0604020202020204" pitchFamily="34" charset="0"/>
                  </a:rPr>
                  <a:t>published a TNFD report</a:t>
                </a:r>
                <a:r>
                  <a:rPr lang="en-GB" sz="1200" dirty="0">
                    <a:cs typeface="Arial" panose="020B0604020202020204" pitchFamily="34" charset="0"/>
                  </a:rPr>
                  <a:t>. Its natural capital strategy aims to deliver commercial returns while restoring and protecting natural landscapes</a:t>
                </a:r>
              </a:p>
            </p:txBody>
          </p:sp>
        </p:grpSp>
        <p:pic>
          <p:nvPicPr>
            <p:cNvPr id="40" name="Picture 4" descr="Climate Asset Management | Initiative 20x20">
              <a:extLst>
                <a:ext uri="{FF2B5EF4-FFF2-40B4-BE49-F238E27FC236}">
                  <a16:creationId xmlns:a16="http://schemas.microsoft.com/office/drawing/2014/main" id="{B93FEC46-71E6-72A8-0985-E67466CEF3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43096" y="4025340"/>
              <a:ext cx="927252" cy="52544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a:extLst>
                <a:ext uri="{FF2B5EF4-FFF2-40B4-BE49-F238E27FC236}">
                  <a16:creationId xmlns:a16="http://schemas.microsoft.com/office/drawing/2014/main" id="{D8F014FB-1061-DE60-7EC8-C4D8AF830A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4210" y="4100041"/>
              <a:ext cx="861201" cy="221929"/>
            </a:xfrm>
            <a:prstGeom prst="rect">
              <a:avLst/>
            </a:prstGeom>
            <a:noFill/>
            <a:extLst>
              <a:ext uri="{909E8E84-426E-40DD-AFC4-6F175D3DCCD1}">
                <a14:hiddenFill xmlns:a14="http://schemas.microsoft.com/office/drawing/2010/main">
                  <a:solidFill>
                    <a:srgbClr val="FFFFFF"/>
                  </a:solidFill>
                </a14:hiddenFill>
              </a:ext>
            </a:extLst>
          </p:spPr>
        </p:pic>
      </p:grpSp>
      <p:pic>
        <p:nvPicPr>
          <p:cNvPr id="71" name="Picture 70">
            <a:extLst>
              <a:ext uri="{FF2B5EF4-FFF2-40B4-BE49-F238E27FC236}">
                <a16:creationId xmlns:a16="http://schemas.microsoft.com/office/drawing/2014/main" id="{09A844B6-703A-760A-FE09-F6ECB411AD3D}"/>
              </a:ext>
            </a:extLst>
          </p:cNvPr>
          <p:cNvPicPr>
            <a:picLocks noChangeAspect="1"/>
          </p:cNvPicPr>
          <p:nvPr/>
        </p:nvPicPr>
        <p:blipFill>
          <a:blip r:embed="rId12"/>
          <a:stretch>
            <a:fillRect/>
          </a:stretch>
        </p:blipFill>
        <p:spPr>
          <a:xfrm>
            <a:off x="8950350" y="3948552"/>
            <a:ext cx="1177312" cy="588656"/>
          </a:xfrm>
          <a:prstGeom prst="rect">
            <a:avLst/>
          </a:prstGeom>
        </p:spPr>
      </p:pic>
      <p:grpSp>
        <p:nvGrpSpPr>
          <p:cNvPr id="100" name="Group 99">
            <a:extLst>
              <a:ext uri="{FF2B5EF4-FFF2-40B4-BE49-F238E27FC236}">
                <a16:creationId xmlns:a16="http://schemas.microsoft.com/office/drawing/2014/main" id="{1B977E08-1647-B3DA-E686-586DDED17D47}"/>
              </a:ext>
            </a:extLst>
          </p:cNvPr>
          <p:cNvGrpSpPr/>
          <p:nvPr/>
        </p:nvGrpSpPr>
        <p:grpSpPr>
          <a:xfrm>
            <a:off x="3450023" y="1488756"/>
            <a:ext cx="2510499" cy="2358111"/>
            <a:chOff x="5972427" y="4512243"/>
            <a:chExt cx="2510499" cy="2189043"/>
          </a:xfrm>
        </p:grpSpPr>
        <p:sp>
          <p:nvSpPr>
            <p:cNvPr id="25" name="Rectangle 24">
              <a:extLst>
                <a:ext uri="{FF2B5EF4-FFF2-40B4-BE49-F238E27FC236}">
                  <a16:creationId xmlns:a16="http://schemas.microsoft.com/office/drawing/2014/main" id="{8230809F-8C21-C28B-9B8B-791685BD8C14}"/>
                </a:ext>
              </a:extLst>
            </p:cNvPr>
            <p:cNvSpPr/>
            <p:nvPr/>
          </p:nvSpPr>
          <p:spPr>
            <a:xfrm>
              <a:off x="5972427" y="4512243"/>
              <a:ext cx="2510499" cy="2189043"/>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37FCE720-9BEC-8C83-B65B-DC8BA4422210}"/>
                </a:ext>
              </a:extLst>
            </p:cNvPr>
            <p:cNvSpPr txBox="1"/>
            <p:nvPr/>
          </p:nvSpPr>
          <p:spPr>
            <a:xfrm>
              <a:off x="6091929" y="5028873"/>
              <a:ext cx="2183672" cy="1628547"/>
            </a:xfrm>
            <a:prstGeom prst="rect">
              <a:avLst/>
            </a:prstGeom>
            <a:noFill/>
          </p:spPr>
          <p:txBody>
            <a:bodyPr wrap="square" rtlCol="0">
              <a:spAutoFit/>
            </a:bodyPr>
            <a:lstStyle/>
            <a:p>
              <a:r>
                <a:rPr lang="en-GB" sz="1200" dirty="0">
                  <a:cs typeface="Arial" panose="020B0604020202020204" pitchFamily="34" charset="0"/>
                  <a:hlinkClick r:id="rId13"/>
                </a:rPr>
                <a:t>Natura&amp;co with support from Morgan Stanley </a:t>
              </a:r>
              <a:r>
                <a:rPr lang="en-GB" sz="1200" dirty="0">
                  <a:cs typeface="Arial" panose="020B0604020202020204" pitchFamily="34" charset="0"/>
                </a:rPr>
                <a:t>issued a </a:t>
              </a:r>
              <a:r>
                <a:rPr lang="en-GB" sz="1200" b="1" dirty="0">
                  <a:cs typeface="Arial" panose="020B0604020202020204" pitchFamily="34" charset="0"/>
                </a:rPr>
                <a:t>$1bn sustainability-linked bond </a:t>
              </a:r>
              <a:r>
                <a:rPr lang="en-GB" sz="1200" dirty="0">
                  <a:cs typeface="Arial" panose="020B0604020202020204" pitchFamily="34" charset="0"/>
                </a:rPr>
                <a:t>with performance targets tied to </a:t>
              </a:r>
              <a:r>
                <a:rPr lang="en-GB" sz="1200" b="1" dirty="0">
                  <a:cs typeface="Arial" panose="020B0604020202020204" pitchFamily="34" charset="0"/>
                </a:rPr>
                <a:t>increased use of post-consumer recycled packaging</a:t>
              </a:r>
              <a:r>
                <a:rPr lang="en-GB" sz="1200" dirty="0">
                  <a:cs typeface="Arial" panose="020B0604020202020204" pitchFamily="34" charset="0"/>
                </a:rPr>
                <a:t>, reducing the need for extraction of virgin materials</a:t>
              </a:r>
            </a:p>
          </p:txBody>
        </p:sp>
      </p:grpSp>
      <p:pic>
        <p:nvPicPr>
          <p:cNvPr id="1026" name="Picture 2" descr="Finance Earth Joins Trustable credit – Trustable Credit">
            <a:extLst>
              <a:ext uri="{FF2B5EF4-FFF2-40B4-BE49-F238E27FC236}">
                <a16:creationId xmlns:a16="http://schemas.microsoft.com/office/drawing/2014/main" id="{799E6EEF-69C5-E778-207F-BA2859582AD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89331" y="4172939"/>
            <a:ext cx="979989" cy="13988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6149CDB6-39C1-3A1D-E3FF-BE50918BC446}"/>
              </a:ext>
            </a:extLst>
          </p:cNvPr>
          <p:cNvPicPr>
            <a:picLocks noChangeAspect="1"/>
          </p:cNvPicPr>
          <p:nvPr/>
        </p:nvPicPr>
        <p:blipFill>
          <a:blip r:embed="rId15"/>
          <a:stretch>
            <a:fillRect/>
          </a:stretch>
        </p:blipFill>
        <p:spPr>
          <a:xfrm>
            <a:off x="6390945" y="780350"/>
            <a:ext cx="471480" cy="466620"/>
          </a:xfrm>
          <a:prstGeom prst="rect">
            <a:avLst/>
          </a:prstGeom>
        </p:spPr>
      </p:pic>
      <p:pic>
        <p:nvPicPr>
          <p:cNvPr id="104" name="Picture 103">
            <a:extLst>
              <a:ext uri="{FF2B5EF4-FFF2-40B4-BE49-F238E27FC236}">
                <a16:creationId xmlns:a16="http://schemas.microsoft.com/office/drawing/2014/main" id="{0759BD92-2229-CE6C-32D4-984CCF432452}"/>
              </a:ext>
            </a:extLst>
          </p:cNvPr>
          <p:cNvPicPr>
            <a:picLocks noChangeAspect="1"/>
          </p:cNvPicPr>
          <p:nvPr/>
        </p:nvPicPr>
        <p:blipFill>
          <a:blip r:embed="rId16"/>
          <a:stretch>
            <a:fillRect/>
          </a:stretch>
        </p:blipFill>
        <p:spPr>
          <a:xfrm>
            <a:off x="979182" y="799863"/>
            <a:ext cx="417502" cy="466620"/>
          </a:xfrm>
          <a:prstGeom prst="rect">
            <a:avLst/>
          </a:prstGeom>
        </p:spPr>
      </p:pic>
      <p:pic>
        <p:nvPicPr>
          <p:cNvPr id="107" name="Picture 2" descr="Tesco Logo Vector ~ Format Cdr, Ai, Eps, Svg, PDF, PNG">
            <a:extLst>
              <a:ext uri="{FF2B5EF4-FFF2-40B4-BE49-F238E27FC236}">
                <a16:creationId xmlns:a16="http://schemas.microsoft.com/office/drawing/2014/main" id="{1C289D54-537B-B4F5-0230-37FB1F4D92E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73988" y="4025340"/>
            <a:ext cx="672013" cy="4770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ntander Logo, symbol, meaning, history, PNG, brand">
            <a:extLst>
              <a:ext uri="{FF2B5EF4-FFF2-40B4-BE49-F238E27FC236}">
                <a16:creationId xmlns:a16="http://schemas.microsoft.com/office/drawing/2014/main" id="{493A1BDF-08E4-FEDA-6270-1EFC51F630C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06021" y="4031137"/>
            <a:ext cx="827548" cy="4654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rgan Stanley Logo, symbol, meaning, history, PNG, brand">
            <a:extLst>
              <a:ext uri="{FF2B5EF4-FFF2-40B4-BE49-F238E27FC236}">
                <a16:creationId xmlns:a16="http://schemas.microsoft.com/office/drawing/2014/main" id="{98EB874A-B806-9745-C1ED-91B3FFD984C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91234" y="1488756"/>
            <a:ext cx="710379" cy="3995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atura&amp;Co vector logo – Download for free">
            <a:extLst>
              <a:ext uri="{FF2B5EF4-FFF2-40B4-BE49-F238E27FC236}">
                <a16:creationId xmlns:a16="http://schemas.microsoft.com/office/drawing/2014/main" id="{4ECB066A-C1B0-2505-CC11-7566796A6CD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88527" y="1610132"/>
            <a:ext cx="927252" cy="1443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irn Homes | Designed for Living. Built for Life.">
            <a:extLst>
              <a:ext uri="{FF2B5EF4-FFF2-40B4-BE49-F238E27FC236}">
                <a16:creationId xmlns:a16="http://schemas.microsoft.com/office/drawing/2014/main" id="{E9962BC6-63DA-B597-98D8-B0B867DEEB0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3042" y="4096726"/>
            <a:ext cx="698865" cy="3194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ATIONAL FLAG OF GABON | The Flagman">
            <a:extLst>
              <a:ext uri="{FF2B5EF4-FFF2-40B4-BE49-F238E27FC236}">
                <a16:creationId xmlns:a16="http://schemas.microsoft.com/office/drawing/2014/main" id="{260302F6-67DF-E69B-F566-5E00A609BB2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823768" y="1604428"/>
            <a:ext cx="453913" cy="3403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ank Of America Logo Transparent Images - PNG Play">
            <a:extLst>
              <a:ext uri="{FF2B5EF4-FFF2-40B4-BE49-F238E27FC236}">
                <a16:creationId xmlns:a16="http://schemas.microsoft.com/office/drawing/2014/main" id="{84D6D984-D165-0B86-75AD-BE153706FDF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993265" y="1557117"/>
            <a:ext cx="705543" cy="39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671315"/>
      </p:ext>
    </p:extLst>
  </p:cSld>
  <p:clrMapOvr>
    <a:masterClrMapping/>
  </p:clrMapOvr>
</p:sld>
</file>

<file path=ppt/theme/theme1.xml><?xml version="1.0" encoding="utf-8"?>
<a:theme xmlns:a="http://schemas.openxmlformats.org/drawingml/2006/main" name="Office Theme">
  <a:themeElements>
    <a:clrScheme name="GFI">
      <a:dk1>
        <a:srgbClr val="000000"/>
      </a:dk1>
      <a:lt1>
        <a:srgbClr val="FFFFFF"/>
      </a:lt1>
      <a:dk2>
        <a:srgbClr val="3AA616"/>
      </a:dk2>
      <a:lt2>
        <a:srgbClr val="305124"/>
      </a:lt2>
      <a:accent1>
        <a:srgbClr val="1617A6"/>
      </a:accent1>
      <a:accent2>
        <a:srgbClr val="272766"/>
      </a:accent2>
      <a:accent3>
        <a:srgbClr val="A68C16"/>
      </a:accent3>
      <a:accent4>
        <a:srgbClr val="A64716"/>
      </a:accent4>
      <a:accent5>
        <a:srgbClr val="A61691"/>
      </a:accent5>
      <a:accent6>
        <a:srgbClr val="6B7180"/>
      </a:accent6>
      <a:hlink>
        <a:srgbClr val="00A800"/>
      </a:hlink>
      <a:folHlink>
        <a:srgbClr val="24521D"/>
      </a:folHlink>
    </a:clrScheme>
    <a:fontScheme name="Custom 2">
      <a:majorFont>
        <a:latin typeface="Lora"/>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FI template02" id="{5468C10B-DC02-3C49-A54A-CC1236A7B3A9}" vid="{2D5170A7-877E-274B-80FD-2D3E6DC6D9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92AE2E2453054EB843C2FE4F91243F" ma:contentTypeVersion="18" ma:contentTypeDescription="Create a new document." ma:contentTypeScope="" ma:versionID="d0691e8aeaacf2cc4e3b047035b26fb0">
  <xsd:schema xmlns:xsd="http://www.w3.org/2001/XMLSchema" xmlns:xs="http://www.w3.org/2001/XMLSchema" xmlns:p="http://schemas.microsoft.com/office/2006/metadata/properties" xmlns:ns2="96683536-7b4e-44bd-83d6-c1ce2003b695" xmlns:ns3="7ec38b66-144d-4e47-b519-53bfea71453d" targetNamespace="http://schemas.microsoft.com/office/2006/metadata/properties" ma:root="true" ma:fieldsID="73a6805ed26e0e17b2ed5640157fdf19" ns2:_="" ns3:_="">
    <xsd:import namespace="96683536-7b4e-44bd-83d6-c1ce2003b695"/>
    <xsd:import namespace="7ec38b66-144d-4e47-b519-53bfea71453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683536-7b4e-44bd-83d6-c1ce2003b6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c69fc3c-55b1-4940-9dae-93454eb3b0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c38b66-144d-4e47-b519-53bfea71453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e9dd093-5b5f-44e1-879b-1dbfb67a0dce}" ma:internalName="TaxCatchAll" ma:showField="CatchAllData" ma:web="7ec38b66-144d-4e47-b519-53bfea7145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ec38b66-144d-4e47-b519-53bfea71453d" xsi:nil="true"/>
    <lcf76f155ced4ddcb4097134ff3c332f xmlns="96683536-7b4e-44bd-83d6-c1ce2003b69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F938A7-11AE-4F95-B990-FD0E89D19007}">
  <ds:schemaRefs>
    <ds:schemaRef ds:uri="7ec38b66-144d-4e47-b519-53bfea71453d"/>
    <ds:schemaRef ds:uri="96683536-7b4e-44bd-83d6-c1ce2003b6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8320B11-0ABD-4FFA-BCF5-EF7A84FBF7E2}">
  <ds:schemaRefs>
    <ds:schemaRef ds:uri="http://schemas.microsoft.com/sharepoint/v3/contenttype/forms"/>
  </ds:schemaRefs>
</ds:datastoreItem>
</file>

<file path=customXml/itemProps3.xml><?xml version="1.0" encoding="utf-8"?>
<ds:datastoreItem xmlns:ds="http://schemas.openxmlformats.org/officeDocument/2006/customXml" ds:itemID="{B033C6C7-1649-4E12-BC95-ABAE00CA537D}">
  <ds:schemaRefs>
    <ds:schemaRef ds:uri="http://schemas.microsoft.com/office/2006/metadata/properties"/>
    <ds:schemaRef ds:uri="http://purl.org/dc/dcmitype/"/>
    <ds:schemaRef ds:uri="http://purl.org/dc/elements/1.1/"/>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7ec38b66-144d-4e47-b519-53bfea71453d"/>
    <ds:schemaRef ds:uri="96683536-7b4e-44bd-83d6-c1ce2003b69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GFI template02 (5)</Template>
  <TotalTime>1254</TotalTime>
  <Words>6394</Words>
  <Application>Microsoft Office PowerPoint</Application>
  <PresentationFormat>Widescreen</PresentationFormat>
  <Paragraphs>630</Paragraphs>
  <Slides>28</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Aptos</vt:lpstr>
      <vt:lpstr>Arial</vt:lpstr>
      <vt:lpstr>Lora</vt:lpstr>
      <vt:lpstr>Nunito</vt:lpstr>
      <vt:lpstr>System Font Regular</vt:lpstr>
      <vt:lpstr>Wingdings</vt:lpstr>
      <vt:lpstr>Office Theme</vt:lpstr>
      <vt:lpstr>Taking TNFD to your board</vt:lpstr>
      <vt:lpstr>How to use this deck</vt:lpstr>
      <vt:lpstr>Contents</vt:lpstr>
      <vt:lpstr>Why are Boards acting on nature and TNFD?</vt:lpstr>
      <vt:lpstr>Nature is a critical tool for companies to meet their climate goals</vt:lpstr>
      <vt:lpstr>Nature loss creates material financial risks for business</vt:lpstr>
      <vt:lpstr>Nature loss also creates systemic risks for the macroeconomy</vt:lpstr>
      <vt:lpstr>Yet there are commercial opportunities for businesses that adapt to the nature transition</vt:lpstr>
      <vt:lpstr>New products are emerging to finance the transition</vt:lpstr>
      <vt:lpstr>Investors are asking investees how they are tackling nature</vt:lpstr>
      <vt:lpstr>Regulators are moving towards mandatory disclosure and other requirements to improve nature outcomes</vt:lpstr>
      <vt:lpstr>Financial supervisors are also moving on nature</vt:lpstr>
      <vt:lpstr>Peers are moving across every sector</vt:lpstr>
      <vt:lpstr>Contents</vt:lpstr>
      <vt:lpstr>Businesses are building on climate, leveraging existing progress</vt:lpstr>
      <vt:lpstr>Businesses are finding value in early work on TNFD</vt:lpstr>
      <vt:lpstr>All corporate functions can develop expertise by getting started and leveraging publicly available resources</vt:lpstr>
      <vt:lpstr>A wide range of Board capacity building materials are available</vt:lpstr>
      <vt:lpstr>Governance arrangements for nature should follow the same principles as for climate</vt:lpstr>
      <vt:lpstr>Many existing board duties have direct nature applications</vt:lpstr>
      <vt:lpstr>Questions for Non-Executive Directors to ask management</vt:lpstr>
      <vt:lpstr>Contents</vt:lpstr>
      <vt:lpstr>The TNFD has developed a market-led framework to assess, disclose and manage nature risks and opportunities</vt:lpstr>
      <vt:lpstr>It includes LEAP, a step-by-step approach to assessing nature risks and opportunities</vt:lpstr>
      <vt:lpstr>TNFD has been carefully designed to align with other key reporting frameworks and standards</vt:lpstr>
      <vt:lpstr>TNFD disclosures can also inform and complement several elements of transition planning</vt:lpstr>
      <vt:lpstr>Adopters are encouraged to get started with the most relevant disclosures and build breadth and depth over time </vt:lpstr>
      <vt:lpstr>About the authors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guidelines &amp; PPT templates</dc:title>
  <dc:creator>Jo Field</dc:creator>
  <cp:lastModifiedBy>Hannah Murray</cp:lastModifiedBy>
  <cp:revision>74</cp:revision>
  <dcterms:created xsi:type="dcterms:W3CDTF">2024-06-17T08:29:52Z</dcterms:created>
  <dcterms:modified xsi:type="dcterms:W3CDTF">2024-09-24T09:37:58Z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0x010100BD92AE2E2453054EB843C2FE4F91243F</vt:lpwstr>
  </property>
  <property fmtid="{D5CDD505-2E9C-101B-9397-08002B2CF9AE}" pid="3" name="MediaServiceImageTags">
    <vt:lpwstr/>
  </property>
</Properties>
</file>